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heme/themeOverride1.xml" ContentType="application/vnd.openxmlformats-officedocument.themeOverride+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5.xml" ContentType="application/vnd.openxmlformats-officedocument.presentationml.notesSlide+xml"/>
  <Override PartName="/ppt/tags/tag12.xml" ContentType="application/vnd.openxmlformats-officedocument.presentationml.tags+xml"/>
  <Override PartName="/ppt/notesSlides/notesSlide6.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3"/>
  </p:notesMasterIdLst>
  <p:sldIdLst>
    <p:sldId id="257" r:id="rId3"/>
    <p:sldId id="1405" r:id="rId4"/>
    <p:sldId id="258" r:id="rId5"/>
    <p:sldId id="259" r:id="rId6"/>
    <p:sldId id="1392" r:id="rId7"/>
    <p:sldId id="384" r:id="rId8"/>
    <p:sldId id="1393" r:id="rId9"/>
    <p:sldId id="1394" r:id="rId10"/>
    <p:sldId id="1397" r:id="rId11"/>
    <p:sldId id="1396" r:id="rId12"/>
    <p:sldId id="1395" r:id="rId13"/>
    <p:sldId id="1399" r:id="rId14"/>
    <p:sldId id="1398" r:id="rId15"/>
    <p:sldId id="1402" r:id="rId16"/>
    <p:sldId id="1401" r:id="rId17"/>
    <p:sldId id="1419" r:id="rId18"/>
    <p:sldId id="1400" r:id="rId19"/>
    <p:sldId id="1418" r:id="rId20"/>
    <p:sldId id="1417" r:id="rId21"/>
    <p:sldId id="1404" r:id="rId22"/>
    <p:sldId id="1403" r:id="rId23"/>
    <p:sldId id="261" r:id="rId24"/>
    <p:sldId id="1406" r:id="rId25"/>
    <p:sldId id="1409" r:id="rId26"/>
    <p:sldId id="1411" r:id="rId27"/>
    <p:sldId id="1414" r:id="rId28"/>
    <p:sldId id="1413" r:id="rId29"/>
    <p:sldId id="1410" r:id="rId30"/>
    <p:sldId id="264" r:id="rId31"/>
    <p:sldId id="1416"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6CB7"/>
    <a:srgbClr val="DAE9FE"/>
    <a:srgbClr val="6092E3"/>
    <a:srgbClr val="F51B55"/>
    <a:srgbClr val="7C7C7C"/>
    <a:srgbClr val="121E36"/>
    <a:srgbClr val="F6F7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669"/>
    <p:restoredTop sz="94656"/>
  </p:normalViewPr>
  <p:slideViewPr>
    <p:cSldViewPr snapToGrid="0" snapToObjects="1">
      <p:cViewPr varScale="1">
        <p:scale>
          <a:sx n="51" d="100"/>
          <a:sy n="51" d="100"/>
        </p:scale>
        <p:origin x="44" y="8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zh-CN" altLang="en-US"/>
              <a:t>平均吞吐率随窗口大小的变化</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zh-CN"/>
        </a:p>
      </c:txPr>
    </c:title>
    <c:autoTitleDeleted val="0"/>
    <c:plotArea>
      <c:layout/>
      <c:scatterChart>
        <c:scatterStyle val="lineMarker"/>
        <c:varyColors val="0"/>
        <c:ser>
          <c:idx val="0"/>
          <c:order val="0"/>
          <c:tx>
            <c:strRef>
              <c:f>Sheet1!$B$1</c:f>
              <c:strCache>
                <c:ptCount val="1"/>
                <c:pt idx="0">
                  <c:v>平均吞吐率（Mbps）</c:v>
                </c:pt>
              </c:strCache>
            </c:strRef>
          </c:tx>
          <c:spPr>
            <a:ln w="9525" cap="rnd">
              <a:solidFill>
                <a:schemeClr val="accent2"/>
              </a:solidFill>
              <a:round/>
            </a:ln>
            <a:effectLst/>
          </c:spPr>
          <c:marker>
            <c:symbol val="circle"/>
            <c:size val="5"/>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xVal>
            <c:numRef>
              <c:f>Sheet1!$A$2:$A$9</c:f>
              <c:numCache>
                <c:formatCode>General</c:formatCode>
                <c:ptCount val="8"/>
                <c:pt idx="0">
                  <c:v>8</c:v>
                </c:pt>
                <c:pt idx="1">
                  <c:v>16</c:v>
                </c:pt>
                <c:pt idx="2">
                  <c:v>24</c:v>
                </c:pt>
                <c:pt idx="3">
                  <c:v>32</c:v>
                </c:pt>
                <c:pt idx="4">
                  <c:v>40</c:v>
                </c:pt>
                <c:pt idx="5">
                  <c:v>48</c:v>
                </c:pt>
                <c:pt idx="6">
                  <c:v>56</c:v>
                </c:pt>
                <c:pt idx="7">
                  <c:v>64</c:v>
                </c:pt>
              </c:numCache>
            </c:numRef>
          </c:xVal>
          <c:yVal>
            <c:numRef>
              <c:f>Sheet1!$B$2:$B$9</c:f>
              <c:numCache>
                <c:formatCode>General</c:formatCode>
                <c:ptCount val="8"/>
                <c:pt idx="0">
                  <c:v>3.5670000000000002</c:v>
                </c:pt>
                <c:pt idx="1">
                  <c:v>5.6435000000000004</c:v>
                </c:pt>
                <c:pt idx="2">
                  <c:v>6.4782000000000002</c:v>
                </c:pt>
                <c:pt idx="3">
                  <c:v>12.5341</c:v>
                </c:pt>
                <c:pt idx="4">
                  <c:v>15.3431</c:v>
                </c:pt>
                <c:pt idx="5">
                  <c:v>18.2547</c:v>
                </c:pt>
                <c:pt idx="6">
                  <c:v>19.345199999999998</c:v>
                </c:pt>
                <c:pt idx="7">
                  <c:v>20.5471</c:v>
                </c:pt>
              </c:numCache>
            </c:numRef>
          </c:yVal>
          <c:smooth val="0"/>
          <c:extLst>
            <c:ext xmlns:c16="http://schemas.microsoft.com/office/drawing/2014/chart" uri="{C3380CC4-5D6E-409C-BE32-E72D297353CC}">
              <c16:uniqueId val="{00000000-F83F-4182-B613-61E36F7131B3}"/>
            </c:ext>
          </c:extLst>
        </c:ser>
        <c:dLbls>
          <c:dLblPos val="t"/>
          <c:showLegendKey val="0"/>
          <c:showVal val="1"/>
          <c:showCatName val="0"/>
          <c:showSerName val="0"/>
          <c:showPercent val="0"/>
          <c:showBubbleSize val="0"/>
        </c:dLbls>
        <c:axId val="1069582576"/>
        <c:axId val="1069581136"/>
        <c:extLst>
          <c:ext xmlns:c15="http://schemas.microsoft.com/office/drawing/2012/chart" uri="{02D57815-91ED-43cb-92C2-25804820EDAC}">
            <c15:filteredScatterSeries>
              <c15:ser>
                <c:idx val="1"/>
                <c:order val="1"/>
                <c:tx>
                  <c:strRef>
                    <c:extLst>
                      <c:ext uri="{02D57815-91ED-43cb-92C2-25804820EDAC}">
                        <c15:formulaRef>
                          <c15:sqref>Sheet1!$C$1</c15:sqref>
                        </c15:formulaRef>
                      </c:ext>
                    </c:extLst>
                    <c:strCache>
                      <c:ptCount val="1"/>
                      <c:pt idx="0">
                        <c:v>数据量（MB）</c:v>
                      </c:pt>
                    </c:strCache>
                  </c:strRef>
                </c:tx>
                <c:spPr>
                  <a:ln w="9525" cap="rnd">
                    <a:solidFill>
                      <a:schemeClr val="accent4"/>
                    </a:solidFill>
                    <a:round/>
                  </a:ln>
                  <a:effectLst/>
                </c:spPr>
                <c:marker>
                  <c:symbol val="circle"/>
                  <c:size val="5"/>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a:solidFill>
                        <a:schemeClr val="accent4"/>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zh-CN"/>
                    </a:p>
                  </c:txPr>
                  <c:dLblPos val="t"/>
                  <c:showLegendKey val="0"/>
                  <c:showVal val="1"/>
                  <c:showCatName val="0"/>
                  <c:showSerName val="0"/>
                  <c:showPercent val="0"/>
                  <c:showBubbleSize val="0"/>
                  <c:showLeaderLines val="0"/>
                  <c:extLst>
                    <c:ext uri="{CE6537A1-D6FC-4f65-9D91-7224C49458BB}">
                      <c15:showLeaderLines val="1"/>
                      <c15:leaderLines>
                        <c:spPr>
                          <a:ln w="9525">
                            <a:solidFill>
                              <a:schemeClr val="tx2">
                                <a:lumMod val="35000"/>
                                <a:lumOff val="65000"/>
                              </a:schemeClr>
                            </a:solidFill>
                          </a:ln>
                          <a:effectLst/>
                        </c:spPr>
                      </c15:leaderLines>
                    </c:ext>
                  </c:extLst>
                </c:dLbls>
                <c:xVal>
                  <c:numRef>
                    <c:extLst>
                      <c:ext uri="{02D57815-91ED-43cb-92C2-25804820EDAC}">
                        <c15:formulaRef>
                          <c15:sqref>Sheet1!$A$2:$A$9</c15:sqref>
                        </c15:formulaRef>
                      </c:ext>
                    </c:extLst>
                    <c:numCache>
                      <c:formatCode>General</c:formatCode>
                      <c:ptCount val="8"/>
                      <c:pt idx="0">
                        <c:v>8</c:v>
                      </c:pt>
                      <c:pt idx="1">
                        <c:v>16</c:v>
                      </c:pt>
                      <c:pt idx="2">
                        <c:v>24</c:v>
                      </c:pt>
                      <c:pt idx="3">
                        <c:v>32</c:v>
                      </c:pt>
                      <c:pt idx="4">
                        <c:v>40</c:v>
                      </c:pt>
                      <c:pt idx="5">
                        <c:v>48</c:v>
                      </c:pt>
                      <c:pt idx="6">
                        <c:v>56</c:v>
                      </c:pt>
                      <c:pt idx="7">
                        <c:v>64</c:v>
                      </c:pt>
                    </c:numCache>
                  </c:numRef>
                </c:xVal>
                <c:yVal>
                  <c:numRef>
                    <c:extLst>
                      <c:ext uri="{02D57815-91ED-43cb-92C2-25804820EDAC}">
                        <c15:formulaRef>
                          <c15:sqref>Sheet1!$C$2:$C$9</c15:sqref>
                        </c15:formulaRef>
                      </c:ext>
                    </c:extLst>
                    <c:numCache>
                      <c:formatCode>General</c:formatCode>
                      <c:ptCount val="8"/>
                      <c:pt idx="0">
                        <c:v>50</c:v>
                      </c:pt>
                      <c:pt idx="1">
                        <c:v>50</c:v>
                      </c:pt>
                      <c:pt idx="2">
                        <c:v>50</c:v>
                      </c:pt>
                      <c:pt idx="3">
                        <c:v>50</c:v>
                      </c:pt>
                      <c:pt idx="4">
                        <c:v>50</c:v>
                      </c:pt>
                      <c:pt idx="5">
                        <c:v>50</c:v>
                      </c:pt>
                      <c:pt idx="6">
                        <c:v>50</c:v>
                      </c:pt>
                      <c:pt idx="7">
                        <c:v>50</c:v>
                      </c:pt>
                    </c:numCache>
                  </c:numRef>
                </c:yVal>
                <c:smooth val="0"/>
                <c:extLst>
                  <c:ext xmlns:c16="http://schemas.microsoft.com/office/drawing/2014/chart" uri="{C3380CC4-5D6E-409C-BE32-E72D297353CC}">
                    <c16:uniqueId val="{00000001-F83F-4182-B613-61E36F7131B3}"/>
                  </c:ext>
                </c:extLst>
              </c15:ser>
            </c15:filteredScatterSeries>
          </c:ext>
        </c:extLst>
      </c:scatterChart>
      <c:valAx>
        <c:axId val="1069582576"/>
        <c:scaling>
          <c:orientation val="minMax"/>
        </c:scaling>
        <c:delete val="0"/>
        <c:axPos val="b"/>
        <c:majorGridlines>
          <c:spPr>
            <a:ln w="9525" cap="flat" cmpd="sng" algn="ctr">
              <a:solidFill>
                <a:schemeClr val="tx2">
                  <a:lumMod val="15000"/>
                  <a:lumOff val="85000"/>
                </a:schemeClr>
              </a:solidFill>
              <a:round/>
            </a:ln>
            <a:effectLst/>
          </c:spPr>
        </c:majorGridlines>
        <c:title>
          <c:tx>
            <c:rich>
              <a:bodyPr rot="0" spcFirstLastPara="1" vertOverflow="ellipsis" vert="horz" wrap="square" anchor="ctr" anchorCtr="1"/>
              <a:lstStyle/>
              <a:p>
                <a:pPr>
                  <a:defRPr sz="900" b="1" i="0" u="none" strike="noStrike" kern="1200" baseline="0">
                    <a:solidFill>
                      <a:schemeClr val="tx2"/>
                    </a:solidFill>
                    <a:latin typeface="+mn-lt"/>
                    <a:ea typeface="+mn-ea"/>
                    <a:cs typeface="+mn-cs"/>
                  </a:defRPr>
                </a:pPr>
                <a:r>
                  <a:rPr lang="zh-CN" altLang="en-US"/>
                  <a:t>窗口大小 </a:t>
                </a:r>
                <a:r>
                  <a:rPr lang="en-US" altLang="zh-CN"/>
                  <a:t>(MSS)</a:t>
                </a:r>
                <a:endParaRPr lang="zh-CN"/>
              </a:p>
            </c:rich>
          </c:tx>
          <c:overlay val="0"/>
          <c:spPr>
            <a:noFill/>
            <a:ln>
              <a:noFill/>
            </a:ln>
            <a:effectLst/>
          </c:spPr>
          <c:txPr>
            <a:bodyPr rot="0" spcFirstLastPara="1" vertOverflow="ellipsis" vert="horz" wrap="square" anchor="ctr" anchorCtr="1"/>
            <a:lstStyle/>
            <a:p>
              <a:pPr>
                <a:defRPr sz="900" b="1" i="0" u="none" strike="noStrike" kern="1200" baseline="0">
                  <a:solidFill>
                    <a:schemeClr val="tx2"/>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zh-CN"/>
          </a:p>
        </c:txPr>
        <c:crossAx val="1069581136"/>
        <c:crosses val="autoZero"/>
        <c:crossBetween val="midCat"/>
      </c:valAx>
      <c:valAx>
        <c:axId val="1069581136"/>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tx2"/>
                    </a:solidFill>
                    <a:latin typeface="+mn-lt"/>
                    <a:ea typeface="+mn-ea"/>
                    <a:cs typeface="+mn-cs"/>
                  </a:defRPr>
                </a:pPr>
                <a:r>
                  <a:rPr lang="zh-CN" altLang="en-US"/>
                  <a:t>平均吞吐率 </a:t>
                </a:r>
                <a:r>
                  <a:rPr lang="en-US" altLang="zh-CN"/>
                  <a:t>(Mbps)</a:t>
                </a:r>
                <a:endParaRPr lang="zh-CN"/>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tx2"/>
                  </a:solidFill>
                  <a:latin typeface="+mn-lt"/>
                  <a:ea typeface="+mn-ea"/>
                  <a:cs typeface="+mn-cs"/>
                </a:defRPr>
              </a:pPr>
              <a:endParaRPr lang="zh-CN"/>
            </a:p>
          </c:txPr>
        </c:title>
        <c:numFmt formatCode="General" sourceLinked="1"/>
        <c:majorTickMark val="none"/>
        <c:minorTickMark val="none"/>
        <c:tickLblPos val="nextTo"/>
        <c:spPr>
          <a:noFill/>
          <a:ln>
            <a:solidFill>
              <a:schemeClr val="tx2">
                <a:lumMod val="40000"/>
                <a:lumOff val="60000"/>
              </a:schemeClr>
            </a:solid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zh-CN"/>
          </a:p>
        </c:txPr>
        <c:crossAx val="106958257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a:t>平均吞吐率随丢包率的变化</a:t>
            </a:r>
            <a:endParaRPr lang="en-US" altLang="zh-C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cked"/>
        <c:varyColors val="0"/>
        <c:ser>
          <c:idx val="3"/>
          <c:order val="3"/>
          <c:tx>
            <c:v>平均吞吐率 (%)</c:v>
          </c:tx>
          <c:spPr>
            <a:ln w="28575" cap="rnd">
              <a:solidFill>
                <a:schemeClr val="accent4"/>
              </a:solidFill>
              <a:round/>
            </a:ln>
            <a:effectLst/>
          </c:spPr>
          <c:marker>
            <c:symbol val="circle"/>
            <c:size val="5"/>
            <c:spPr>
              <a:solidFill>
                <a:schemeClr val="accent4"/>
              </a:solidFill>
              <a:ln w="9525">
                <a:solidFill>
                  <a:schemeClr val="accent4"/>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Sheet1!$B$19:$B$25</c:f>
              <c:numCache>
                <c:formatCode>General</c:formatCode>
                <c:ptCount val="7"/>
                <c:pt idx="0">
                  <c:v>25.52</c:v>
                </c:pt>
                <c:pt idx="1">
                  <c:v>4.75</c:v>
                </c:pt>
                <c:pt idx="2">
                  <c:v>2.99</c:v>
                </c:pt>
                <c:pt idx="3">
                  <c:v>2.56</c:v>
                </c:pt>
                <c:pt idx="4">
                  <c:v>2.09</c:v>
                </c:pt>
                <c:pt idx="5">
                  <c:v>1.87</c:v>
                </c:pt>
                <c:pt idx="6">
                  <c:v>1.55</c:v>
                </c:pt>
              </c:numCache>
            </c:numRef>
          </c:val>
          <c:smooth val="0"/>
          <c:extLst>
            <c:ext xmlns:c16="http://schemas.microsoft.com/office/drawing/2014/chart" uri="{C3380CC4-5D6E-409C-BE32-E72D297353CC}">
              <c16:uniqueId val="{00000000-A676-47CD-8D38-BA84C1262A76}"/>
            </c:ext>
          </c:extLst>
        </c:ser>
        <c:dLbls>
          <c:dLblPos val="t"/>
          <c:showLegendKey val="0"/>
          <c:showVal val="1"/>
          <c:showCatName val="0"/>
          <c:showSerName val="0"/>
          <c:showPercent val="0"/>
          <c:showBubbleSize val="0"/>
        </c:dLbls>
        <c:marker val="1"/>
        <c:smooth val="0"/>
        <c:axId val="1069574896"/>
        <c:axId val="1069568176"/>
        <c:extLst>
          <c:ext xmlns:c15="http://schemas.microsoft.com/office/drawing/2012/chart" uri="{02D57815-91ED-43cb-92C2-25804820EDAC}">
            <c15:filteredLineSeries>
              <c15:ser>
                <c:idx val="0"/>
                <c:order val="0"/>
                <c:tx>
                  <c:strRef>
                    <c:extLst>
                      <c:ext uri="{02D57815-91ED-43cb-92C2-25804820EDAC}">
                        <c15:formulaRef>
                          <c15:sqref>Sheet1!$A$18</c15:sqref>
                        </c15:formulaRef>
                      </c:ext>
                    </c:extLst>
                    <c:strCache>
                      <c:ptCount val="1"/>
                      <c:pt idx="0">
                        <c:v>丢包率（%）</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val>
                  <c:numRef>
                    <c:extLst>
                      <c:ext uri="{02D57815-91ED-43cb-92C2-25804820EDAC}">
                        <c15:formulaRef>
                          <c15:sqref>Sheet1!$A$19:$A$25</c15:sqref>
                        </c15:formulaRef>
                      </c:ext>
                    </c:extLst>
                    <c:numCache>
                      <c:formatCode>General</c:formatCode>
                      <c:ptCount val="7"/>
                      <c:pt idx="0">
                        <c:v>0</c:v>
                      </c:pt>
                      <c:pt idx="1">
                        <c:v>1</c:v>
                      </c:pt>
                      <c:pt idx="2">
                        <c:v>2</c:v>
                      </c:pt>
                      <c:pt idx="3">
                        <c:v>3</c:v>
                      </c:pt>
                      <c:pt idx="4">
                        <c:v>4</c:v>
                      </c:pt>
                      <c:pt idx="5">
                        <c:v>5</c:v>
                      </c:pt>
                      <c:pt idx="6">
                        <c:v>6</c:v>
                      </c:pt>
                    </c:numCache>
                  </c:numRef>
                </c:val>
                <c:smooth val="0"/>
                <c:extLst>
                  <c:ext xmlns:c16="http://schemas.microsoft.com/office/drawing/2014/chart" uri="{C3380CC4-5D6E-409C-BE32-E72D297353CC}">
                    <c16:uniqueId val="{00000001-A676-47CD-8D38-BA84C1262A76}"/>
                  </c:ext>
                </c:extLst>
              </c15:ser>
            </c15:filteredLineSeries>
            <c15:filteredLineSeries>
              <c15:ser>
                <c:idx val="1"/>
                <c:order val="1"/>
                <c:tx>
                  <c:strRef>
                    <c:extLst xmlns:c15="http://schemas.microsoft.com/office/drawing/2012/chart">
                      <c:ext xmlns:c15="http://schemas.microsoft.com/office/drawing/2012/chart" uri="{02D57815-91ED-43cb-92C2-25804820EDAC}">
                        <c15:formulaRef>
                          <c15:sqref>Sheet1!$B$18</c15:sqref>
                        </c15:formulaRef>
                      </c:ext>
                    </c:extLst>
                    <c:strCache>
                      <c:ptCount val="1"/>
                      <c:pt idx="0">
                        <c:v>平均吞吐率（Mbps）</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extLst xmlns:c15="http://schemas.microsoft.com/office/drawing/2012/chart">
                      <c:ext xmlns:c15="http://schemas.microsoft.com/office/drawing/2012/chart" uri="{02D57815-91ED-43cb-92C2-25804820EDAC}">
                        <c15:formulaRef>
                          <c15:sqref>Sheet1!$B$19:$B$25</c15:sqref>
                        </c15:formulaRef>
                      </c:ext>
                    </c:extLst>
                    <c:numCache>
                      <c:formatCode>General</c:formatCode>
                      <c:ptCount val="7"/>
                      <c:pt idx="0">
                        <c:v>25.52</c:v>
                      </c:pt>
                      <c:pt idx="1">
                        <c:v>4.75</c:v>
                      </c:pt>
                      <c:pt idx="2">
                        <c:v>2.99</c:v>
                      </c:pt>
                      <c:pt idx="3">
                        <c:v>2.56</c:v>
                      </c:pt>
                      <c:pt idx="4">
                        <c:v>2.09</c:v>
                      </c:pt>
                      <c:pt idx="5">
                        <c:v>1.87</c:v>
                      </c:pt>
                      <c:pt idx="6">
                        <c:v>1.55</c:v>
                      </c:pt>
                    </c:numCache>
                  </c:numRef>
                </c:val>
                <c:smooth val="0"/>
                <c:extLst xmlns:c15="http://schemas.microsoft.com/office/drawing/2012/chart">
                  <c:ext xmlns:c16="http://schemas.microsoft.com/office/drawing/2014/chart" uri="{C3380CC4-5D6E-409C-BE32-E72D297353CC}">
                    <c16:uniqueId val="{00000002-A676-47CD-8D38-BA84C1262A76}"/>
                  </c:ext>
                </c:extLst>
              </c15:ser>
            </c15:filteredLineSeries>
            <c15:filteredLineSeries>
              <c15:ser>
                <c:idx val="2"/>
                <c:order val="2"/>
                <c:tx>
                  <c:v>丢包率</c:v>
                </c:tx>
                <c:spPr>
                  <a:ln w="28575" cap="rnd">
                    <a:solidFill>
                      <a:schemeClr val="accent3"/>
                    </a:solidFill>
                    <a:round/>
                  </a:ln>
                  <a:effectLst/>
                </c:spPr>
                <c:marker>
                  <c:symbol val="circle"/>
                  <c:size val="5"/>
                  <c:spPr>
                    <a:solidFill>
                      <a:schemeClr val="accent3"/>
                    </a:solidFill>
                    <a:ln w="9525">
                      <a:solidFill>
                        <a:schemeClr val="accent3"/>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extLst xmlns:c15="http://schemas.microsoft.com/office/drawing/2012/chart">
                      <c:ext xmlns:c15="http://schemas.microsoft.com/office/drawing/2012/chart" uri="{02D57815-91ED-43cb-92C2-25804820EDAC}">
                        <c15:formulaRef>
                          <c15:sqref>Sheet1!$A$19:$A$25</c15:sqref>
                        </c15:formulaRef>
                      </c:ext>
                    </c:extLst>
                    <c:numCache>
                      <c:formatCode>General</c:formatCode>
                      <c:ptCount val="7"/>
                      <c:pt idx="0">
                        <c:v>0</c:v>
                      </c:pt>
                      <c:pt idx="1">
                        <c:v>1</c:v>
                      </c:pt>
                      <c:pt idx="2">
                        <c:v>2</c:v>
                      </c:pt>
                      <c:pt idx="3">
                        <c:v>3</c:v>
                      </c:pt>
                      <c:pt idx="4">
                        <c:v>4</c:v>
                      </c:pt>
                      <c:pt idx="5">
                        <c:v>5</c:v>
                      </c:pt>
                      <c:pt idx="6">
                        <c:v>6</c:v>
                      </c:pt>
                    </c:numCache>
                  </c:numRef>
                </c:val>
                <c:smooth val="0"/>
                <c:extLst xmlns:c15="http://schemas.microsoft.com/office/drawing/2012/chart">
                  <c:ext xmlns:c16="http://schemas.microsoft.com/office/drawing/2014/chart" uri="{C3380CC4-5D6E-409C-BE32-E72D297353CC}">
                    <c16:uniqueId val="{00000003-A676-47CD-8D38-BA84C1262A76}"/>
                  </c:ext>
                </c:extLst>
              </c15:ser>
            </c15:filteredLineSeries>
          </c:ext>
        </c:extLst>
      </c:lineChart>
      <c:catAx>
        <c:axId val="106957489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丢包率 </a:t>
                </a:r>
                <a:r>
                  <a:rPr lang="en-US" altLang="zh-CN"/>
                  <a:t>(%)</a:t>
                </a:r>
                <a:endParaRPr lang="zh-CN"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069568176"/>
        <c:crosses val="autoZero"/>
        <c:auto val="1"/>
        <c:lblAlgn val="ctr"/>
        <c:lblOffset val="100"/>
        <c:noMultiLvlLbl val="0"/>
      </c:catAx>
      <c:valAx>
        <c:axId val="10695681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平均吞吐率 </a:t>
                </a:r>
                <a:r>
                  <a:rPr lang="en-US" altLang="zh-CN"/>
                  <a:t>(%)</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0695748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2">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9525" cap="rnd">
        <a:solidFill>
          <a:schemeClr val="phClr"/>
        </a:solidFill>
        <a:round/>
      </a:ln>
    </cs:spPr>
  </cs:dataPointLine>
  <cs:dataPointMarker>
    <cs:lnRef idx="0">
      <cs:styleClr val="auto"/>
    </cs:lnRef>
    <cs:fillRef idx="3">
      <cs:styleClr val="auto"/>
    </cs:fillRef>
    <cs:effectRef idx="2"/>
    <cs:fontRef idx="minor">
      <a:schemeClr val="tx2"/>
    </cs:fontRef>
    <cs:spPr>
      <a:ln w="9525">
        <a:solidFill>
          <a:schemeClr val="phClr"/>
        </a:solidFill>
        <a:round/>
      </a:ln>
    </cs:spPr>
  </cs:dataPointMarker>
  <cs:dataPointMarkerLayout symbol="circle" size="5"/>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9525" cap="rnd">
        <a:solidFill>
          <a:schemeClr val="phClr"/>
        </a:solidFill>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spPr>
      <a:ln>
        <a:solidFill>
          <a:schemeClr val="tx2">
            <a:lumMod val="40000"/>
            <a:lumOff val="60000"/>
          </a:schemeClr>
        </a:solidFill>
      </a:ln>
    </cs:spPr>
    <cs:defRPr sz="900"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58612D-425C-40D2-B2AF-559DDE93C0F6}" type="datetimeFigureOut">
              <a:rPr lang="zh-CN" altLang="en-US" smtClean="0"/>
              <a:t>2024/10/13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D38D8B-B5D7-4B66-9B8E-20DB91D802D4}" type="slidenum">
              <a:rPr lang="zh-CN" altLang="en-US" smtClean="0"/>
              <a:t>‹#›</a:t>
            </a:fld>
            <a:endParaRPr lang="zh-CN" altLang="en-US"/>
          </a:p>
        </p:txBody>
      </p:sp>
    </p:spTree>
    <p:extLst>
      <p:ext uri="{BB962C8B-B14F-4D97-AF65-F5344CB8AC3E}">
        <p14:creationId xmlns:p14="http://schemas.microsoft.com/office/powerpoint/2010/main" val="1166869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D38D8B-B5D7-4B66-9B8E-20DB91D802D4}" type="slidenum">
              <a:rPr lang="zh-CN" altLang="en-US" smtClean="0"/>
              <a:t>3</a:t>
            </a:fld>
            <a:endParaRPr lang="zh-CN" altLang="en-US"/>
          </a:p>
        </p:txBody>
      </p:sp>
    </p:spTree>
    <p:extLst>
      <p:ext uri="{BB962C8B-B14F-4D97-AF65-F5344CB8AC3E}">
        <p14:creationId xmlns:p14="http://schemas.microsoft.com/office/powerpoint/2010/main" val="2643614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C33DA8-0B69-49B1-903C-807367A02778}" type="slidenum">
              <a:rPr kumimoji="0" lang="id-ID" sz="1200" b="0" i="0" u="none" strike="noStrike" kern="1200" cap="none" spc="0" normalizeH="0" baseline="0" noProof="0" smtClean="0">
                <a:ln>
                  <a:noFill/>
                </a:ln>
                <a:solidFill>
                  <a:prstClr val="black"/>
                </a:solidFill>
                <a:effectLst/>
                <a:uLnTx/>
                <a:uFillTx/>
                <a:latin typeface="Aa楷体" panose="02000500000000000000" pitchFamily="2" charset="-122"/>
                <a:ea typeface="思源黑体 Light"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id-ID" sz="1200" b="0" i="0" u="none" strike="noStrike" kern="1200" cap="none" spc="0" normalizeH="0" baseline="0" noProof="0" dirty="0">
              <a:ln>
                <a:noFill/>
              </a:ln>
              <a:solidFill>
                <a:prstClr val="black"/>
              </a:solidFill>
              <a:effectLst/>
              <a:uLnTx/>
              <a:uFillTx/>
              <a:latin typeface="Aa楷体" panose="02000500000000000000" pitchFamily="2" charset="-122"/>
              <a:ea typeface="思源黑体 Light" panose="020B0300000000000000" pitchFamily="34" charset="-122"/>
              <a:cs typeface="+mn-cs"/>
            </a:endParaRPr>
          </a:p>
        </p:txBody>
      </p:sp>
    </p:spTree>
    <p:extLst>
      <p:ext uri="{BB962C8B-B14F-4D97-AF65-F5344CB8AC3E}">
        <p14:creationId xmlns:p14="http://schemas.microsoft.com/office/powerpoint/2010/main" val="2836790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D38D8B-B5D7-4B66-9B8E-20DB91D802D4}" type="slidenum">
              <a:rPr lang="zh-CN" altLang="en-US" smtClean="0"/>
              <a:t>7</a:t>
            </a:fld>
            <a:endParaRPr lang="zh-CN" altLang="en-US"/>
          </a:p>
        </p:txBody>
      </p:sp>
    </p:spTree>
    <p:extLst>
      <p:ext uri="{BB962C8B-B14F-4D97-AF65-F5344CB8AC3E}">
        <p14:creationId xmlns:p14="http://schemas.microsoft.com/office/powerpoint/2010/main" val="4069486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D38D8B-B5D7-4B66-9B8E-20DB91D802D4}" type="slidenum">
              <a:rPr lang="zh-CN" altLang="en-US" smtClean="0"/>
              <a:t>9</a:t>
            </a:fld>
            <a:endParaRPr lang="zh-CN" altLang="en-US"/>
          </a:p>
        </p:txBody>
      </p:sp>
    </p:spTree>
    <p:extLst>
      <p:ext uri="{BB962C8B-B14F-4D97-AF65-F5344CB8AC3E}">
        <p14:creationId xmlns:p14="http://schemas.microsoft.com/office/powerpoint/2010/main" val="229466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884A35-9525-64D8-96A8-FCC810D95CA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8545AA7-9862-7DF9-9AD3-C7D59684DD9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DD9EB2-3DD9-6BA8-85FA-7914D4E5FF3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37E7777-9C66-C26F-9553-AF86AEAE3163}"/>
              </a:ext>
            </a:extLst>
          </p:cNvPr>
          <p:cNvSpPr>
            <a:spLocks noGrp="1"/>
          </p:cNvSpPr>
          <p:nvPr>
            <p:ph type="sldNum" sz="quarter" idx="5"/>
          </p:nvPr>
        </p:nvSpPr>
        <p:spPr/>
        <p:txBody>
          <a:bodyPr/>
          <a:lstStyle/>
          <a:p>
            <a:fld id="{82D38D8B-B5D7-4B66-9B8E-20DB91D802D4}" type="slidenum">
              <a:rPr lang="zh-CN" altLang="en-US" smtClean="0"/>
              <a:t>16</a:t>
            </a:fld>
            <a:endParaRPr lang="zh-CN" altLang="en-US"/>
          </a:p>
        </p:txBody>
      </p:sp>
    </p:spTree>
    <p:extLst>
      <p:ext uri="{BB962C8B-B14F-4D97-AF65-F5344CB8AC3E}">
        <p14:creationId xmlns:p14="http://schemas.microsoft.com/office/powerpoint/2010/main" val="3401411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D38D8B-B5D7-4B66-9B8E-20DB91D802D4}" type="slidenum">
              <a:rPr lang="zh-CN" altLang="en-US" smtClean="0"/>
              <a:t>17</a:t>
            </a:fld>
            <a:endParaRPr lang="zh-CN" altLang="en-US"/>
          </a:p>
        </p:txBody>
      </p:sp>
    </p:spTree>
    <p:extLst>
      <p:ext uri="{BB962C8B-B14F-4D97-AF65-F5344CB8AC3E}">
        <p14:creationId xmlns:p14="http://schemas.microsoft.com/office/powerpoint/2010/main" val="2419755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D38D8B-B5D7-4B66-9B8E-20DB91D802D4}" type="slidenum">
              <a:rPr lang="zh-CN" altLang="en-US" smtClean="0"/>
              <a:t>25</a:t>
            </a:fld>
            <a:endParaRPr lang="zh-CN" altLang="en-US"/>
          </a:p>
        </p:txBody>
      </p:sp>
    </p:spTree>
    <p:extLst>
      <p:ext uri="{BB962C8B-B14F-4D97-AF65-F5344CB8AC3E}">
        <p14:creationId xmlns:p14="http://schemas.microsoft.com/office/powerpoint/2010/main" val="3206690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6100CE-FABC-D340-A861-242731A22D17}"/>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53318FB9-24C0-064B-B091-B1E32CB3D1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E79EB576-DACE-7341-9664-8346BFEA58E1}"/>
              </a:ext>
            </a:extLst>
          </p:cNvPr>
          <p:cNvSpPr>
            <a:spLocks noGrp="1"/>
          </p:cNvSpPr>
          <p:nvPr>
            <p:ph type="dt" sz="half" idx="10"/>
          </p:nvPr>
        </p:nvSpPr>
        <p:spPr/>
        <p:txBody>
          <a:bodyPr/>
          <a:lstStyle/>
          <a:p>
            <a:fld id="{2F4DD5F2-23E1-8248-8D47-D395C2DF72F7}" type="datetimeFigureOut">
              <a:t>2024/10/13</a:t>
            </a:fld>
            <a:endParaRPr kumimoji="1" lang="zh-CN" altLang="en-US"/>
          </a:p>
        </p:txBody>
      </p:sp>
      <p:sp>
        <p:nvSpPr>
          <p:cNvPr id="5" name="页脚占位符 4">
            <a:extLst>
              <a:ext uri="{FF2B5EF4-FFF2-40B4-BE49-F238E27FC236}">
                <a16:creationId xmlns:a16="http://schemas.microsoft.com/office/drawing/2014/main" id="{885F7819-CA38-5842-9B83-2F72DD0E480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34F6CB67-EEA6-6E48-A50B-7469376F4385}"/>
              </a:ext>
            </a:extLst>
          </p:cNvPr>
          <p:cNvSpPr>
            <a:spLocks noGrp="1"/>
          </p:cNvSpPr>
          <p:nvPr>
            <p:ph type="sldNum" sz="quarter" idx="12"/>
          </p:nvPr>
        </p:nvSpPr>
        <p:spPr/>
        <p:txBody>
          <a:bodyPr/>
          <a:lstStyle/>
          <a:p>
            <a:fld id="{99E73477-12CB-E94E-B3EF-F017D81F3ED2}" type="slidenum">
              <a:t>‹#›</a:t>
            </a:fld>
            <a:endParaRPr kumimoji="1" lang="zh-CN" altLang="en-US"/>
          </a:p>
        </p:txBody>
      </p:sp>
    </p:spTree>
    <p:extLst>
      <p:ext uri="{BB962C8B-B14F-4D97-AF65-F5344CB8AC3E}">
        <p14:creationId xmlns:p14="http://schemas.microsoft.com/office/powerpoint/2010/main" val="1702513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69C64-B08E-EB48-BC3B-8179FB5CC1B9}"/>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A4A57CE2-50F4-144A-9561-16B8CFEF8D0E}"/>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B92823E-3E9F-DB43-B187-2ED0D99BB6ED}"/>
              </a:ext>
            </a:extLst>
          </p:cNvPr>
          <p:cNvSpPr>
            <a:spLocks noGrp="1"/>
          </p:cNvSpPr>
          <p:nvPr>
            <p:ph type="dt" sz="half" idx="10"/>
          </p:nvPr>
        </p:nvSpPr>
        <p:spPr/>
        <p:txBody>
          <a:bodyPr/>
          <a:lstStyle/>
          <a:p>
            <a:fld id="{2F4DD5F2-23E1-8248-8D47-D395C2DF72F7}" type="datetimeFigureOut">
              <a:t>2024/10/13</a:t>
            </a:fld>
            <a:endParaRPr kumimoji="1" lang="zh-CN" altLang="en-US"/>
          </a:p>
        </p:txBody>
      </p:sp>
      <p:sp>
        <p:nvSpPr>
          <p:cNvPr id="5" name="页脚占位符 4">
            <a:extLst>
              <a:ext uri="{FF2B5EF4-FFF2-40B4-BE49-F238E27FC236}">
                <a16:creationId xmlns:a16="http://schemas.microsoft.com/office/drawing/2014/main" id="{DF8B0289-3CCF-3344-81BA-6CFBC94D33D6}"/>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3B78BE41-711E-FB44-B99E-DF4E78C83479}"/>
              </a:ext>
            </a:extLst>
          </p:cNvPr>
          <p:cNvSpPr>
            <a:spLocks noGrp="1"/>
          </p:cNvSpPr>
          <p:nvPr>
            <p:ph type="sldNum" sz="quarter" idx="12"/>
          </p:nvPr>
        </p:nvSpPr>
        <p:spPr/>
        <p:txBody>
          <a:bodyPr/>
          <a:lstStyle/>
          <a:p>
            <a:fld id="{99E73477-12CB-E94E-B3EF-F017D81F3ED2}" type="slidenum">
              <a:t>‹#›</a:t>
            </a:fld>
            <a:endParaRPr kumimoji="1" lang="zh-CN" altLang="en-US"/>
          </a:p>
        </p:txBody>
      </p:sp>
    </p:spTree>
    <p:extLst>
      <p:ext uri="{BB962C8B-B14F-4D97-AF65-F5344CB8AC3E}">
        <p14:creationId xmlns:p14="http://schemas.microsoft.com/office/powerpoint/2010/main" val="3927591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D379461-506E-FF49-A4D0-C69754F6CA8A}"/>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19AD5E4-DF7E-0946-A119-D2087F45E1EB}"/>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68F752B6-BAAE-9544-93D2-2CA0B1855071}"/>
              </a:ext>
            </a:extLst>
          </p:cNvPr>
          <p:cNvSpPr>
            <a:spLocks noGrp="1"/>
          </p:cNvSpPr>
          <p:nvPr>
            <p:ph type="dt" sz="half" idx="10"/>
          </p:nvPr>
        </p:nvSpPr>
        <p:spPr/>
        <p:txBody>
          <a:bodyPr/>
          <a:lstStyle/>
          <a:p>
            <a:fld id="{2F4DD5F2-23E1-8248-8D47-D395C2DF72F7}" type="datetimeFigureOut">
              <a:t>2024/10/13</a:t>
            </a:fld>
            <a:endParaRPr kumimoji="1" lang="zh-CN" altLang="en-US"/>
          </a:p>
        </p:txBody>
      </p:sp>
      <p:sp>
        <p:nvSpPr>
          <p:cNvPr id="5" name="页脚占位符 4">
            <a:extLst>
              <a:ext uri="{FF2B5EF4-FFF2-40B4-BE49-F238E27FC236}">
                <a16:creationId xmlns:a16="http://schemas.microsoft.com/office/drawing/2014/main" id="{97850671-B104-B348-8A73-3D75790A7F6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6869CE3-BFE0-E442-BBDF-276F765024FB}"/>
              </a:ext>
            </a:extLst>
          </p:cNvPr>
          <p:cNvSpPr>
            <a:spLocks noGrp="1"/>
          </p:cNvSpPr>
          <p:nvPr>
            <p:ph type="sldNum" sz="quarter" idx="12"/>
          </p:nvPr>
        </p:nvSpPr>
        <p:spPr/>
        <p:txBody>
          <a:bodyPr/>
          <a:lstStyle/>
          <a:p>
            <a:fld id="{99E73477-12CB-E94E-B3EF-F017D81F3ED2}" type="slidenum">
              <a:t>‹#›</a:t>
            </a:fld>
            <a:endParaRPr kumimoji="1" lang="zh-CN" altLang="en-US"/>
          </a:p>
        </p:txBody>
      </p:sp>
    </p:spTree>
    <p:extLst>
      <p:ext uri="{BB962C8B-B14F-4D97-AF65-F5344CB8AC3E}">
        <p14:creationId xmlns:p14="http://schemas.microsoft.com/office/powerpoint/2010/main" val="34613326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6532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49560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0362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v2">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6777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v3">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5576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v4">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06589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63363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ockup Phone with H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4482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0138D-6A18-F54E-AC04-CE0614168A52}"/>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D3974055-4D75-9143-8958-521967A8135F}"/>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074917AE-857E-594D-98BA-48A1BDAF1A09}"/>
              </a:ext>
            </a:extLst>
          </p:cNvPr>
          <p:cNvSpPr>
            <a:spLocks noGrp="1"/>
          </p:cNvSpPr>
          <p:nvPr>
            <p:ph type="dt" sz="half" idx="10"/>
          </p:nvPr>
        </p:nvSpPr>
        <p:spPr/>
        <p:txBody>
          <a:bodyPr/>
          <a:lstStyle/>
          <a:p>
            <a:fld id="{2F4DD5F2-23E1-8248-8D47-D395C2DF72F7}" type="datetimeFigureOut">
              <a:t>2024/10/13</a:t>
            </a:fld>
            <a:endParaRPr kumimoji="1" lang="zh-CN" altLang="en-US"/>
          </a:p>
        </p:txBody>
      </p:sp>
      <p:sp>
        <p:nvSpPr>
          <p:cNvPr id="5" name="页脚占位符 4">
            <a:extLst>
              <a:ext uri="{FF2B5EF4-FFF2-40B4-BE49-F238E27FC236}">
                <a16:creationId xmlns:a16="http://schemas.microsoft.com/office/drawing/2014/main" id="{65B4F849-1217-C641-A1DB-B4012A4045F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A9EE488-7A9D-214F-912D-82FEDD967FF4}"/>
              </a:ext>
            </a:extLst>
          </p:cNvPr>
          <p:cNvSpPr>
            <a:spLocks noGrp="1"/>
          </p:cNvSpPr>
          <p:nvPr>
            <p:ph type="sldNum" sz="quarter" idx="12"/>
          </p:nvPr>
        </p:nvSpPr>
        <p:spPr/>
        <p:txBody>
          <a:bodyPr/>
          <a:lstStyle/>
          <a:p>
            <a:fld id="{99E73477-12CB-E94E-B3EF-F017D81F3ED2}" type="slidenum">
              <a:t>‹#›</a:t>
            </a:fld>
            <a:endParaRPr kumimoji="1" lang="zh-CN" altLang="en-US"/>
          </a:p>
        </p:txBody>
      </p:sp>
    </p:spTree>
    <p:extLst>
      <p:ext uri="{BB962C8B-B14F-4D97-AF65-F5344CB8AC3E}">
        <p14:creationId xmlns:p14="http://schemas.microsoft.com/office/powerpoint/2010/main" val="30634230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ockup 2 Phon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1628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ne Mockup">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35586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ablet Mockup">
    <p:spTree>
      <p:nvGrpSpPr>
        <p:cNvPr id="1" name=""/>
        <p:cNvGrpSpPr/>
        <p:nvPr/>
      </p:nvGrpSpPr>
      <p:grpSpPr>
        <a:xfrm>
          <a:off x="0" y="0"/>
          <a:ext cx="0" cy="0"/>
          <a:chOff x="0" y="0"/>
          <a:chExt cx="0" cy="0"/>
        </a:xfrm>
      </p:grpSpPr>
    </p:spTree>
    <p:extLst>
      <p:ext uri="{BB962C8B-B14F-4D97-AF65-F5344CB8AC3E}">
        <p14:creationId xmlns:p14="http://schemas.microsoft.com/office/powerpoint/2010/main" val="4466793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ablet Mockup">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2495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ablet Mockup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79469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ublic Events">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26367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Public Events">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30027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Public Events">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08267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Public Events">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86647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ortfolio">
    <p:spTree>
      <p:nvGrpSpPr>
        <p:cNvPr id="1" name=""/>
        <p:cNvGrpSpPr/>
        <p:nvPr/>
      </p:nvGrpSpPr>
      <p:grpSpPr>
        <a:xfrm>
          <a:off x="0" y="0"/>
          <a:ext cx="0" cy="0"/>
          <a:chOff x="0" y="0"/>
          <a:chExt cx="0" cy="0"/>
        </a:xfrm>
      </p:grpSpPr>
    </p:spTree>
    <p:extLst>
      <p:ext uri="{BB962C8B-B14F-4D97-AF65-F5344CB8AC3E}">
        <p14:creationId xmlns:p14="http://schemas.microsoft.com/office/powerpoint/2010/main" val="83171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48E140-E8A3-0746-86B9-3E842871701B}"/>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2F5E9696-AB20-B945-852E-E4ACC958EB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AC718694-1131-DA43-95E0-53E03D010CBD}"/>
              </a:ext>
            </a:extLst>
          </p:cNvPr>
          <p:cNvSpPr>
            <a:spLocks noGrp="1"/>
          </p:cNvSpPr>
          <p:nvPr>
            <p:ph type="dt" sz="half" idx="10"/>
          </p:nvPr>
        </p:nvSpPr>
        <p:spPr/>
        <p:txBody>
          <a:bodyPr/>
          <a:lstStyle/>
          <a:p>
            <a:fld id="{2F4DD5F2-23E1-8248-8D47-D395C2DF72F7}" type="datetimeFigureOut">
              <a:t>2024/10/13</a:t>
            </a:fld>
            <a:endParaRPr kumimoji="1" lang="zh-CN" altLang="en-US"/>
          </a:p>
        </p:txBody>
      </p:sp>
      <p:sp>
        <p:nvSpPr>
          <p:cNvPr id="5" name="页脚占位符 4">
            <a:extLst>
              <a:ext uri="{FF2B5EF4-FFF2-40B4-BE49-F238E27FC236}">
                <a16:creationId xmlns:a16="http://schemas.microsoft.com/office/drawing/2014/main" id="{554DDF11-6865-5A49-8D5C-764965B2C02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75824E1-21DC-B24F-8659-732482104BA2}"/>
              </a:ext>
            </a:extLst>
          </p:cNvPr>
          <p:cNvSpPr>
            <a:spLocks noGrp="1"/>
          </p:cNvSpPr>
          <p:nvPr>
            <p:ph type="sldNum" sz="quarter" idx="12"/>
          </p:nvPr>
        </p:nvSpPr>
        <p:spPr/>
        <p:txBody>
          <a:bodyPr/>
          <a:lstStyle/>
          <a:p>
            <a:fld id="{99E73477-12CB-E94E-B3EF-F017D81F3ED2}" type="slidenum">
              <a:t>‹#›</a:t>
            </a:fld>
            <a:endParaRPr kumimoji="1" lang="zh-CN" altLang="en-US"/>
          </a:p>
        </p:txBody>
      </p:sp>
    </p:spTree>
    <p:extLst>
      <p:ext uri="{BB962C8B-B14F-4D97-AF65-F5344CB8AC3E}">
        <p14:creationId xmlns:p14="http://schemas.microsoft.com/office/powerpoint/2010/main" val="6656227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Portfolio">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9607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ient List Pictur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71704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ablet Mockup">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9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t Mockup 2">
    <p:spTree>
      <p:nvGrpSpPr>
        <p:cNvPr id="1" name=""/>
        <p:cNvGrpSpPr/>
        <p:nvPr/>
      </p:nvGrpSpPr>
      <p:grpSpPr>
        <a:xfrm>
          <a:off x="0" y="0"/>
          <a:ext cx="0" cy="0"/>
          <a:chOff x="0" y="0"/>
          <a:chExt cx="0" cy="0"/>
        </a:xfrm>
      </p:grpSpPr>
    </p:spTree>
    <p:extLst>
      <p:ext uri="{BB962C8B-B14F-4D97-AF65-F5344CB8AC3E}">
        <p14:creationId xmlns:p14="http://schemas.microsoft.com/office/powerpoint/2010/main" val="9354242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63908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 Picture Placehol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004905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eet The Team 6 Pictur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434345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eet The Team 9 Pictur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25716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Meet The Team 9 Pictur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646359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eet The Team 4 Pictur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7871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67C700-79AF-E64F-B727-92BC61C4965D}"/>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5ECACCCF-43C4-BC48-A127-EA7AA12198BF}"/>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EF16C377-A93B-FB4D-939A-1E6F92A82F04}"/>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E3DBFA36-9543-2B4E-939C-CDD902B859E7}"/>
              </a:ext>
            </a:extLst>
          </p:cNvPr>
          <p:cNvSpPr>
            <a:spLocks noGrp="1"/>
          </p:cNvSpPr>
          <p:nvPr>
            <p:ph type="dt" sz="half" idx="10"/>
          </p:nvPr>
        </p:nvSpPr>
        <p:spPr/>
        <p:txBody>
          <a:bodyPr/>
          <a:lstStyle/>
          <a:p>
            <a:fld id="{2F4DD5F2-23E1-8248-8D47-D395C2DF72F7}" type="datetimeFigureOut">
              <a:t>2024/10/13</a:t>
            </a:fld>
            <a:endParaRPr kumimoji="1" lang="zh-CN" altLang="en-US"/>
          </a:p>
        </p:txBody>
      </p:sp>
      <p:sp>
        <p:nvSpPr>
          <p:cNvPr id="6" name="页脚占位符 5">
            <a:extLst>
              <a:ext uri="{FF2B5EF4-FFF2-40B4-BE49-F238E27FC236}">
                <a16:creationId xmlns:a16="http://schemas.microsoft.com/office/drawing/2014/main" id="{A8577396-6D69-6640-9B24-6D49531FF18E}"/>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AD49A1A6-81CE-D045-BD6C-3CF90749E6B3}"/>
              </a:ext>
            </a:extLst>
          </p:cNvPr>
          <p:cNvSpPr>
            <a:spLocks noGrp="1"/>
          </p:cNvSpPr>
          <p:nvPr>
            <p:ph type="sldNum" sz="quarter" idx="12"/>
          </p:nvPr>
        </p:nvSpPr>
        <p:spPr/>
        <p:txBody>
          <a:bodyPr/>
          <a:lstStyle/>
          <a:p>
            <a:fld id="{99E73477-12CB-E94E-B3EF-F017D81F3ED2}" type="slidenum">
              <a:t>‹#›</a:t>
            </a:fld>
            <a:endParaRPr kumimoji="1" lang="zh-CN" altLang="en-US"/>
          </a:p>
        </p:txBody>
      </p:sp>
    </p:spTree>
    <p:extLst>
      <p:ext uri="{BB962C8B-B14F-4D97-AF65-F5344CB8AC3E}">
        <p14:creationId xmlns:p14="http://schemas.microsoft.com/office/powerpoint/2010/main" val="31718103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eet The Team 4 Picture Squar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150720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eet The Team 4 Picture V2">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729151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rofile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22732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rofile Page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5236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rofile Page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241074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rofile Page 4">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138345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rofile Page 5 Minmap">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512960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ient Lis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50525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rofile Page 5 Minmap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35160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Meet The Team 4 Picture V3">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9792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7B3791-2C64-C14D-883E-8A49C9CB00DD}"/>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D150D95C-0EC8-7A45-83B4-436ED08D3C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E67FAF4B-8A32-8F4C-9119-52908E72A278}"/>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E360BF81-8677-2C44-A062-E87C3173BE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8717A780-9029-CA47-921D-2120F50F55BC}"/>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AF858464-F2EB-7E44-BD72-23CC58F6BB8D}"/>
              </a:ext>
            </a:extLst>
          </p:cNvPr>
          <p:cNvSpPr>
            <a:spLocks noGrp="1"/>
          </p:cNvSpPr>
          <p:nvPr>
            <p:ph type="dt" sz="half" idx="10"/>
          </p:nvPr>
        </p:nvSpPr>
        <p:spPr/>
        <p:txBody>
          <a:bodyPr/>
          <a:lstStyle/>
          <a:p>
            <a:fld id="{2F4DD5F2-23E1-8248-8D47-D395C2DF72F7}" type="datetimeFigureOut">
              <a:t>2024/10/13</a:t>
            </a:fld>
            <a:endParaRPr kumimoji="1" lang="zh-CN" altLang="en-US"/>
          </a:p>
        </p:txBody>
      </p:sp>
      <p:sp>
        <p:nvSpPr>
          <p:cNvPr id="8" name="页脚占位符 7">
            <a:extLst>
              <a:ext uri="{FF2B5EF4-FFF2-40B4-BE49-F238E27FC236}">
                <a16:creationId xmlns:a16="http://schemas.microsoft.com/office/drawing/2014/main" id="{FA52E8A1-DA97-9846-BB9B-BC70BA1A5813}"/>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3A144344-AE71-514A-8A4D-37DDA425FD0C}"/>
              </a:ext>
            </a:extLst>
          </p:cNvPr>
          <p:cNvSpPr>
            <a:spLocks noGrp="1"/>
          </p:cNvSpPr>
          <p:nvPr>
            <p:ph type="sldNum" sz="quarter" idx="12"/>
          </p:nvPr>
        </p:nvSpPr>
        <p:spPr/>
        <p:txBody>
          <a:bodyPr/>
          <a:lstStyle/>
          <a:p>
            <a:fld id="{99E73477-12CB-E94E-B3EF-F017D81F3ED2}" type="slidenum">
              <a:t>‹#›</a:t>
            </a:fld>
            <a:endParaRPr kumimoji="1" lang="zh-CN" altLang="en-US"/>
          </a:p>
        </p:txBody>
      </p:sp>
    </p:spTree>
    <p:extLst>
      <p:ext uri="{BB962C8B-B14F-4D97-AF65-F5344CB8AC3E}">
        <p14:creationId xmlns:p14="http://schemas.microsoft.com/office/powerpoint/2010/main" val="346033416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Meet the Team 3 Pictur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33464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Meet the Team 3 Pictur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47445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cture with Descri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982628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dk2">
                    <a:lumMod val="100000"/>
                  </a:schemeClr>
                </a:solidFill>
              </a:defRPr>
            </a:lvl1pPr>
          </a:lstStyle>
          <a:p>
            <a:r>
              <a:rPr lang="en-US"/>
              <a:t>Click to edit Master title style</a:t>
            </a:r>
          </a:p>
        </p:txBody>
      </p:sp>
      <p:sp>
        <p:nvSpPr>
          <p:cNvPr id="5" name="Slide Number Placeholder 4"/>
          <p:cNvSpPr>
            <a:spLocks noGrp="1"/>
          </p:cNvSpPr>
          <p:nvPr>
            <p:ph type="sldNum" sz="quarter" idx="12"/>
          </p:nvPr>
        </p:nvSpPr>
        <p:spPr/>
        <p:txBody>
          <a:bodyPr/>
          <a:lstStyle>
            <a:lvl1pPr algn="ctr">
              <a:defRPr>
                <a:solidFill>
                  <a:schemeClr val="dk2">
                    <a:lumMod val="100000"/>
                    <a:tint val="75000"/>
                  </a:schemeClr>
                </a:solidFill>
              </a:defRPr>
            </a:lvl1pPr>
          </a:lstStyle>
          <a:p>
            <a:fld id="{75F62417-4A12-46BB-B530-A96D3E44AFD3}" type="slidenum">
              <a:rPr lang="en-US" smtClean="0"/>
              <a:pPr/>
              <a:t>‹#›</a:t>
            </a:fld>
            <a:endParaRPr lang="en-US"/>
          </a:p>
        </p:txBody>
      </p:sp>
    </p:spTree>
    <p:extLst>
      <p:ext uri="{BB962C8B-B14F-4D97-AF65-F5344CB8AC3E}">
        <p14:creationId xmlns:p14="http://schemas.microsoft.com/office/powerpoint/2010/main" val="23708856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49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8048253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295AB6-DBF8-F04C-9F3B-1077D04D397D}"/>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A11A6F94-77D6-C24A-BAE7-29A0DBE9A165}"/>
              </a:ext>
            </a:extLst>
          </p:cNvPr>
          <p:cNvSpPr>
            <a:spLocks noGrp="1"/>
          </p:cNvSpPr>
          <p:nvPr>
            <p:ph type="dt" sz="half" idx="10"/>
          </p:nvPr>
        </p:nvSpPr>
        <p:spPr/>
        <p:txBody>
          <a:bodyPr/>
          <a:lstStyle/>
          <a:p>
            <a:fld id="{2F4DD5F2-23E1-8248-8D47-D395C2DF72F7}" type="datetimeFigureOut">
              <a:t>2024/10/13</a:t>
            </a:fld>
            <a:endParaRPr kumimoji="1" lang="zh-CN" altLang="en-US"/>
          </a:p>
        </p:txBody>
      </p:sp>
      <p:sp>
        <p:nvSpPr>
          <p:cNvPr id="4" name="页脚占位符 3">
            <a:extLst>
              <a:ext uri="{FF2B5EF4-FFF2-40B4-BE49-F238E27FC236}">
                <a16:creationId xmlns:a16="http://schemas.microsoft.com/office/drawing/2014/main" id="{C8FE8B54-E6E2-3941-A87B-FBD0371C3AE8}"/>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A8077576-2B3F-814D-810F-BD89F2D833DF}"/>
              </a:ext>
            </a:extLst>
          </p:cNvPr>
          <p:cNvSpPr>
            <a:spLocks noGrp="1"/>
          </p:cNvSpPr>
          <p:nvPr>
            <p:ph type="sldNum" sz="quarter" idx="12"/>
          </p:nvPr>
        </p:nvSpPr>
        <p:spPr/>
        <p:txBody>
          <a:bodyPr/>
          <a:lstStyle/>
          <a:p>
            <a:fld id="{99E73477-12CB-E94E-B3EF-F017D81F3ED2}" type="slidenum">
              <a:t>‹#›</a:t>
            </a:fld>
            <a:endParaRPr kumimoji="1" lang="zh-CN" altLang="en-US"/>
          </a:p>
        </p:txBody>
      </p:sp>
    </p:spTree>
    <p:extLst>
      <p:ext uri="{BB962C8B-B14F-4D97-AF65-F5344CB8AC3E}">
        <p14:creationId xmlns:p14="http://schemas.microsoft.com/office/powerpoint/2010/main" val="66927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8456768-5405-CE4B-81A2-0154E18F981B}"/>
              </a:ext>
            </a:extLst>
          </p:cNvPr>
          <p:cNvSpPr>
            <a:spLocks noGrp="1"/>
          </p:cNvSpPr>
          <p:nvPr>
            <p:ph type="dt" sz="half" idx="10"/>
          </p:nvPr>
        </p:nvSpPr>
        <p:spPr/>
        <p:txBody>
          <a:bodyPr/>
          <a:lstStyle/>
          <a:p>
            <a:fld id="{2F4DD5F2-23E1-8248-8D47-D395C2DF72F7}" type="datetimeFigureOut">
              <a:t>2024/10/13</a:t>
            </a:fld>
            <a:endParaRPr kumimoji="1" lang="zh-CN" altLang="en-US"/>
          </a:p>
        </p:txBody>
      </p:sp>
      <p:sp>
        <p:nvSpPr>
          <p:cNvPr id="3" name="页脚占位符 2">
            <a:extLst>
              <a:ext uri="{FF2B5EF4-FFF2-40B4-BE49-F238E27FC236}">
                <a16:creationId xmlns:a16="http://schemas.microsoft.com/office/drawing/2014/main" id="{36FFBFE3-C869-E249-B238-3A502AB0A276}"/>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1660A074-9573-3148-ABE0-D068438CFA81}"/>
              </a:ext>
            </a:extLst>
          </p:cNvPr>
          <p:cNvSpPr>
            <a:spLocks noGrp="1"/>
          </p:cNvSpPr>
          <p:nvPr>
            <p:ph type="sldNum" sz="quarter" idx="12"/>
          </p:nvPr>
        </p:nvSpPr>
        <p:spPr/>
        <p:txBody>
          <a:bodyPr/>
          <a:lstStyle/>
          <a:p>
            <a:fld id="{99E73477-12CB-E94E-B3EF-F017D81F3ED2}" type="slidenum">
              <a:t>‹#›</a:t>
            </a:fld>
            <a:endParaRPr kumimoji="1" lang="zh-CN" altLang="en-US"/>
          </a:p>
        </p:txBody>
      </p:sp>
    </p:spTree>
    <p:extLst>
      <p:ext uri="{BB962C8B-B14F-4D97-AF65-F5344CB8AC3E}">
        <p14:creationId xmlns:p14="http://schemas.microsoft.com/office/powerpoint/2010/main" val="1509873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535C04-0AEA-354A-979D-9A92CB3FB16B}"/>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712040AA-C6CB-0048-8C10-CC394C50B5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6C55201D-C66E-D043-A2C0-2AAB838076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AE728863-E0DE-FA4A-A923-4C3B1D15C64F}"/>
              </a:ext>
            </a:extLst>
          </p:cNvPr>
          <p:cNvSpPr>
            <a:spLocks noGrp="1"/>
          </p:cNvSpPr>
          <p:nvPr>
            <p:ph type="dt" sz="half" idx="10"/>
          </p:nvPr>
        </p:nvSpPr>
        <p:spPr/>
        <p:txBody>
          <a:bodyPr/>
          <a:lstStyle/>
          <a:p>
            <a:fld id="{2F4DD5F2-23E1-8248-8D47-D395C2DF72F7}" type="datetimeFigureOut">
              <a:t>2024/10/13</a:t>
            </a:fld>
            <a:endParaRPr kumimoji="1" lang="zh-CN" altLang="en-US"/>
          </a:p>
        </p:txBody>
      </p:sp>
      <p:sp>
        <p:nvSpPr>
          <p:cNvPr id="6" name="页脚占位符 5">
            <a:extLst>
              <a:ext uri="{FF2B5EF4-FFF2-40B4-BE49-F238E27FC236}">
                <a16:creationId xmlns:a16="http://schemas.microsoft.com/office/drawing/2014/main" id="{43C43C0B-CDE8-484F-A0D0-AC307E3E7BA1}"/>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600632DE-943F-944E-B8C7-A3BFC384FD2B}"/>
              </a:ext>
            </a:extLst>
          </p:cNvPr>
          <p:cNvSpPr>
            <a:spLocks noGrp="1"/>
          </p:cNvSpPr>
          <p:nvPr>
            <p:ph type="sldNum" sz="quarter" idx="12"/>
          </p:nvPr>
        </p:nvSpPr>
        <p:spPr/>
        <p:txBody>
          <a:bodyPr/>
          <a:lstStyle/>
          <a:p>
            <a:fld id="{99E73477-12CB-E94E-B3EF-F017D81F3ED2}" type="slidenum">
              <a:t>‹#›</a:t>
            </a:fld>
            <a:endParaRPr kumimoji="1" lang="zh-CN" altLang="en-US"/>
          </a:p>
        </p:txBody>
      </p:sp>
    </p:spTree>
    <p:extLst>
      <p:ext uri="{BB962C8B-B14F-4D97-AF65-F5344CB8AC3E}">
        <p14:creationId xmlns:p14="http://schemas.microsoft.com/office/powerpoint/2010/main" val="3747529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BDDE00-80FC-6A43-B5DB-8DD87E9D5EA8}"/>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6535352D-C816-BA4A-80A7-0AB1385BDF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0ABFABF4-FEE9-4046-9795-CD08D55F58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8C62D319-B780-D049-A5F0-9A761595B895}"/>
              </a:ext>
            </a:extLst>
          </p:cNvPr>
          <p:cNvSpPr>
            <a:spLocks noGrp="1"/>
          </p:cNvSpPr>
          <p:nvPr>
            <p:ph type="dt" sz="half" idx="10"/>
          </p:nvPr>
        </p:nvSpPr>
        <p:spPr/>
        <p:txBody>
          <a:bodyPr/>
          <a:lstStyle/>
          <a:p>
            <a:fld id="{2F4DD5F2-23E1-8248-8D47-D395C2DF72F7}" type="datetimeFigureOut">
              <a:t>2024/10/13</a:t>
            </a:fld>
            <a:endParaRPr kumimoji="1" lang="zh-CN" altLang="en-US"/>
          </a:p>
        </p:txBody>
      </p:sp>
      <p:sp>
        <p:nvSpPr>
          <p:cNvPr id="6" name="页脚占位符 5">
            <a:extLst>
              <a:ext uri="{FF2B5EF4-FFF2-40B4-BE49-F238E27FC236}">
                <a16:creationId xmlns:a16="http://schemas.microsoft.com/office/drawing/2014/main" id="{1AD53A25-B18C-8745-9F09-4C3E8501964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45F4EF53-C6A1-1849-B4B4-841AD2079AC3}"/>
              </a:ext>
            </a:extLst>
          </p:cNvPr>
          <p:cNvSpPr>
            <a:spLocks noGrp="1"/>
          </p:cNvSpPr>
          <p:nvPr>
            <p:ph type="sldNum" sz="quarter" idx="12"/>
          </p:nvPr>
        </p:nvSpPr>
        <p:spPr/>
        <p:txBody>
          <a:bodyPr/>
          <a:lstStyle/>
          <a:p>
            <a:fld id="{99E73477-12CB-E94E-B3EF-F017D81F3ED2}" type="slidenum">
              <a:t>‹#›</a:t>
            </a:fld>
            <a:endParaRPr kumimoji="1" lang="zh-CN" altLang="en-US"/>
          </a:p>
        </p:txBody>
      </p:sp>
    </p:spTree>
    <p:extLst>
      <p:ext uri="{BB962C8B-B14F-4D97-AF65-F5344CB8AC3E}">
        <p14:creationId xmlns:p14="http://schemas.microsoft.com/office/powerpoint/2010/main" val="3292851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0F75310-EF9A-0F43-8556-A636CF465D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9B003CDB-0122-3344-A783-6E1559B372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B15DB038-4F65-7540-ADE2-7FE63335BB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4DD5F2-23E1-8248-8D47-D395C2DF72F7}" type="datetimeFigureOut">
              <a:t>2024/10/13</a:t>
            </a:fld>
            <a:endParaRPr kumimoji="1" lang="zh-CN" altLang="en-US"/>
          </a:p>
        </p:txBody>
      </p:sp>
      <p:sp>
        <p:nvSpPr>
          <p:cNvPr id="5" name="页脚占位符 4">
            <a:extLst>
              <a:ext uri="{FF2B5EF4-FFF2-40B4-BE49-F238E27FC236}">
                <a16:creationId xmlns:a16="http://schemas.microsoft.com/office/drawing/2014/main" id="{05850050-7546-5241-99B1-6954DD557A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70018326-0594-664C-A691-CB2EB79886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E73477-12CB-E94E-B3EF-F017D81F3ED2}" type="slidenum">
              <a:t>‹#›</a:t>
            </a:fld>
            <a:endParaRPr kumimoji="1" lang="zh-CN" altLang="en-US"/>
          </a:p>
        </p:txBody>
      </p:sp>
    </p:spTree>
    <p:extLst>
      <p:ext uri="{BB962C8B-B14F-4D97-AF65-F5344CB8AC3E}">
        <p14:creationId xmlns:p14="http://schemas.microsoft.com/office/powerpoint/2010/main" val="19788570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id-ID"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dk2">
                    <a:lumMod val="100000"/>
                    <a:tint val="75000"/>
                  </a:schemeClr>
                </a:solidFill>
                <a:latin typeface="Aa楷体" panose="02000500000000000000" pitchFamily="2" charset="-122"/>
              </a:defRPr>
            </a:lvl1pPr>
          </a:lstStyle>
          <a:p>
            <a:fld id="{FDA29939-D82F-474D-8F32-39F6ECA3E7F6}" type="datetimeFigureOut">
              <a:rPr lang="id-ID" smtClean="0"/>
              <a:pPr/>
              <a:t>13/10/2024</a:t>
            </a:fld>
            <a:endParaRPr lang="id-ID"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dk2">
                    <a:lumMod val="100000"/>
                    <a:tint val="75000"/>
                  </a:schemeClr>
                </a:solidFill>
                <a:latin typeface="Aa楷体" panose="02000500000000000000" pitchFamily="2" charset="-122"/>
              </a:defRPr>
            </a:lvl1pPr>
          </a:lstStyle>
          <a:p>
            <a:fld id="{698E76B3-B06B-4332-85BE-760603C37ED0}" type="slidenum">
              <a:rPr lang="id-ID" smtClean="0"/>
              <a:pPr/>
              <a:t>‹#›</a:t>
            </a:fld>
            <a:endParaRPr lang="id-ID" dirty="0"/>
          </a:p>
        </p:txBody>
      </p:sp>
    </p:spTree>
    <p:extLst>
      <p:ext uri="{BB962C8B-B14F-4D97-AF65-F5344CB8AC3E}">
        <p14:creationId xmlns:p14="http://schemas.microsoft.com/office/powerpoint/2010/main" val="12904174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Lst>
  <p:hf hdr="0" dt="0"/>
  <p:txStyles>
    <p:titleStyle>
      <a:lvl1pPr algn="l" defTabSz="914400" rtl="0" eaLnBrk="1" latinLnBrk="0" hangingPunct="1">
        <a:lnSpc>
          <a:spcPct val="90000"/>
        </a:lnSpc>
        <a:spcBef>
          <a:spcPct val="0"/>
        </a:spcBef>
        <a:buNone/>
        <a:defRPr sz="4400" kern="1200">
          <a:solidFill>
            <a:schemeClr val="dk2">
              <a:lumMod val="100000"/>
            </a:schemeClr>
          </a:solidFill>
          <a:latin typeface="Aa楷体" panose="02000500000000000000" pitchFamily="2" charset="-12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2">
              <a:lumMod val="100000"/>
            </a:schemeClr>
          </a:solidFill>
          <a:latin typeface="Aa楷体" panose="02000500000000000000" pitchFamily="2"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2">
              <a:lumMod val="100000"/>
            </a:schemeClr>
          </a:solidFill>
          <a:latin typeface="Aa楷体" panose="02000500000000000000" pitchFamily="2"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2">
              <a:lumMod val="100000"/>
            </a:schemeClr>
          </a:solidFill>
          <a:latin typeface="Aa楷体" panose="02000500000000000000" pitchFamily="2"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2">
              <a:lumMod val="100000"/>
            </a:schemeClr>
          </a:solidFill>
          <a:latin typeface="Aa楷体" panose="02000500000000000000" pitchFamily="2"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2">
              <a:lumMod val="100000"/>
            </a:schemeClr>
          </a:solidFill>
          <a:latin typeface="Aa楷体" panose="02000500000000000000" pitchFamily="2"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slideLayout" Target="../slideLayouts/slideLayout7.xml"/><Relationship Id="rId1" Type="http://schemas.openxmlformats.org/officeDocument/2006/relationships/tags" Target="../tags/tag5.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7.xml"/><Relationship Id="rId1" Type="http://schemas.openxmlformats.org/officeDocument/2006/relationships/tags" Target="../tags/tag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7.xml"/><Relationship Id="rId1" Type="http://schemas.openxmlformats.org/officeDocument/2006/relationships/tags" Target="../tags/tag9.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11.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1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tags" Target="../tags/tag1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7.xml"/><Relationship Id="rId1" Type="http://schemas.openxmlformats.org/officeDocument/2006/relationships/tags" Target="../tags/tag14.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7.xml"/><Relationship Id="rId1" Type="http://schemas.openxmlformats.org/officeDocument/2006/relationships/tags" Target="../tags/tag15.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7.xml"/><Relationship Id="rId1" Type="http://schemas.openxmlformats.org/officeDocument/2006/relationships/tags" Target="../tags/tag16.xml"/><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7.xml"/><Relationship Id="rId1" Type="http://schemas.openxmlformats.org/officeDocument/2006/relationships/tags" Target="../tags/tag17.xml"/><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18.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chart" Target="../charts/chart2.xml"/><Relationship Id="rId2" Type="http://schemas.openxmlformats.org/officeDocument/2006/relationships/slideLayout" Target="../slideLayouts/slideLayout7.xml"/><Relationship Id="rId1" Type="http://schemas.openxmlformats.org/officeDocument/2006/relationships/tags" Target="../tags/tag19.xml"/><Relationship Id="rId6" Type="http://schemas.openxmlformats.org/officeDocument/2006/relationships/chart" Target="../charts/chart1.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slideLayout" Target="../slideLayouts/slideLayout7.xml"/><Relationship Id="rId1" Type="http://schemas.openxmlformats.org/officeDocument/2006/relationships/tags" Target="../tags/tag20.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1.xml"/></Relationships>
</file>

<file path=ppt/slides/_rels/slide29.xml.rels><?xml version="1.0" encoding="UTF-8" standalone="yes"?>
<Relationships xmlns="http://schemas.openxmlformats.org/package/2006/relationships"><Relationship Id="rId8" Type="http://schemas.openxmlformats.org/officeDocument/2006/relationships/tags" Target="../tags/tag29.xml"/><Relationship Id="rId3" Type="http://schemas.openxmlformats.org/officeDocument/2006/relationships/tags" Target="../tags/tag24.xml"/><Relationship Id="rId7" Type="http://schemas.openxmlformats.org/officeDocument/2006/relationships/tags" Target="../tags/tag28.xml"/><Relationship Id="rId12" Type="http://schemas.openxmlformats.org/officeDocument/2006/relationships/image" Target="../media/image34.sv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image" Target="../media/image33.png"/><Relationship Id="rId5" Type="http://schemas.openxmlformats.org/officeDocument/2006/relationships/tags" Target="../tags/tag26.xml"/><Relationship Id="rId10" Type="http://schemas.openxmlformats.org/officeDocument/2006/relationships/slideLayout" Target="../slideLayouts/slideLayout7.xml"/><Relationship Id="rId4" Type="http://schemas.openxmlformats.org/officeDocument/2006/relationships/tags" Target="../tags/tag25.xml"/><Relationship Id="rId9" Type="http://schemas.openxmlformats.org/officeDocument/2006/relationships/tags" Target="../tags/tag3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7.xml"/><Relationship Id="rId1" Type="http://schemas.openxmlformats.org/officeDocument/2006/relationships/tags" Target="../tags/tag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hemeOverride" Target="../theme/themeOverride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3.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4.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演示研究所 SlideLab.cc">
            <a:extLst>
              <a:ext uri="{FF2B5EF4-FFF2-40B4-BE49-F238E27FC236}">
                <a16:creationId xmlns:a16="http://schemas.microsoft.com/office/drawing/2014/main" id="{EB5A636B-7991-18F0-8901-7C803FB52FA2}"/>
              </a:ext>
            </a:extLst>
          </p:cNvPr>
          <p:cNvSpPr/>
          <p:nvPr/>
        </p:nvSpPr>
        <p:spPr>
          <a:xfrm flipH="1">
            <a:off x="0" y="1307024"/>
            <a:ext cx="12192000" cy="5544125"/>
          </a:xfrm>
          <a:custGeom>
            <a:avLst/>
            <a:gdLst>
              <a:gd name="connsiteX0" fmla="*/ 8964993 w 12192000"/>
              <a:gd name="connsiteY0" fmla="*/ 0 h 5544125"/>
              <a:gd name="connsiteX1" fmla="*/ 2822117 w 12192000"/>
              <a:gd name="connsiteY1" fmla="*/ 0 h 5544125"/>
              <a:gd name="connsiteX2" fmla="*/ 229452 w 12192000"/>
              <a:gd name="connsiteY2" fmla="*/ 1073917 h 5544125"/>
              <a:gd name="connsiteX3" fmla="*/ 0 w 12192000"/>
              <a:gd name="connsiteY3" fmla="*/ 1326378 h 5544125"/>
              <a:gd name="connsiteX4" fmla="*/ 0 w 12192000"/>
              <a:gd name="connsiteY4" fmla="*/ 5544125 h 5544125"/>
              <a:gd name="connsiteX5" fmla="*/ 12192000 w 12192000"/>
              <a:gd name="connsiteY5" fmla="*/ 5544125 h 5544125"/>
              <a:gd name="connsiteX6" fmla="*/ 12192000 w 12192000"/>
              <a:gd name="connsiteY6" fmla="*/ 1925020 h 5544125"/>
              <a:gd name="connsiteX7" fmla="*/ 12189038 w 12192000"/>
              <a:gd name="connsiteY7" fmla="*/ 1918872 h 5544125"/>
              <a:gd name="connsiteX8" fmla="*/ 8964993 w 12192000"/>
              <a:gd name="connsiteY8" fmla="*/ 0 h 5544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5544125">
                <a:moveTo>
                  <a:pt x="8964993" y="0"/>
                </a:moveTo>
                <a:lnTo>
                  <a:pt x="2822117" y="0"/>
                </a:lnTo>
                <a:cubicBezTo>
                  <a:pt x="1809618" y="0"/>
                  <a:pt x="892973" y="410396"/>
                  <a:pt x="229452" y="1073917"/>
                </a:cubicBezTo>
                <a:lnTo>
                  <a:pt x="0" y="1326378"/>
                </a:lnTo>
                <a:lnTo>
                  <a:pt x="0" y="5544125"/>
                </a:lnTo>
                <a:lnTo>
                  <a:pt x="12192000" y="5544125"/>
                </a:lnTo>
                <a:lnTo>
                  <a:pt x="12192000" y="1925020"/>
                </a:lnTo>
                <a:lnTo>
                  <a:pt x="12189038" y="1918872"/>
                </a:lnTo>
                <a:cubicBezTo>
                  <a:pt x="11568142" y="775906"/>
                  <a:pt x="10357178" y="0"/>
                  <a:pt x="8964993" y="0"/>
                </a:cubicBezTo>
                <a:close/>
              </a:path>
            </a:pathLst>
          </a:custGeom>
          <a:gradFill>
            <a:gsLst>
              <a:gs pos="0">
                <a:schemeClr val="accent1">
                  <a:alpha val="16000"/>
                </a:schemeClr>
              </a:gs>
              <a:gs pos="100000">
                <a:schemeClr val="accent2">
                  <a:alpha val="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52" name="演示研究所 SlideLab.cc">
            <a:extLst>
              <a:ext uri="{FF2B5EF4-FFF2-40B4-BE49-F238E27FC236}">
                <a16:creationId xmlns:a16="http://schemas.microsoft.com/office/drawing/2014/main" id="{15A30F34-67C1-7BB5-F80B-3F428CEE0F4F}"/>
              </a:ext>
            </a:extLst>
          </p:cNvPr>
          <p:cNvSpPr/>
          <p:nvPr/>
        </p:nvSpPr>
        <p:spPr>
          <a:xfrm>
            <a:off x="7577140" y="1815784"/>
            <a:ext cx="3581399" cy="3581401"/>
          </a:xfrm>
          <a:custGeom>
            <a:avLst/>
            <a:gdLst>
              <a:gd name="connsiteX0" fmla="*/ 1790699 w 3581399"/>
              <a:gd name="connsiteY0" fmla="*/ 0 h 3581401"/>
              <a:gd name="connsiteX1" fmla="*/ 3581399 w 3581399"/>
              <a:gd name="connsiteY1" fmla="*/ 1790700 h 3581401"/>
              <a:gd name="connsiteX2" fmla="*/ 1790699 w 3581399"/>
              <a:gd name="connsiteY2" fmla="*/ 3581401 h 3581401"/>
              <a:gd name="connsiteX3" fmla="*/ 0 w 3581399"/>
              <a:gd name="connsiteY3" fmla="*/ 1790700 h 3581401"/>
              <a:gd name="connsiteX4" fmla="*/ 1790699 w 3581399"/>
              <a:gd name="connsiteY4" fmla="*/ 0 h 3581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1399" h="3581401">
                <a:moveTo>
                  <a:pt x="1790699" y="0"/>
                </a:moveTo>
                <a:cubicBezTo>
                  <a:pt x="2779675" y="0"/>
                  <a:pt x="3581399" y="801724"/>
                  <a:pt x="3581399" y="1790700"/>
                </a:cubicBezTo>
                <a:cubicBezTo>
                  <a:pt x="3581399" y="2779676"/>
                  <a:pt x="2779675" y="3581401"/>
                  <a:pt x="1790699" y="3581401"/>
                </a:cubicBezTo>
                <a:cubicBezTo>
                  <a:pt x="801724" y="3581401"/>
                  <a:pt x="0" y="2779676"/>
                  <a:pt x="0" y="1790700"/>
                </a:cubicBezTo>
                <a:cubicBezTo>
                  <a:pt x="0" y="801724"/>
                  <a:pt x="801724" y="0"/>
                  <a:pt x="1790699" y="0"/>
                </a:cubicBezTo>
                <a:close/>
              </a:path>
            </a:pathLst>
          </a:custGeom>
          <a:blipFill>
            <a:blip r:embed="rId2"/>
            <a:srcRect/>
            <a:stretch>
              <a:fillRect t="-25000" b="-2500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演示研究所 SlideLab.cc">
            <a:extLst>
              <a:ext uri="{FF2B5EF4-FFF2-40B4-BE49-F238E27FC236}">
                <a16:creationId xmlns:a16="http://schemas.microsoft.com/office/drawing/2014/main" id="{77F27C5E-4FD4-7E48-897B-A6551B8A4F5A}"/>
              </a:ext>
            </a:extLst>
          </p:cNvPr>
          <p:cNvSpPr/>
          <p:nvPr/>
        </p:nvSpPr>
        <p:spPr>
          <a:xfrm rot="18082230" flipH="1">
            <a:off x="6868160" y="1106805"/>
            <a:ext cx="4999355" cy="4999355"/>
          </a:xfrm>
          <a:prstGeom prst="blockArc">
            <a:avLst>
              <a:gd name="adj1" fmla="val 4494505"/>
              <a:gd name="adj2" fmla="val 20828768"/>
              <a:gd name="adj3" fmla="val 804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58" name="演示研究所 SlideLab.cc">
            <a:extLst>
              <a:ext uri="{FF2B5EF4-FFF2-40B4-BE49-F238E27FC236}">
                <a16:creationId xmlns:a16="http://schemas.microsoft.com/office/drawing/2014/main" id="{10E029AF-C930-B968-E696-45967AD4F79B}"/>
              </a:ext>
            </a:extLst>
          </p:cNvPr>
          <p:cNvSpPr/>
          <p:nvPr/>
        </p:nvSpPr>
        <p:spPr bwMode="auto">
          <a:xfrm>
            <a:off x="10558145" y="5857446"/>
            <a:ext cx="1633855" cy="993703"/>
          </a:xfrm>
          <a:custGeom>
            <a:avLst/>
            <a:gdLst>
              <a:gd name="connsiteX0" fmla="*/ 898814 w 1633855"/>
              <a:gd name="connsiteY0" fmla="*/ 0 h 993703"/>
              <a:gd name="connsiteX1" fmla="*/ 1534371 w 1633855"/>
              <a:gd name="connsiteY1" fmla="*/ 263257 h 993703"/>
              <a:gd name="connsiteX2" fmla="*/ 1633855 w 1633855"/>
              <a:gd name="connsiteY2" fmla="*/ 383832 h 993703"/>
              <a:gd name="connsiteX3" fmla="*/ 1633855 w 1633855"/>
              <a:gd name="connsiteY3" fmla="*/ 993703 h 993703"/>
              <a:gd name="connsiteX4" fmla="*/ 9566 w 1633855"/>
              <a:gd name="connsiteY4" fmla="*/ 993703 h 993703"/>
              <a:gd name="connsiteX5" fmla="*/ 0 w 1633855"/>
              <a:gd name="connsiteY5" fmla="*/ 898814 h 993703"/>
              <a:gd name="connsiteX6" fmla="*/ 898814 w 1633855"/>
              <a:gd name="connsiteY6" fmla="*/ 0 h 993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855" h="993703">
                <a:moveTo>
                  <a:pt x="898814" y="0"/>
                </a:moveTo>
                <a:cubicBezTo>
                  <a:pt x="1147014" y="0"/>
                  <a:pt x="1371718" y="100604"/>
                  <a:pt x="1534371" y="263257"/>
                </a:cubicBezTo>
                <a:lnTo>
                  <a:pt x="1633855" y="383832"/>
                </a:lnTo>
                <a:lnTo>
                  <a:pt x="1633855" y="993703"/>
                </a:lnTo>
                <a:lnTo>
                  <a:pt x="9566" y="993703"/>
                </a:lnTo>
                <a:lnTo>
                  <a:pt x="0" y="898814"/>
                </a:lnTo>
                <a:cubicBezTo>
                  <a:pt x="0" y="402413"/>
                  <a:pt x="402413" y="0"/>
                  <a:pt x="898814" y="0"/>
                </a:cubicBezTo>
                <a:close/>
              </a:path>
            </a:pathLst>
          </a:custGeom>
          <a:solidFill>
            <a:schemeClr val="accent2">
              <a:alpha val="49000"/>
            </a:schemeClr>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55" name="演示研究所 SlideLab.cc">
            <a:extLst>
              <a:ext uri="{FF2B5EF4-FFF2-40B4-BE49-F238E27FC236}">
                <a16:creationId xmlns:a16="http://schemas.microsoft.com/office/drawing/2014/main" id="{C1AF1A44-ED84-3E02-3C7C-325A8B4E91E1}"/>
              </a:ext>
            </a:extLst>
          </p:cNvPr>
          <p:cNvSpPr/>
          <p:nvPr/>
        </p:nvSpPr>
        <p:spPr bwMode="auto">
          <a:xfrm>
            <a:off x="1" y="1"/>
            <a:ext cx="1505089" cy="1480945"/>
          </a:xfrm>
          <a:custGeom>
            <a:avLst/>
            <a:gdLst>
              <a:gd name="connsiteX0" fmla="*/ 0 w 1505089"/>
              <a:gd name="connsiteY0" fmla="*/ 0 h 1480945"/>
              <a:gd name="connsiteX1" fmla="*/ 1485995 w 1505089"/>
              <a:gd name="connsiteY1" fmla="*/ 0 h 1480945"/>
              <a:gd name="connsiteX2" fmla="*/ 1498538 w 1505089"/>
              <a:gd name="connsiteY2" fmla="*/ 82184 h 1480945"/>
              <a:gd name="connsiteX3" fmla="*/ 1505089 w 1505089"/>
              <a:gd name="connsiteY3" fmla="*/ 211933 h 1480945"/>
              <a:gd name="connsiteX4" fmla="*/ 236077 w 1505089"/>
              <a:gd name="connsiteY4" fmla="*/ 1480945 h 1480945"/>
              <a:gd name="connsiteX5" fmla="*/ 106328 w 1505089"/>
              <a:gd name="connsiteY5" fmla="*/ 1474393 h 1480945"/>
              <a:gd name="connsiteX6" fmla="*/ 0 w 1505089"/>
              <a:gd name="connsiteY6" fmla="*/ 1458166 h 1480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5089" h="1480945">
                <a:moveTo>
                  <a:pt x="0" y="0"/>
                </a:moveTo>
                <a:lnTo>
                  <a:pt x="1485995" y="0"/>
                </a:lnTo>
                <a:lnTo>
                  <a:pt x="1498538" y="82184"/>
                </a:lnTo>
                <a:cubicBezTo>
                  <a:pt x="1502870" y="124845"/>
                  <a:pt x="1505089" y="168130"/>
                  <a:pt x="1505089" y="211933"/>
                </a:cubicBezTo>
                <a:cubicBezTo>
                  <a:pt x="1505089" y="912789"/>
                  <a:pt x="936933" y="1480945"/>
                  <a:pt x="236077" y="1480945"/>
                </a:cubicBezTo>
                <a:cubicBezTo>
                  <a:pt x="192274" y="1480945"/>
                  <a:pt x="148989" y="1478726"/>
                  <a:pt x="106328" y="1474393"/>
                </a:cubicBezTo>
                <a:lnTo>
                  <a:pt x="0" y="1458166"/>
                </a:lnTo>
                <a:close/>
              </a:path>
            </a:pathLst>
          </a:custGeom>
          <a:solidFill>
            <a:schemeClr val="accent2"/>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nvGrpSpPr>
          <p:cNvPr id="8" name="演示研究所 SlideLab.cc">
            <a:extLst>
              <a:ext uri="{FF2B5EF4-FFF2-40B4-BE49-F238E27FC236}">
                <a16:creationId xmlns:a16="http://schemas.microsoft.com/office/drawing/2014/main" id="{5CC5F6DB-90D7-924F-92A0-08B32BC8FFCE}"/>
              </a:ext>
            </a:extLst>
          </p:cNvPr>
          <p:cNvGrpSpPr/>
          <p:nvPr/>
        </p:nvGrpSpPr>
        <p:grpSpPr>
          <a:xfrm>
            <a:off x="847217" y="5890722"/>
            <a:ext cx="1174828" cy="1155733"/>
            <a:chOff x="10705805" y="6088020"/>
            <a:chExt cx="655319" cy="644668"/>
          </a:xfrm>
        </p:grpSpPr>
        <p:grpSp>
          <p:nvGrpSpPr>
            <p:cNvPr id="9" name="组合 8">
              <a:extLst>
                <a:ext uri="{FF2B5EF4-FFF2-40B4-BE49-F238E27FC236}">
                  <a16:creationId xmlns:a16="http://schemas.microsoft.com/office/drawing/2014/main" id="{60DCA1D9-6CF7-504B-806D-CD0B8BCA4BB0}"/>
                </a:ext>
              </a:extLst>
            </p:cNvPr>
            <p:cNvGrpSpPr/>
            <p:nvPr/>
          </p:nvGrpSpPr>
          <p:grpSpPr>
            <a:xfrm>
              <a:off x="10705805" y="6088020"/>
              <a:ext cx="45719" cy="644668"/>
              <a:chOff x="10705805" y="6088020"/>
              <a:chExt cx="45719" cy="644668"/>
            </a:xfrm>
          </p:grpSpPr>
          <p:sp>
            <p:nvSpPr>
              <p:cNvPr id="34" name="演示研究所 SlideLab.cc">
                <a:extLst>
                  <a:ext uri="{FF2B5EF4-FFF2-40B4-BE49-F238E27FC236}">
                    <a16:creationId xmlns:a16="http://schemas.microsoft.com/office/drawing/2014/main" id="{D01267D2-CF03-AF44-B1DA-D400D730E9D6}"/>
                  </a:ext>
                </a:extLst>
              </p:cNvPr>
              <p:cNvSpPr/>
              <p:nvPr/>
            </p:nvSpPr>
            <p:spPr>
              <a:xfrm flipH="1">
                <a:off x="10705805" y="6088020"/>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35" name="演示研究所 SlideLab.cc">
                <a:extLst>
                  <a:ext uri="{FF2B5EF4-FFF2-40B4-BE49-F238E27FC236}">
                    <a16:creationId xmlns:a16="http://schemas.microsoft.com/office/drawing/2014/main" id="{A95449C6-3138-7145-BC9B-8480C929015A}"/>
                  </a:ext>
                </a:extLst>
              </p:cNvPr>
              <p:cNvSpPr/>
              <p:nvPr/>
            </p:nvSpPr>
            <p:spPr>
              <a:xfrm flipH="1">
                <a:off x="10705805" y="6237757"/>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36" name="演示研究所 SlideLab.cc">
                <a:extLst>
                  <a:ext uri="{FF2B5EF4-FFF2-40B4-BE49-F238E27FC236}">
                    <a16:creationId xmlns:a16="http://schemas.microsoft.com/office/drawing/2014/main" id="{BB4CE6F5-6A84-314C-8E8D-941E84084127}"/>
                  </a:ext>
                </a:extLst>
              </p:cNvPr>
              <p:cNvSpPr/>
              <p:nvPr/>
            </p:nvSpPr>
            <p:spPr>
              <a:xfrm flipH="1">
                <a:off x="10705805" y="6387494"/>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37" name="演示研究所 SlideLab.cc">
                <a:extLst>
                  <a:ext uri="{FF2B5EF4-FFF2-40B4-BE49-F238E27FC236}">
                    <a16:creationId xmlns:a16="http://schemas.microsoft.com/office/drawing/2014/main" id="{A407C1EC-F1C6-2341-989E-BC47990B815F}"/>
                  </a:ext>
                </a:extLst>
              </p:cNvPr>
              <p:cNvSpPr/>
              <p:nvPr/>
            </p:nvSpPr>
            <p:spPr>
              <a:xfrm flipH="1">
                <a:off x="10705805" y="6537231"/>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38" name="演示研究所 SlideLab.cc">
                <a:extLst>
                  <a:ext uri="{FF2B5EF4-FFF2-40B4-BE49-F238E27FC236}">
                    <a16:creationId xmlns:a16="http://schemas.microsoft.com/office/drawing/2014/main" id="{FE248B1E-DC19-F145-BAB8-5CC8C92AF323}"/>
                  </a:ext>
                </a:extLst>
              </p:cNvPr>
              <p:cNvSpPr/>
              <p:nvPr/>
            </p:nvSpPr>
            <p:spPr>
              <a:xfrm flipH="1">
                <a:off x="10705805" y="6686969"/>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grpSp>
          <p:nvGrpSpPr>
            <p:cNvPr id="10" name="组合 9">
              <a:extLst>
                <a:ext uri="{FF2B5EF4-FFF2-40B4-BE49-F238E27FC236}">
                  <a16:creationId xmlns:a16="http://schemas.microsoft.com/office/drawing/2014/main" id="{55861108-C19D-7E4A-9B68-800F6AC51B3B}"/>
                </a:ext>
              </a:extLst>
            </p:cNvPr>
            <p:cNvGrpSpPr/>
            <p:nvPr/>
          </p:nvGrpSpPr>
          <p:grpSpPr>
            <a:xfrm>
              <a:off x="10858205" y="6088020"/>
              <a:ext cx="45719" cy="644668"/>
              <a:chOff x="10705805" y="6088020"/>
              <a:chExt cx="45719" cy="644668"/>
            </a:xfrm>
          </p:grpSpPr>
          <p:sp>
            <p:nvSpPr>
              <p:cNvPr id="29" name="演示研究所 SlideLab.cc">
                <a:extLst>
                  <a:ext uri="{FF2B5EF4-FFF2-40B4-BE49-F238E27FC236}">
                    <a16:creationId xmlns:a16="http://schemas.microsoft.com/office/drawing/2014/main" id="{080EFF82-771A-3E42-8FB1-F63566571C31}"/>
                  </a:ext>
                </a:extLst>
              </p:cNvPr>
              <p:cNvSpPr/>
              <p:nvPr/>
            </p:nvSpPr>
            <p:spPr>
              <a:xfrm flipH="1">
                <a:off x="10705805" y="6088020"/>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30" name="演示研究所 SlideLab.cc">
                <a:extLst>
                  <a:ext uri="{FF2B5EF4-FFF2-40B4-BE49-F238E27FC236}">
                    <a16:creationId xmlns:a16="http://schemas.microsoft.com/office/drawing/2014/main" id="{39152309-FDBB-5D46-A60F-BA7ACE1DD283}"/>
                  </a:ext>
                </a:extLst>
              </p:cNvPr>
              <p:cNvSpPr/>
              <p:nvPr/>
            </p:nvSpPr>
            <p:spPr>
              <a:xfrm flipH="1">
                <a:off x="10705805" y="6237757"/>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31" name="演示研究所 SlideLab.cc">
                <a:extLst>
                  <a:ext uri="{FF2B5EF4-FFF2-40B4-BE49-F238E27FC236}">
                    <a16:creationId xmlns:a16="http://schemas.microsoft.com/office/drawing/2014/main" id="{11A558B4-A583-8C4A-BE0B-5BA872F6CF7C}"/>
                  </a:ext>
                </a:extLst>
              </p:cNvPr>
              <p:cNvSpPr/>
              <p:nvPr/>
            </p:nvSpPr>
            <p:spPr>
              <a:xfrm flipH="1">
                <a:off x="10705805" y="6387494"/>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32" name="演示研究所 SlideLab.cc">
                <a:extLst>
                  <a:ext uri="{FF2B5EF4-FFF2-40B4-BE49-F238E27FC236}">
                    <a16:creationId xmlns:a16="http://schemas.microsoft.com/office/drawing/2014/main" id="{474C31D8-33B9-2342-91A9-A3D0049A4DEE}"/>
                  </a:ext>
                </a:extLst>
              </p:cNvPr>
              <p:cNvSpPr/>
              <p:nvPr/>
            </p:nvSpPr>
            <p:spPr>
              <a:xfrm flipH="1">
                <a:off x="10705805" y="6537231"/>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33" name="演示研究所 SlideLab.cc">
                <a:extLst>
                  <a:ext uri="{FF2B5EF4-FFF2-40B4-BE49-F238E27FC236}">
                    <a16:creationId xmlns:a16="http://schemas.microsoft.com/office/drawing/2014/main" id="{D3109B19-6F38-B748-8DAF-07E97AF061CD}"/>
                  </a:ext>
                </a:extLst>
              </p:cNvPr>
              <p:cNvSpPr/>
              <p:nvPr/>
            </p:nvSpPr>
            <p:spPr>
              <a:xfrm flipH="1">
                <a:off x="10705805" y="6686969"/>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grpSp>
          <p:nvGrpSpPr>
            <p:cNvPr id="11" name="组合 10">
              <a:extLst>
                <a:ext uri="{FF2B5EF4-FFF2-40B4-BE49-F238E27FC236}">
                  <a16:creationId xmlns:a16="http://schemas.microsoft.com/office/drawing/2014/main" id="{3BCFDD98-119A-0648-B249-643B0E48E78A}"/>
                </a:ext>
              </a:extLst>
            </p:cNvPr>
            <p:cNvGrpSpPr/>
            <p:nvPr/>
          </p:nvGrpSpPr>
          <p:grpSpPr>
            <a:xfrm>
              <a:off x="11010605" y="6088020"/>
              <a:ext cx="45719" cy="644668"/>
              <a:chOff x="10705805" y="6088020"/>
              <a:chExt cx="45719" cy="644668"/>
            </a:xfrm>
          </p:grpSpPr>
          <p:sp>
            <p:nvSpPr>
              <p:cNvPr id="24" name="演示研究所 SlideLab.cc">
                <a:extLst>
                  <a:ext uri="{FF2B5EF4-FFF2-40B4-BE49-F238E27FC236}">
                    <a16:creationId xmlns:a16="http://schemas.microsoft.com/office/drawing/2014/main" id="{8FE27016-6036-5B46-8BD7-2BA8BC68D4C4}"/>
                  </a:ext>
                </a:extLst>
              </p:cNvPr>
              <p:cNvSpPr/>
              <p:nvPr/>
            </p:nvSpPr>
            <p:spPr>
              <a:xfrm flipH="1">
                <a:off x="10705805" y="6088020"/>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25" name="演示研究所 SlideLab.cc">
                <a:extLst>
                  <a:ext uri="{FF2B5EF4-FFF2-40B4-BE49-F238E27FC236}">
                    <a16:creationId xmlns:a16="http://schemas.microsoft.com/office/drawing/2014/main" id="{08C3C1FB-1F3A-834C-AB3A-814340142C0C}"/>
                  </a:ext>
                </a:extLst>
              </p:cNvPr>
              <p:cNvSpPr/>
              <p:nvPr/>
            </p:nvSpPr>
            <p:spPr>
              <a:xfrm flipH="1">
                <a:off x="10705805" y="6237757"/>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26" name="演示研究所 SlideLab.cc">
                <a:extLst>
                  <a:ext uri="{FF2B5EF4-FFF2-40B4-BE49-F238E27FC236}">
                    <a16:creationId xmlns:a16="http://schemas.microsoft.com/office/drawing/2014/main" id="{4ACD836B-FFDD-1949-8D1B-4C9FE0512112}"/>
                  </a:ext>
                </a:extLst>
              </p:cNvPr>
              <p:cNvSpPr/>
              <p:nvPr/>
            </p:nvSpPr>
            <p:spPr>
              <a:xfrm flipH="1">
                <a:off x="10705805" y="6387494"/>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27" name="演示研究所 SlideLab.cc">
                <a:extLst>
                  <a:ext uri="{FF2B5EF4-FFF2-40B4-BE49-F238E27FC236}">
                    <a16:creationId xmlns:a16="http://schemas.microsoft.com/office/drawing/2014/main" id="{BB3B42A8-44E3-6E4D-AE5F-0D1A1CFD8A6B}"/>
                  </a:ext>
                </a:extLst>
              </p:cNvPr>
              <p:cNvSpPr/>
              <p:nvPr/>
            </p:nvSpPr>
            <p:spPr>
              <a:xfrm flipH="1">
                <a:off x="10705805" y="6537231"/>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28" name="演示研究所 SlideLab.cc">
                <a:extLst>
                  <a:ext uri="{FF2B5EF4-FFF2-40B4-BE49-F238E27FC236}">
                    <a16:creationId xmlns:a16="http://schemas.microsoft.com/office/drawing/2014/main" id="{89E6533A-C91E-074B-BFB2-449D8EF37B78}"/>
                  </a:ext>
                </a:extLst>
              </p:cNvPr>
              <p:cNvSpPr/>
              <p:nvPr/>
            </p:nvSpPr>
            <p:spPr>
              <a:xfrm flipH="1">
                <a:off x="10705805" y="6686969"/>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grpSp>
          <p:nvGrpSpPr>
            <p:cNvPr id="12" name="组合 11">
              <a:extLst>
                <a:ext uri="{FF2B5EF4-FFF2-40B4-BE49-F238E27FC236}">
                  <a16:creationId xmlns:a16="http://schemas.microsoft.com/office/drawing/2014/main" id="{D819EF5C-97A1-2F46-B52C-798F76C8077C}"/>
                </a:ext>
              </a:extLst>
            </p:cNvPr>
            <p:cNvGrpSpPr/>
            <p:nvPr/>
          </p:nvGrpSpPr>
          <p:grpSpPr>
            <a:xfrm>
              <a:off x="11163005" y="6088020"/>
              <a:ext cx="45719" cy="644668"/>
              <a:chOff x="10705805" y="6088020"/>
              <a:chExt cx="45719" cy="644668"/>
            </a:xfrm>
          </p:grpSpPr>
          <p:sp>
            <p:nvSpPr>
              <p:cNvPr id="19" name="演示研究所 SlideLab.cc">
                <a:extLst>
                  <a:ext uri="{FF2B5EF4-FFF2-40B4-BE49-F238E27FC236}">
                    <a16:creationId xmlns:a16="http://schemas.microsoft.com/office/drawing/2014/main" id="{C36E000F-15A7-9748-94BB-4377492C6881}"/>
                  </a:ext>
                </a:extLst>
              </p:cNvPr>
              <p:cNvSpPr/>
              <p:nvPr/>
            </p:nvSpPr>
            <p:spPr>
              <a:xfrm flipH="1">
                <a:off x="10705805" y="6088020"/>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20" name="演示研究所 SlideLab.cc">
                <a:extLst>
                  <a:ext uri="{FF2B5EF4-FFF2-40B4-BE49-F238E27FC236}">
                    <a16:creationId xmlns:a16="http://schemas.microsoft.com/office/drawing/2014/main" id="{98F58342-6C53-E847-AF9F-8230EF34C322}"/>
                  </a:ext>
                </a:extLst>
              </p:cNvPr>
              <p:cNvSpPr/>
              <p:nvPr/>
            </p:nvSpPr>
            <p:spPr>
              <a:xfrm flipH="1">
                <a:off x="10705805" y="6237757"/>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21" name="演示研究所 SlideLab.cc">
                <a:extLst>
                  <a:ext uri="{FF2B5EF4-FFF2-40B4-BE49-F238E27FC236}">
                    <a16:creationId xmlns:a16="http://schemas.microsoft.com/office/drawing/2014/main" id="{CD5F6FA2-27F9-E249-908F-86EB9E11F524}"/>
                  </a:ext>
                </a:extLst>
              </p:cNvPr>
              <p:cNvSpPr/>
              <p:nvPr/>
            </p:nvSpPr>
            <p:spPr>
              <a:xfrm flipH="1">
                <a:off x="10705805" y="6387494"/>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22" name="演示研究所 SlideLab.cc">
                <a:extLst>
                  <a:ext uri="{FF2B5EF4-FFF2-40B4-BE49-F238E27FC236}">
                    <a16:creationId xmlns:a16="http://schemas.microsoft.com/office/drawing/2014/main" id="{F8FB4FD9-914A-E749-AE28-36F6DE412E2F}"/>
                  </a:ext>
                </a:extLst>
              </p:cNvPr>
              <p:cNvSpPr/>
              <p:nvPr/>
            </p:nvSpPr>
            <p:spPr>
              <a:xfrm flipH="1">
                <a:off x="10705805" y="6537231"/>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23" name="演示研究所 SlideLab.cc">
                <a:extLst>
                  <a:ext uri="{FF2B5EF4-FFF2-40B4-BE49-F238E27FC236}">
                    <a16:creationId xmlns:a16="http://schemas.microsoft.com/office/drawing/2014/main" id="{8CBDEDFF-B39B-7443-8457-0853F54326B4}"/>
                  </a:ext>
                </a:extLst>
              </p:cNvPr>
              <p:cNvSpPr/>
              <p:nvPr/>
            </p:nvSpPr>
            <p:spPr>
              <a:xfrm flipH="1">
                <a:off x="10705805" y="6686969"/>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grpSp>
          <p:nvGrpSpPr>
            <p:cNvPr id="13" name="组合 12">
              <a:extLst>
                <a:ext uri="{FF2B5EF4-FFF2-40B4-BE49-F238E27FC236}">
                  <a16:creationId xmlns:a16="http://schemas.microsoft.com/office/drawing/2014/main" id="{44C8F068-D26D-074A-970F-ACEC809C948A}"/>
                </a:ext>
              </a:extLst>
            </p:cNvPr>
            <p:cNvGrpSpPr/>
            <p:nvPr/>
          </p:nvGrpSpPr>
          <p:grpSpPr>
            <a:xfrm>
              <a:off x="11315405" y="6088020"/>
              <a:ext cx="45719" cy="644668"/>
              <a:chOff x="10705805" y="6088020"/>
              <a:chExt cx="45719" cy="644668"/>
            </a:xfrm>
          </p:grpSpPr>
          <p:sp>
            <p:nvSpPr>
              <p:cNvPr id="14" name="演示研究所 SlideLab.cc">
                <a:extLst>
                  <a:ext uri="{FF2B5EF4-FFF2-40B4-BE49-F238E27FC236}">
                    <a16:creationId xmlns:a16="http://schemas.microsoft.com/office/drawing/2014/main" id="{C049A051-87FD-1346-AAE5-C22AA7335C86}"/>
                  </a:ext>
                </a:extLst>
              </p:cNvPr>
              <p:cNvSpPr/>
              <p:nvPr/>
            </p:nvSpPr>
            <p:spPr>
              <a:xfrm flipH="1">
                <a:off x="10705805" y="6088020"/>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5" name="演示研究所 SlideLab.cc">
                <a:extLst>
                  <a:ext uri="{FF2B5EF4-FFF2-40B4-BE49-F238E27FC236}">
                    <a16:creationId xmlns:a16="http://schemas.microsoft.com/office/drawing/2014/main" id="{2DDCA46E-D229-D847-86CC-55B2F39DA39D}"/>
                  </a:ext>
                </a:extLst>
              </p:cNvPr>
              <p:cNvSpPr/>
              <p:nvPr/>
            </p:nvSpPr>
            <p:spPr>
              <a:xfrm flipH="1">
                <a:off x="10705805" y="6237757"/>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6" name="演示研究所 SlideLab.cc">
                <a:extLst>
                  <a:ext uri="{FF2B5EF4-FFF2-40B4-BE49-F238E27FC236}">
                    <a16:creationId xmlns:a16="http://schemas.microsoft.com/office/drawing/2014/main" id="{D225AD60-4A67-834F-BE19-879B2D86A232}"/>
                  </a:ext>
                </a:extLst>
              </p:cNvPr>
              <p:cNvSpPr/>
              <p:nvPr/>
            </p:nvSpPr>
            <p:spPr>
              <a:xfrm flipH="1">
                <a:off x="10705805" y="6387494"/>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7" name="演示研究所 SlideLab.cc">
                <a:extLst>
                  <a:ext uri="{FF2B5EF4-FFF2-40B4-BE49-F238E27FC236}">
                    <a16:creationId xmlns:a16="http://schemas.microsoft.com/office/drawing/2014/main" id="{E32884D2-037A-4046-AC59-B4625C019FF5}"/>
                  </a:ext>
                </a:extLst>
              </p:cNvPr>
              <p:cNvSpPr/>
              <p:nvPr/>
            </p:nvSpPr>
            <p:spPr>
              <a:xfrm flipH="1">
                <a:off x="10705805" y="6537231"/>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8" name="演示研究所 SlideLab.cc">
                <a:extLst>
                  <a:ext uri="{FF2B5EF4-FFF2-40B4-BE49-F238E27FC236}">
                    <a16:creationId xmlns:a16="http://schemas.microsoft.com/office/drawing/2014/main" id="{25A5FE34-CB6F-AC48-85F4-4F28CD6A2E20}"/>
                  </a:ext>
                </a:extLst>
              </p:cNvPr>
              <p:cNvSpPr/>
              <p:nvPr/>
            </p:nvSpPr>
            <p:spPr>
              <a:xfrm flipH="1">
                <a:off x="10705805" y="6686969"/>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grpSp>
      <p:grpSp>
        <p:nvGrpSpPr>
          <p:cNvPr id="39" name="演示研究所 SlideLab.cc">
            <a:extLst>
              <a:ext uri="{FF2B5EF4-FFF2-40B4-BE49-F238E27FC236}">
                <a16:creationId xmlns:a16="http://schemas.microsoft.com/office/drawing/2014/main" id="{A9BB071D-E266-B14B-AF45-5FB8BAE83D23}"/>
              </a:ext>
            </a:extLst>
          </p:cNvPr>
          <p:cNvGrpSpPr/>
          <p:nvPr/>
        </p:nvGrpSpPr>
        <p:grpSpPr>
          <a:xfrm rot="5400000" flipH="1" flipV="1">
            <a:off x="11384554" y="59775"/>
            <a:ext cx="180734" cy="827714"/>
            <a:chOff x="11303000" y="2324100"/>
            <a:chExt cx="176784" cy="809625"/>
          </a:xfrm>
          <a:solidFill>
            <a:schemeClr val="accent1"/>
          </a:solidFill>
        </p:grpSpPr>
        <p:sp>
          <p:nvSpPr>
            <p:cNvPr id="40" name="演示研究所 SlideLab.cc">
              <a:extLst>
                <a:ext uri="{FF2B5EF4-FFF2-40B4-BE49-F238E27FC236}">
                  <a16:creationId xmlns:a16="http://schemas.microsoft.com/office/drawing/2014/main" id="{52337BD1-0689-9447-92A0-0EFFFC52F278}"/>
                </a:ext>
              </a:extLst>
            </p:cNvPr>
            <p:cNvSpPr/>
            <p:nvPr/>
          </p:nvSpPr>
          <p:spPr>
            <a:xfrm>
              <a:off x="11303000" y="2324100"/>
              <a:ext cx="176784" cy="152400"/>
            </a:xfrm>
            <a:prstGeom prst="triangl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41" name="演示研究所 SlideLab.cc">
              <a:extLst>
                <a:ext uri="{FF2B5EF4-FFF2-40B4-BE49-F238E27FC236}">
                  <a16:creationId xmlns:a16="http://schemas.microsoft.com/office/drawing/2014/main" id="{A20C5654-C669-E446-B331-63B8A0DAC5C4}"/>
                </a:ext>
              </a:extLst>
            </p:cNvPr>
            <p:cNvSpPr/>
            <p:nvPr/>
          </p:nvSpPr>
          <p:spPr>
            <a:xfrm>
              <a:off x="11303000" y="2543175"/>
              <a:ext cx="176784" cy="152400"/>
            </a:xfrm>
            <a:prstGeom prst="triangl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42" name="演示研究所 SlideLab.cc">
              <a:extLst>
                <a:ext uri="{FF2B5EF4-FFF2-40B4-BE49-F238E27FC236}">
                  <a16:creationId xmlns:a16="http://schemas.microsoft.com/office/drawing/2014/main" id="{F210FCF2-4653-FE43-B5EE-293229BC450C}"/>
                </a:ext>
              </a:extLst>
            </p:cNvPr>
            <p:cNvSpPr/>
            <p:nvPr/>
          </p:nvSpPr>
          <p:spPr>
            <a:xfrm>
              <a:off x="11303000" y="2762250"/>
              <a:ext cx="176784" cy="152400"/>
            </a:xfrm>
            <a:prstGeom prst="triangl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43" name="演示研究所 SlideLab.cc">
              <a:extLst>
                <a:ext uri="{FF2B5EF4-FFF2-40B4-BE49-F238E27FC236}">
                  <a16:creationId xmlns:a16="http://schemas.microsoft.com/office/drawing/2014/main" id="{E2738BEA-4141-024A-A7E7-455B4F32051B}"/>
                </a:ext>
              </a:extLst>
            </p:cNvPr>
            <p:cNvSpPr/>
            <p:nvPr/>
          </p:nvSpPr>
          <p:spPr>
            <a:xfrm>
              <a:off x="11303000" y="2981325"/>
              <a:ext cx="176784" cy="152400"/>
            </a:xfrm>
            <a:prstGeom prst="triangl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sp>
        <p:nvSpPr>
          <p:cNvPr id="75" name="演示研究所 SlideLab.cc">
            <a:extLst>
              <a:ext uri="{FF2B5EF4-FFF2-40B4-BE49-F238E27FC236}">
                <a16:creationId xmlns:a16="http://schemas.microsoft.com/office/drawing/2014/main" id="{97A26663-E55E-2244-A97A-D19B76A02A02}"/>
              </a:ext>
            </a:extLst>
          </p:cNvPr>
          <p:cNvSpPr/>
          <p:nvPr/>
        </p:nvSpPr>
        <p:spPr bwMode="auto">
          <a:xfrm>
            <a:off x="496522" y="5671664"/>
            <a:ext cx="602041" cy="602041"/>
          </a:xfrm>
          <a:prstGeom prst="ellipse">
            <a:avLst/>
          </a:prstGeom>
          <a:solidFill>
            <a:schemeClr val="accent2"/>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76" name="演示研究所 SlideLab.cc">
            <a:extLst>
              <a:ext uri="{FF2B5EF4-FFF2-40B4-BE49-F238E27FC236}">
                <a16:creationId xmlns:a16="http://schemas.microsoft.com/office/drawing/2014/main" id="{25280B66-8DB6-694A-82D1-1D87F95D22A7}"/>
              </a:ext>
            </a:extLst>
          </p:cNvPr>
          <p:cNvSpPr txBox="1"/>
          <p:nvPr/>
        </p:nvSpPr>
        <p:spPr>
          <a:xfrm>
            <a:off x="1098210" y="1442211"/>
            <a:ext cx="3647152" cy="1862048"/>
          </a:xfrm>
          <a:prstGeom prst="rect">
            <a:avLst/>
          </a:prstGeom>
          <a:noFill/>
        </p:spPr>
        <p:txBody>
          <a:bodyPr wrap="none" rtlCol="0">
            <a:spAutoFit/>
          </a:bodyPr>
          <a:lstStyle/>
          <a:p>
            <a:r>
              <a:rPr lang="en-US" altLang="zh-CN" sz="11500" dirty="0">
                <a:ln>
                  <a:gradFill>
                    <a:gsLst>
                      <a:gs pos="0">
                        <a:schemeClr val="accent1"/>
                      </a:gs>
                      <a:gs pos="100000">
                        <a:schemeClr val="accent1">
                          <a:alpha val="0"/>
                        </a:schemeClr>
                      </a:gs>
                    </a:gsLst>
                    <a:lin ang="5400000" scaled="1"/>
                  </a:gradFill>
                </a:ln>
                <a:noFill/>
                <a:latin typeface="MiSans Normal" pitchFamily="2" charset="-122"/>
                <a:ea typeface="MiSans Normal" pitchFamily="2" charset="-122"/>
                <a:cs typeface="+mn-ea"/>
                <a:sym typeface="+mn-lt"/>
              </a:rPr>
              <a:t>2024</a:t>
            </a:r>
            <a:endParaRPr lang="zh-CN" altLang="en-US" sz="11500" dirty="0">
              <a:ln>
                <a:gradFill>
                  <a:gsLst>
                    <a:gs pos="0">
                      <a:schemeClr val="accent1"/>
                    </a:gs>
                    <a:gs pos="100000">
                      <a:schemeClr val="accent1">
                        <a:alpha val="0"/>
                      </a:schemeClr>
                    </a:gs>
                  </a:gsLst>
                  <a:lin ang="5400000" scaled="1"/>
                </a:gradFill>
              </a:ln>
              <a:noFill/>
              <a:latin typeface="MiSans Normal" pitchFamily="2" charset="-122"/>
              <a:ea typeface="MiSans Normal" pitchFamily="2" charset="-122"/>
              <a:cs typeface="+mn-ea"/>
              <a:sym typeface="+mn-lt"/>
            </a:endParaRPr>
          </a:p>
        </p:txBody>
      </p:sp>
      <p:sp>
        <p:nvSpPr>
          <p:cNvPr id="77" name="演示研究所 SlideLab.cc">
            <a:extLst>
              <a:ext uri="{FF2B5EF4-FFF2-40B4-BE49-F238E27FC236}">
                <a16:creationId xmlns:a16="http://schemas.microsoft.com/office/drawing/2014/main" id="{B67A576F-4E42-E94A-8493-217B95D2C1DD}"/>
              </a:ext>
            </a:extLst>
          </p:cNvPr>
          <p:cNvSpPr txBox="1"/>
          <p:nvPr/>
        </p:nvSpPr>
        <p:spPr>
          <a:xfrm>
            <a:off x="520610" y="2560487"/>
            <a:ext cx="6688049" cy="1200329"/>
          </a:xfrm>
          <a:prstGeom prst="rect">
            <a:avLst/>
          </a:prstGeom>
          <a:noFill/>
        </p:spPr>
        <p:txBody>
          <a:bodyPr wrap="none" rtlCol="0">
            <a:spAutoFit/>
          </a:bodyPr>
          <a:lstStyle/>
          <a:p>
            <a:r>
              <a:rPr lang="zh-CN" altLang="en-US" sz="7200" b="1" dirty="0">
                <a:solidFill>
                  <a:schemeClr val="tx1">
                    <a:lumMod val="75000"/>
                    <a:lumOff val="25000"/>
                  </a:schemeClr>
                </a:solidFill>
                <a:latin typeface="MiSans Normal" pitchFamily="2" charset="-122"/>
                <a:ea typeface="MiSans Normal" pitchFamily="2" charset="-122"/>
                <a:cs typeface="+mn-ea"/>
                <a:sym typeface="+mn-lt"/>
              </a:rPr>
              <a:t>计算机网络实践</a:t>
            </a:r>
          </a:p>
        </p:txBody>
      </p:sp>
      <p:sp>
        <p:nvSpPr>
          <p:cNvPr id="78" name="演示研究所 SlideLab.cc">
            <a:extLst>
              <a:ext uri="{FF2B5EF4-FFF2-40B4-BE49-F238E27FC236}">
                <a16:creationId xmlns:a16="http://schemas.microsoft.com/office/drawing/2014/main" id="{B106E2B5-CB22-DA41-B0E2-D695DFD986D5}"/>
              </a:ext>
            </a:extLst>
          </p:cNvPr>
          <p:cNvSpPr/>
          <p:nvPr/>
        </p:nvSpPr>
        <p:spPr>
          <a:xfrm>
            <a:off x="1079898" y="3675771"/>
            <a:ext cx="2901051" cy="338554"/>
          </a:xfrm>
          <a:prstGeom prst="rect">
            <a:avLst/>
          </a:prstGeom>
        </p:spPr>
        <p:txBody>
          <a:bodyPr wrap="none">
            <a:spAutoFit/>
          </a:bodyPr>
          <a:lstStyle/>
          <a:p>
            <a:r>
              <a:rPr lang="en-US" altLang="zh-CN" sz="1600" dirty="0">
                <a:solidFill>
                  <a:schemeClr val="bg1">
                    <a:lumMod val="50000"/>
                  </a:schemeClr>
                </a:solidFill>
                <a:latin typeface="MiSans Medium" pitchFamily="2" charset="-122"/>
                <a:ea typeface="MiSans Medium" pitchFamily="2" charset="-122"/>
              </a:rPr>
              <a:t>Computer Network Practice</a:t>
            </a:r>
            <a:endParaRPr lang="zh-CN" altLang="en-US" sz="1600" dirty="0">
              <a:solidFill>
                <a:schemeClr val="bg1">
                  <a:lumMod val="50000"/>
                </a:schemeClr>
              </a:solidFill>
              <a:latin typeface="MiSans Medium" pitchFamily="2" charset="-122"/>
              <a:ea typeface="MiSans Medium" pitchFamily="2" charset="-122"/>
            </a:endParaRPr>
          </a:p>
        </p:txBody>
      </p:sp>
      <p:sp>
        <p:nvSpPr>
          <p:cNvPr id="79" name="演示研究所 SlideLab.cc">
            <a:extLst>
              <a:ext uri="{FF2B5EF4-FFF2-40B4-BE49-F238E27FC236}">
                <a16:creationId xmlns:a16="http://schemas.microsoft.com/office/drawing/2014/main" id="{EC8FCC3B-EA40-7140-9BCC-A12F5C9EE372}"/>
              </a:ext>
            </a:extLst>
          </p:cNvPr>
          <p:cNvSpPr/>
          <p:nvPr/>
        </p:nvSpPr>
        <p:spPr>
          <a:xfrm>
            <a:off x="1079898" y="4255687"/>
            <a:ext cx="2803170" cy="5400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MiSans Normal" pitchFamily="2" charset="-122"/>
                <a:ea typeface="MiSans Normal" pitchFamily="2" charset="-122"/>
              </a:rPr>
              <a:t>3022244290</a:t>
            </a:r>
            <a:r>
              <a:rPr lang="zh-CN" altLang="en-US" sz="2000" dirty="0">
                <a:latin typeface="MiSans Normal" pitchFamily="2" charset="-122"/>
                <a:ea typeface="MiSans Normal" pitchFamily="2" charset="-122"/>
              </a:rPr>
              <a:t> 陈秋澄</a:t>
            </a:r>
          </a:p>
        </p:txBody>
      </p:sp>
    </p:spTree>
    <p:extLst>
      <p:ext uri="{BB962C8B-B14F-4D97-AF65-F5344CB8AC3E}">
        <p14:creationId xmlns:p14="http://schemas.microsoft.com/office/powerpoint/2010/main" val="451626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A0E6F3-BD23-AF57-7E85-5BEC504CD215}"/>
            </a:ext>
          </a:extLst>
        </p:cNvPr>
        <p:cNvGrpSpPr/>
        <p:nvPr/>
      </p:nvGrpSpPr>
      <p:grpSpPr>
        <a:xfrm>
          <a:off x="0" y="0"/>
          <a:ext cx="0" cy="0"/>
          <a:chOff x="0" y="0"/>
          <a:chExt cx="0" cy="0"/>
        </a:xfrm>
      </p:grpSpPr>
      <p:sp>
        <p:nvSpPr>
          <p:cNvPr id="9" name="演示研究所 SlideLab.cc">
            <a:extLst>
              <a:ext uri="{FF2B5EF4-FFF2-40B4-BE49-F238E27FC236}">
                <a16:creationId xmlns:a16="http://schemas.microsoft.com/office/drawing/2014/main" id="{20840F67-5B07-5744-C5AA-FEF3DAA2DADD}"/>
              </a:ext>
            </a:extLst>
          </p:cNvPr>
          <p:cNvSpPr/>
          <p:nvPr/>
        </p:nvSpPr>
        <p:spPr>
          <a:xfrm flipH="1">
            <a:off x="0" y="885315"/>
            <a:ext cx="12192000" cy="5965834"/>
          </a:xfrm>
          <a:custGeom>
            <a:avLst/>
            <a:gdLst>
              <a:gd name="connsiteX0" fmla="*/ 8980362 w 12192000"/>
              <a:gd name="connsiteY0" fmla="*/ 0 h 5965834"/>
              <a:gd name="connsiteX1" fmla="*/ 2837486 w 12192000"/>
              <a:gd name="connsiteY1" fmla="*/ 0 h 5965834"/>
              <a:gd name="connsiteX2" fmla="*/ 8173 w 12192000"/>
              <a:gd name="connsiteY2" fmla="*/ 1334296 h 5965834"/>
              <a:gd name="connsiteX3" fmla="*/ 0 w 12192000"/>
              <a:gd name="connsiteY3" fmla="*/ 1345226 h 5965834"/>
              <a:gd name="connsiteX4" fmla="*/ 0 w 12192000"/>
              <a:gd name="connsiteY4" fmla="*/ 5965834 h 5965834"/>
              <a:gd name="connsiteX5" fmla="*/ 12192000 w 12192000"/>
              <a:gd name="connsiteY5" fmla="*/ 5965834 h 5965834"/>
              <a:gd name="connsiteX6" fmla="*/ 12192000 w 12192000"/>
              <a:gd name="connsiteY6" fmla="*/ 1898448 h 5965834"/>
              <a:gd name="connsiteX7" fmla="*/ 12020749 w 12192000"/>
              <a:gd name="connsiteY7" fmla="*/ 1616561 h 5965834"/>
              <a:gd name="connsiteX8" fmla="*/ 8980362 w 12192000"/>
              <a:gd name="connsiteY8" fmla="*/ 0 h 596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5965834">
                <a:moveTo>
                  <a:pt x="8980362" y="0"/>
                </a:moveTo>
                <a:lnTo>
                  <a:pt x="2837486" y="0"/>
                </a:lnTo>
                <a:cubicBezTo>
                  <a:pt x="1698425" y="0"/>
                  <a:pt x="680678" y="519408"/>
                  <a:pt x="8173" y="1334296"/>
                </a:cubicBezTo>
                <a:lnTo>
                  <a:pt x="0" y="1345226"/>
                </a:lnTo>
                <a:lnTo>
                  <a:pt x="0" y="5965834"/>
                </a:lnTo>
                <a:lnTo>
                  <a:pt x="12192000" y="5965834"/>
                </a:lnTo>
                <a:lnTo>
                  <a:pt x="12192000" y="1898448"/>
                </a:lnTo>
                <a:lnTo>
                  <a:pt x="12020749" y="1616561"/>
                </a:lnTo>
                <a:cubicBezTo>
                  <a:pt x="11361838" y="641244"/>
                  <a:pt x="10245985" y="0"/>
                  <a:pt x="8980362" y="0"/>
                </a:cubicBezTo>
                <a:close/>
              </a:path>
            </a:pathLst>
          </a:custGeom>
          <a:gradFill>
            <a:gsLst>
              <a:gs pos="0">
                <a:schemeClr val="accent1">
                  <a:alpha val="6361"/>
                </a:schemeClr>
              </a:gs>
              <a:gs pos="100000">
                <a:schemeClr val="accent2">
                  <a:alpha val="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0" name="演示研究所 SlideLab.cc">
            <a:extLst>
              <a:ext uri="{FF2B5EF4-FFF2-40B4-BE49-F238E27FC236}">
                <a16:creationId xmlns:a16="http://schemas.microsoft.com/office/drawing/2014/main" id="{A55D4B7C-EBEC-1B2B-06B0-CF81BA715CA8}"/>
              </a:ext>
            </a:extLst>
          </p:cNvPr>
          <p:cNvSpPr/>
          <p:nvPr/>
        </p:nvSpPr>
        <p:spPr bwMode="auto">
          <a:xfrm>
            <a:off x="11447032" y="5887429"/>
            <a:ext cx="744968" cy="963720"/>
          </a:xfrm>
          <a:custGeom>
            <a:avLst/>
            <a:gdLst>
              <a:gd name="connsiteX0" fmla="*/ 744968 w 744968"/>
              <a:gd name="connsiteY0" fmla="*/ 0 h 963720"/>
              <a:gd name="connsiteX1" fmla="*/ 744968 w 744968"/>
              <a:gd name="connsiteY1" fmla="*/ 963720 h 963720"/>
              <a:gd name="connsiteX2" fmla="*/ 0 w 744968"/>
              <a:gd name="connsiteY2" fmla="*/ 963720 h 963720"/>
              <a:gd name="connsiteX3" fmla="*/ 15647 w 744968"/>
              <a:gd name="connsiteY3" fmla="*/ 808502 h 963720"/>
              <a:gd name="connsiteX4" fmla="*/ 650378 w 744968"/>
              <a:gd name="connsiteY4" fmla="*/ 34620 h 963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968" h="963720">
                <a:moveTo>
                  <a:pt x="744968" y="0"/>
                </a:moveTo>
                <a:lnTo>
                  <a:pt x="744968" y="963720"/>
                </a:lnTo>
                <a:lnTo>
                  <a:pt x="0" y="963720"/>
                </a:lnTo>
                <a:lnTo>
                  <a:pt x="15647" y="808502"/>
                </a:lnTo>
                <a:cubicBezTo>
                  <a:pt x="87248" y="458598"/>
                  <a:pt x="328845" y="170617"/>
                  <a:pt x="650378" y="34620"/>
                </a:cubicBezTo>
                <a:close/>
              </a:path>
            </a:pathLst>
          </a:custGeom>
          <a:solidFill>
            <a:schemeClr val="accent2">
              <a:alpha val="49000"/>
            </a:schemeClr>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1" name="演示研究所 SlideLab.cc">
            <a:extLst>
              <a:ext uri="{FF2B5EF4-FFF2-40B4-BE49-F238E27FC236}">
                <a16:creationId xmlns:a16="http://schemas.microsoft.com/office/drawing/2014/main" id="{5CC4BD0B-7883-F464-D0D3-C30D1CBC8C1C}"/>
              </a:ext>
            </a:extLst>
          </p:cNvPr>
          <p:cNvSpPr/>
          <p:nvPr/>
        </p:nvSpPr>
        <p:spPr bwMode="auto">
          <a:xfrm>
            <a:off x="1" y="0"/>
            <a:ext cx="1352581" cy="1086132"/>
          </a:xfrm>
          <a:custGeom>
            <a:avLst/>
            <a:gdLst>
              <a:gd name="connsiteX0" fmla="*/ 0 w 1352581"/>
              <a:gd name="connsiteY0" fmla="*/ 0 h 1086132"/>
              <a:gd name="connsiteX1" fmla="*/ 1352581 w 1352581"/>
              <a:gd name="connsiteY1" fmla="*/ 0 h 1086132"/>
              <a:gd name="connsiteX2" fmla="*/ 1341459 w 1352581"/>
              <a:gd name="connsiteY2" fmla="*/ 72870 h 1086132"/>
              <a:gd name="connsiteX3" fmla="*/ 98229 w 1352581"/>
              <a:gd name="connsiteY3" fmla="*/ 1086132 h 1086132"/>
              <a:gd name="connsiteX4" fmla="*/ 0 w 1352581"/>
              <a:gd name="connsiteY4" fmla="*/ 1081172 h 1086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581" h="1086132">
                <a:moveTo>
                  <a:pt x="0" y="0"/>
                </a:moveTo>
                <a:lnTo>
                  <a:pt x="1352581" y="0"/>
                </a:lnTo>
                <a:lnTo>
                  <a:pt x="1341459" y="72870"/>
                </a:lnTo>
                <a:cubicBezTo>
                  <a:pt x="1223129" y="651138"/>
                  <a:pt x="711478" y="1086132"/>
                  <a:pt x="98229" y="1086132"/>
                </a:cubicBezTo>
                <a:lnTo>
                  <a:pt x="0" y="1081172"/>
                </a:lnTo>
                <a:close/>
              </a:path>
            </a:pathLst>
          </a:custGeom>
          <a:solidFill>
            <a:schemeClr val="accent2"/>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nvGrpSpPr>
          <p:cNvPr id="12" name="演示研究所 SlideLab.cc">
            <a:extLst>
              <a:ext uri="{FF2B5EF4-FFF2-40B4-BE49-F238E27FC236}">
                <a16:creationId xmlns:a16="http://schemas.microsoft.com/office/drawing/2014/main" id="{DF01AC71-72D7-A68E-DD12-D08BAE61F595}"/>
              </a:ext>
            </a:extLst>
          </p:cNvPr>
          <p:cNvGrpSpPr/>
          <p:nvPr/>
        </p:nvGrpSpPr>
        <p:grpSpPr>
          <a:xfrm rot="5400000" flipH="1" flipV="1">
            <a:off x="11384554" y="59775"/>
            <a:ext cx="180734" cy="827714"/>
            <a:chOff x="11303000" y="2324100"/>
            <a:chExt cx="176784" cy="809625"/>
          </a:xfrm>
          <a:solidFill>
            <a:schemeClr val="accent1"/>
          </a:solidFill>
        </p:grpSpPr>
        <p:sp>
          <p:nvSpPr>
            <p:cNvPr id="13" name="演示研究所 SlideLab.cc">
              <a:extLst>
                <a:ext uri="{FF2B5EF4-FFF2-40B4-BE49-F238E27FC236}">
                  <a16:creationId xmlns:a16="http://schemas.microsoft.com/office/drawing/2014/main" id="{90D6F8D9-A38F-F194-A876-99F516A6685C}"/>
                </a:ext>
              </a:extLst>
            </p:cNvPr>
            <p:cNvSpPr/>
            <p:nvPr/>
          </p:nvSpPr>
          <p:spPr>
            <a:xfrm>
              <a:off x="11303000" y="2324100"/>
              <a:ext cx="176784" cy="152400"/>
            </a:xfrm>
            <a:prstGeom prst="triangl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4" name="演示研究所 SlideLab.cc">
              <a:extLst>
                <a:ext uri="{FF2B5EF4-FFF2-40B4-BE49-F238E27FC236}">
                  <a16:creationId xmlns:a16="http://schemas.microsoft.com/office/drawing/2014/main" id="{30083489-244E-97D1-AA62-927A037E3E4B}"/>
                </a:ext>
              </a:extLst>
            </p:cNvPr>
            <p:cNvSpPr/>
            <p:nvPr/>
          </p:nvSpPr>
          <p:spPr>
            <a:xfrm>
              <a:off x="11303000" y="2543175"/>
              <a:ext cx="176784" cy="152400"/>
            </a:xfrm>
            <a:prstGeom prst="triangl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5" name="演示研究所 SlideLab.cc">
              <a:extLst>
                <a:ext uri="{FF2B5EF4-FFF2-40B4-BE49-F238E27FC236}">
                  <a16:creationId xmlns:a16="http://schemas.microsoft.com/office/drawing/2014/main" id="{4A1159E4-18A0-2D0A-B411-E880CD330C9D}"/>
                </a:ext>
              </a:extLst>
            </p:cNvPr>
            <p:cNvSpPr/>
            <p:nvPr/>
          </p:nvSpPr>
          <p:spPr>
            <a:xfrm>
              <a:off x="11303000" y="2762250"/>
              <a:ext cx="176784" cy="152400"/>
            </a:xfrm>
            <a:prstGeom prst="triangl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6" name="演示研究所 SlideLab.cc">
              <a:extLst>
                <a:ext uri="{FF2B5EF4-FFF2-40B4-BE49-F238E27FC236}">
                  <a16:creationId xmlns:a16="http://schemas.microsoft.com/office/drawing/2014/main" id="{84287D07-61D2-4D70-09AE-201C42CC86D3}"/>
                </a:ext>
              </a:extLst>
            </p:cNvPr>
            <p:cNvSpPr/>
            <p:nvPr/>
          </p:nvSpPr>
          <p:spPr>
            <a:xfrm>
              <a:off x="11303000" y="2981325"/>
              <a:ext cx="176784" cy="152400"/>
            </a:xfrm>
            <a:prstGeom prst="triangl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sp>
        <p:nvSpPr>
          <p:cNvPr id="17" name="演示研究所 SlideLab.cc">
            <a:extLst>
              <a:ext uri="{FF2B5EF4-FFF2-40B4-BE49-F238E27FC236}">
                <a16:creationId xmlns:a16="http://schemas.microsoft.com/office/drawing/2014/main" id="{805E75EC-2051-93E6-0A04-DEFC606658BE}"/>
              </a:ext>
            </a:extLst>
          </p:cNvPr>
          <p:cNvSpPr/>
          <p:nvPr/>
        </p:nvSpPr>
        <p:spPr bwMode="auto">
          <a:xfrm>
            <a:off x="335160" y="5929009"/>
            <a:ext cx="602041" cy="602041"/>
          </a:xfrm>
          <a:prstGeom prst="ellipse">
            <a:avLst/>
          </a:prstGeom>
          <a:solidFill>
            <a:schemeClr val="accent2"/>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6" name="演示研究所 SlideLab.cc">
            <a:extLst>
              <a:ext uri="{FF2B5EF4-FFF2-40B4-BE49-F238E27FC236}">
                <a16:creationId xmlns:a16="http://schemas.microsoft.com/office/drawing/2014/main" id="{F47E2777-E668-60B7-3E44-F59CFCB086E9}"/>
              </a:ext>
            </a:extLst>
          </p:cNvPr>
          <p:cNvSpPr>
            <a:spLocks noEditPoints="1"/>
          </p:cNvSpPr>
          <p:nvPr>
            <p:custDataLst>
              <p:tags r:id="rId1"/>
            </p:custDataLst>
          </p:nvPr>
        </p:nvSpPr>
        <p:spPr bwMode="auto">
          <a:xfrm>
            <a:off x="9366789" y="3080954"/>
            <a:ext cx="1217267" cy="1125700"/>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0F6FE"/>
              </a:solidFill>
              <a:effectLst/>
              <a:uLnTx/>
              <a:uFillTx/>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p:txBody>
      </p:sp>
      <p:pic>
        <p:nvPicPr>
          <p:cNvPr id="2" name="图片 1">
            <a:extLst>
              <a:ext uri="{FF2B5EF4-FFF2-40B4-BE49-F238E27FC236}">
                <a16:creationId xmlns:a16="http://schemas.microsoft.com/office/drawing/2014/main" id="{D3854978-C7B0-326E-84C5-1FB14E1CBF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469" y="885315"/>
            <a:ext cx="4145669" cy="4004522"/>
          </a:xfrm>
          <a:prstGeom prst="rect">
            <a:avLst/>
          </a:prstGeom>
        </p:spPr>
      </p:pic>
      <p:sp>
        <p:nvSpPr>
          <p:cNvPr id="3" name="文本占位符 1">
            <a:extLst>
              <a:ext uri="{FF2B5EF4-FFF2-40B4-BE49-F238E27FC236}">
                <a16:creationId xmlns:a16="http://schemas.microsoft.com/office/drawing/2014/main" id="{45097744-D987-9B6C-8A01-6D74A89A157A}"/>
              </a:ext>
            </a:extLst>
          </p:cNvPr>
          <p:cNvSpPr txBox="1">
            <a:spLocks/>
          </p:cNvSpPr>
          <p:nvPr/>
        </p:nvSpPr>
        <p:spPr>
          <a:xfrm>
            <a:off x="1227050" y="208847"/>
            <a:ext cx="4560696" cy="529569"/>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400" b="1" dirty="0">
                <a:solidFill>
                  <a:schemeClr val="tx1"/>
                </a:solidFill>
                <a:latin typeface="黑体" panose="02010609060101010101" pitchFamily="49" charset="-122"/>
                <a:ea typeface="黑体" panose="02010609060101010101" pitchFamily="49" charset="-122"/>
              </a:rPr>
              <a:t>1.2.2</a:t>
            </a:r>
            <a:r>
              <a:rPr kumimoji="1" lang="zh-CN" altLang="en-US" sz="2400" b="1" dirty="0">
                <a:solidFill>
                  <a:schemeClr val="tx1"/>
                </a:solidFill>
                <a:latin typeface="黑体" panose="02010609060101010101" pitchFamily="49" charset="-122"/>
                <a:ea typeface="黑体" panose="02010609060101010101" pitchFamily="49" charset="-122"/>
              </a:rPr>
              <a:t> 连接关闭</a:t>
            </a:r>
          </a:p>
        </p:txBody>
      </p:sp>
      <p:pic>
        <p:nvPicPr>
          <p:cNvPr id="4" name="图片 3">
            <a:extLst>
              <a:ext uri="{FF2B5EF4-FFF2-40B4-BE49-F238E27FC236}">
                <a16:creationId xmlns:a16="http://schemas.microsoft.com/office/drawing/2014/main" id="{E447EC86-CE26-37FC-B229-646714CA7BC0}"/>
              </a:ext>
            </a:extLst>
          </p:cNvPr>
          <p:cNvPicPr>
            <a:picLocks noChangeAspect="1"/>
          </p:cNvPicPr>
          <p:nvPr/>
        </p:nvPicPr>
        <p:blipFill>
          <a:blip r:embed="rId4"/>
          <a:stretch>
            <a:fillRect/>
          </a:stretch>
        </p:blipFill>
        <p:spPr>
          <a:xfrm>
            <a:off x="4958280" y="834109"/>
            <a:ext cx="7210183" cy="4055728"/>
          </a:xfrm>
          <a:prstGeom prst="rect">
            <a:avLst/>
          </a:prstGeom>
        </p:spPr>
      </p:pic>
      <p:sp>
        <p:nvSpPr>
          <p:cNvPr id="5" name="矩形 4">
            <a:extLst>
              <a:ext uri="{FF2B5EF4-FFF2-40B4-BE49-F238E27FC236}">
                <a16:creationId xmlns:a16="http://schemas.microsoft.com/office/drawing/2014/main" id="{A70075B9-489C-F56A-E90F-26F090F3531C}"/>
              </a:ext>
            </a:extLst>
          </p:cNvPr>
          <p:cNvSpPr/>
          <p:nvPr/>
        </p:nvSpPr>
        <p:spPr>
          <a:xfrm>
            <a:off x="1569031" y="5182460"/>
            <a:ext cx="1586543" cy="422616"/>
          </a:xfrm>
          <a:prstGeom prst="rect">
            <a:avLst/>
          </a:prstGeom>
          <a:solidFill>
            <a:schemeClr val="accent1"/>
          </a:solidFill>
        </p:spPr>
        <p:txBody>
          <a:bodyPr wrap="square">
            <a:spAutoFit/>
          </a:bodyPr>
          <a:lstStyle/>
          <a:p>
            <a:pPr defTabSz="1219170">
              <a:lnSpc>
                <a:spcPct val="130000"/>
              </a:lnSpc>
              <a:defRPr/>
            </a:pPr>
            <a:r>
              <a:rPr lang="zh-CN" altLang="en-US" b="1" kern="0" dirty="0">
                <a:solidFill>
                  <a:schemeClr val="bg1"/>
                </a:solidFill>
                <a:ea typeface="微软雅黑" charset="0"/>
              </a:rPr>
              <a:t>同时关闭连接 </a:t>
            </a:r>
            <a:endParaRPr lang="en-US" altLang="zh-CN" b="1" kern="0" dirty="0">
              <a:solidFill>
                <a:schemeClr val="bg1"/>
              </a:solidFill>
              <a:ea typeface="微软雅黑" charset="0"/>
            </a:endParaRPr>
          </a:p>
        </p:txBody>
      </p:sp>
      <p:sp>
        <p:nvSpPr>
          <p:cNvPr id="8" name="矩形 7">
            <a:extLst>
              <a:ext uri="{FF2B5EF4-FFF2-40B4-BE49-F238E27FC236}">
                <a16:creationId xmlns:a16="http://schemas.microsoft.com/office/drawing/2014/main" id="{00C96B92-5742-67EB-51B3-09141E0F9650}"/>
              </a:ext>
            </a:extLst>
          </p:cNvPr>
          <p:cNvSpPr/>
          <p:nvPr/>
        </p:nvSpPr>
        <p:spPr>
          <a:xfrm>
            <a:off x="7780246" y="5182460"/>
            <a:ext cx="1586543" cy="422616"/>
          </a:xfrm>
          <a:prstGeom prst="rect">
            <a:avLst/>
          </a:prstGeom>
          <a:solidFill>
            <a:schemeClr val="accent1"/>
          </a:solidFill>
        </p:spPr>
        <p:txBody>
          <a:bodyPr wrap="square">
            <a:spAutoFit/>
          </a:bodyPr>
          <a:lstStyle/>
          <a:p>
            <a:pPr defTabSz="1219170">
              <a:lnSpc>
                <a:spcPct val="130000"/>
              </a:lnSpc>
              <a:defRPr/>
            </a:pPr>
            <a:r>
              <a:rPr lang="zh-CN" altLang="en-US" b="1" kern="0" dirty="0">
                <a:solidFill>
                  <a:schemeClr val="bg1"/>
                </a:solidFill>
                <a:ea typeface="微软雅黑" charset="0"/>
              </a:rPr>
              <a:t>先后关闭连接</a:t>
            </a:r>
            <a:endParaRPr lang="en-US" altLang="zh-CN" b="1" kern="0" dirty="0">
              <a:solidFill>
                <a:schemeClr val="bg1"/>
              </a:solidFill>
              <a:ea typeface="微软雅黑" charset="0"/>
            </a:endParaRPr>
          </a:p>
        </p:txBody>
      </p:sp>
    </p:spTree>
    <p:extLst>
      <p:ext uri="{BB962C8B-B14F-4D97-AF65-F5344CB8AC3E}">
        <p14:creationId xmlns:p14="http://schemas.microsoft.com/office/powerpoint/2010/main" val="1255810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12113-D34E-9F29-24F7-1D9A2165BB71}"/>
            </a:ext>
          </a:extLst>
        </p:cNvPr>
        <p:cNvGrpSpPr/>
        <p:nvPr/>
      </p:nvGrpSpPr>
      <p:grpSpPr>
        <a:xfrm>
          <a:off x="0" y="0"/>
          <a:ext cx="0" cy="0"/>
          <a:chOff x="0" y="0"/>
          <a:chExt cx="0" cy="0"/>
        </a:xfrm>
      </p:grpSpPr>
      <p:sp>
        <p:nvSpPr>
          <p:cNvPr id="9" name="演示研究所 SlideLab.cc">
            <a:extLst>
              <a:ext uri="{FF2B5EF4-FFF2-40B4-BE49-F238E27FC236}">
                <a16:creationId xmlns:a16="http://schemas.microsoft.com/office/drawing/2014/main" id="{A9ABDCE0-3662-0FE1-4810-180E41333471}"/>
              </a:ext>
            </a:extLst>
          </p:cNvPr>
          <p:cNvSpPr/>
          <p:nvPr/>
        </p:nvSpPr>
        <p:spPr>
          <a:xfrm flipH="1">
            <a:off x="0" y="885315"/>
            <a:ext cx="12192000" cy="5965834"/>
          </a:xfrm>
          <a:custGeom>
            <a:avLst/>
            <a:gdLst>
              <a:gd name="connsiteX0" fmla="*/ 8980362 w 12192000"/>
              <a:gd name="connsiteY0" fmla="*/ 0 h 5965834"/>
              <a:gd name="connsiteX1" fmla="*/ 2837486 w 12192000"/>
              <a:gd name="connsiteY1" fmla="*/ 0 h 5965834"/>
              <a:gd name="connsiteX2" fmla="*/ 8173 w 12192000"/>
              <a:gd name="connsiteY2" fmla="*/ 1334296 h 5965834"/>
              <a:gd name="connsiteX3" fmla="*/ 0 w 12192000"/>
              <a:gd name="connsiteY3" fmla="*/ 1345226 h 5965834"/>
              <a:gd name="connsiteX4" fmla="*/ 0 w 12192000"/>
              <a:gd name="connsiteY4" fmla="*/ 5965834 h 5965834"/>
              <a:gd name="connsiteX5" fmla="*/ 12192000 w 12192000"/>
              <a:gd name="connsiteY5" fmla="*/ 5965834 h 5965834"/>
              <a:gd name="connsiteX6" fmla="*/ 12192000 w 12192000"/>
              <a:gd name="connsiteY6" fmla="*/ 1898448 h 5965834"/>
              <a:gd name="connsiteX7" fmla="*/ 12020749 w 12192000"/>
              <a:gd name="connsiteY7" fmla="*/ 1616561 h 5965834"/>
              <a:gd name="connsiteX8" fmla="*/ 8980362 w 12192000"/>
              <a:gd name="connsiteY8" fmla="*/ 0 h 596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5965834">
                <a:moveTo>
                  <a:pt x="8980362" y="0"/>
                </a:moveTo>
                <a:lnTo>
                  <a:pt x="2837486" y="0"/>
                </a:lnTo>
                <a:cubicBezTo>
                  <a:pt x="1698425" y="0"/>
                  <a:pt x="680678" y="519408"/>
                  <a:pt x="8173" y="1334296"/>
                </a:cubicBezTo>
                <a:lnTo>
                  <a:pt x="0" y="1345226"/>
                </a:lnTo>
                <a:lnTo>
                  <a:pt x="0" y="5965834"/>
                </a:lnTo>
                <a:lnTo>
                  <a:pt x="12192000" y="5965834"/>
                </a:lnTo>
                <a:lnTo>
                  <a:pt x="12192000" y="1898448"/>
                </a:lnTo>
                <a:lnTo>
                  <a:pt x="12020749" y="1616561"/>
                </a:lnTo>
                <a:cubicBezTo>
                  <a:pt x="11361838" y="641244"/>
                  <a:pt x="10245985" y="0"/>
                  <a:pt x="8980362" y="0"/>
                </a:cubicBezTo>
                <a:close/>
              </a:path>
            </a:pathLst>
          </a:custGeom>
          <a:gradFill>
            <a:gsLst>
              <a:gs pos="0">
                <a:schemeClr val="accent1">
                  <a:alpha val="6361"/>
                </a:schemeClr>
              </a:gs>
              <a:gs pos="100000">
                <a:schemeClr val="accent2">
                  <a:alpha val="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0" name="演示研究所 SlideLab.cc">
            <a:extLst>
              <a:ext uri="{FF2B5EF4-FFF2-40B4-BE49-F238E27FC236}">
                <a16:creationId xmlns:a16="http://schemas.microsoft.com/office/drawing/2014/main" id="{F525CA0F-8186-4A64-260A-F077070AB3DF}"/>
              </a:ext>
            </a:extLst>
          </p:cNvPr>
          <p:cNvSpPr/>
          <p:nvPr/>
        </p:nvSpPr>
        <p:spPr bwMode="auto">
          <a:xfrm>
            <a:off x="11447032" y="5887429"/>
            <a:ext cx="744968" cy="963720"/>
          </a:xfrm>
          <a:custGeom>
            <a:avLst/>
            <a:gdLst>
              <a:gd name="connsiteX0" fmla="*/ 744968 w 744968"/>
              <a:gd name="connsiteY0" fmla="*/ 0 h 963720"/>
              <a:gd name="connsiteX1" fmla="*/ 744968 w 744968"/>
              <a:gd name="connsiteY1" fmla="*/ 963720 h 963720"/>
              <a:gd name="connsiteX2" fmla="*/ 0 w 744968"/>
              <a:gd name="connsiteY2" fmla="*/ 963720 h 963720"/>
              <a:gd name="connsiteX3" fmla="*/ 15647 w 744968"/>
              <a:gd name="connsiteY3" fmla="*/ 808502 h 963720"/>
              <a:gd name="connsiteX4" fmla="*/ 650378 w 744968"/>
              <a:gd name="connsiteY4" fmla="*/ 34620 h 963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968" h="963720">
                <a:moveTo>
                  <a:pt x="744968" y="0"/>
                </a:moveTo>
                <a:lnTo>
                  <a:pt x="744968" y="963720"/>
                </a:lnTo>
                <a:lnTo>
                  <a:pt x="0" y="963720"/>
                </a:lnTo>
                <a:lnTo>
                  <a:pt x="15647" y="808502"/>
                </a:lnTo>
                <a:cubicBezTo>
                  <a:pt x="87248" y="458598"/>
                  <a:pt x="328845" y="170617"/>
                  <a:pt x="650378" y="34620"/>
                </a:cubicBezTo>
                <a:close/>
              </a:path>
            </a:pathLst>
          </a:custGeom>
          <a:solidFill>
            <a:schemeClr val="accent2">
              <a:alpha val="49000"/>
            </a:schemeClr>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1" name="演示研究所 SlideLab.cc">
            <a:extLst>
              <a:ext uri="{FF2B5EF4-FFF2-40B4-BE49-F238E27FC236}">
                <a16:creationId xmlns:a16="http://schemas.microsoft.com/office/drawing/2014/main" id="{571EFBA9-E84E-F978-EAE2-71C98F4C2225}"/>
              </a:ext>
            </a:extLst>
          </p:cNvPr>
          <p:cNvSpPr/>
          <p:nvPr/>
        </p:nvSpPr>
        <p:spPr bwMode="auto">
          <a:xfrm>
            <a:off x="1" y="0"/>
            <a:ext cx="1352581" cy="1086132"/>
          </a:xfrm>
          <a:custGeom>
            <a:avLst/>
            <a:gdLst>
              <a:gd name="connsiteX0" fmla="*/ 0 w 1352581"/>
              <a:gd name="connsiteY0" fmla="*/ 0 h 1086132"/>
              <a:gd name="connsiteX1" fmla="*/ 1352581 w 1352581"/>
              <a:gd name="connsiteY1" fmla="*/ 0 h 1086132"/>
              <a:gd name="connsiteX2" fmla="*/ 1341459 w 1352581"/>
              <a:gd name="connsiteY2" fmla="*/ 72870 h 1086132"/>
              <a:gd name="connsiteX3" fmla="*/ 98229 w 1352581"/>
              <a:gd name="connsiteY3" fmla="*/ 1086132 h 1086132"/>
              <a:gd name="connsiteX4" fmla="*/ 0 w 1352581"/>
              <a:gd name="connsiteY4" fmla="*/ 1081172 h 1086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581" h="1086132">
                <a:moveTo>
                  <a:pt x="0" y="0"/>
                </a:moveTo>
                <a:lnTo>
                  <a:pt x="1352581" y="0"/>
                </a:lnTo>
                <a:lnTo>
                  <a:pt x="1341459" y="72870"/>
                </a:lnTo>
                <a:cubicBezTo>
                  <a:pt x="1223129" y="651138"/>
                  <a:pt x="711478" y="1086132"/>
                  <a:pt x="98229" y="1086132"/>
                </a:cubicBezTo>
                <a:lnTo>
                  <a:pt x="0" y="1081172"/>
                </a:lnTo>
                <a:close/>
              </a:path>
            </a:pathLst>
          </a:custGeom>
          <a:solidFill>
            <a:schemeClr val="accent2"/>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nvGrpSpPr>
          <p:cNvPr id="12" name="演示研究所 SlideLab.cc">
            <a:extLst>
              <a:ext uri="{FF2B5EF4-FFF2-40B4-BE49-F238E27FC236}">
                <a16:creationId xmlns:a16="http://schemas.microsoft.com/office/drawing/2014/main" id="{54944407-7D24-B795-FCF7-B607137DDBC9}"/>
              </a:ext>
            </a:extLst>
          </p:cNvPr>
          <p:cNvGrpSpPr/>
          <p:nvPr/>
        </p:nvGrpSpPr>
        <p:grpSpPr>
          <a:xfrm rot="5400000" flipH="1" flipV="1">
            <a:off x="11384554" y="59775"/>
            <a:ext cx="180734" cy="827714"/>
            <a:chOff x="11303000" y="2324100"/>
            <a:chExt cx="176784" cy="809625"/>
          </a:xfrm>
          <a:solidFill>
            <a:schemeClr val="accent1"/>
          </a:solidFill>
        </p:grpSpPr>
        <p:sp>
          <p:nvSpPr>
            <p:cNvPr id="13" name="演示研究所 SlideLab.cc">
              <a:extLst>
                <a:ext uri="{FF2B5EF4-FFF2-40B4-BE49-F238E27FC236}">
                  <a16:creationId xmlns:a16="http://schemas.microsoft.com/office/drawing/2014/main" id="{379939D6-E3F2-D029-B65E-567CBC53D214}"/>
                </a:ext>
              </a:extLst>
            </p:cNvPr>
            <p:cNvSpPr/>
            <p:nvPr/>
          </p:nvSpPr>
          <p:spPr>
            <a:xfrm>
              <a:off x="11303000" y="2324100"/>
              <a:ext cx="176784" cy="152400"/>
            </a:xfrm>
            <a:prstGeom prst="triangl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4" name="演示研究所 SlideLab.cc">
              <a:extLst>
                <a:ext uri="{FF2B5EF4-FFF2-40B4-BE49-F238E27FC236}">
                  <a16:creationId xmlns:a16="http://schemas.microsoft.com/office/drawing/2014/main" id="{0C08ECE0-4888-568F-CFCF-9D48B00F2C7E}"/>
                </a:ext>
              </a:extLst>
            </p:cNvPr>
            <p:cNvSpPr/>
            <p:nvPr/>
          </p:nvSpPr>
          <p:spPr>
            <a:xfrm>
              <a:off x="11303000" y="2543175"/>
              <a:ext cx="176784" cy="152400"/>
            </a:xfrm>
            <a:prstGeom prst="triangl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5" name="演示研究所 SlideLab.cc">
              <a:extLst>
                <a:ext uri="{FF2B5EF4-FFF2-40B4-BE49-F238E27FC236}">
                  <a16:creationId xmlns:a16="http://schemas.microsoft.com/office/drawing/2014/main" id="{FDEFBBCF-E267-07BF-BC7A-A4B4BEC9C584}"/>
                </a:ext>
              </a:extLst>
            </p:cNvPr>
            <p:cNvSpPr/>
            <p:nvPr/>
          </p:nvSpPr>
          <p:spPr>
            <a:xfrm>
              <a:off x="11303000" y="2762250"/>
              <a:ext cx="176784" cy="152400"/>
            </a:xfrm>
            <a:prstGeom prst="triangl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6" name="演示研究所 SlideLab.cc">
              <a:extLst>
                <a:ext uri="{FF2B5EF4-FFF2-40B4-BE49-F238E27FC236}">
                  <a16:creationId xmlns:a16="http://schemas.microsoft.com/office/drawing/2014/main" id="{FA349255-768D-9B51-CF18-29BDA178F3F8}"/>
                </a:ext>
              </a:extLst>
            </p:cNvPr>
            <p:cNvSpPr/>
            <p:nvPr/>
          </p:nvSpPr>
          <p:spPr>
            <a:xfrm>
              <a:off x="11303000" y="2981325"/>
              <a:ext cx="176784" cy="152400"/>
            </a:xfrm>
            <a:prstGeom prst="triangl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sp>
        <p:nvSpPr>
          <p:cNvPr id="17" name="演示研究所 SlideLab.cc">
            <a:extLst>
              <a:ext uri="{FF2B5EF4-FFF2-40B4-BE49-F238E27FC236}">
                <a16:creationId xmlns:a16="http://schemas.microsoft.com/office/drawing/2014/main" id="{13AF6FB5-446E-88D9-9C27-1753F214ECAF}"/>
              </a:ext>
            </a:extLst>
          </p:cNvPr>
          <p:cNvSpPr/>
          <p:nvPr/>
        </p:nvSpPr>
        <p:spPr bwMode="auto">
          <a:xfrm>
            <a:off x="335160" y="5929009"/>
            <a:ext cx="602041" cy="602041"/>
          </a:xfrm>
          <a:prstGeom prst="ellipse">
            <a:avLst/>
          </a:prstGeom>
          <a:solidFill>
            <a:schemeClr val="accent2"/>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6" name="演示研究所 SlideLab.cc">
            <a:extLst>
              <a:ext uri="{FF2B5EF4-FFF2-40B4-BE49-F238E27FC236}">
                <a16:creationId xmlns:a16="http://schemas.microsoft.com/office/drawing/2014/main" id="{D264F471-413E-3988-F058-8490FB1F2B34}"/>
              </a:ext>
            </a:extLst>
          </p:cNvPr>
          <p:cNvSpPr>
            <a:spLocks noEditPoints="1"/>
          </p:cNvSpPr>
          <p:nvPr>
            <p:custDataLst>
              <p:tags r:id="rId1"/>
            </p:custDataLst>
          </p:nvPr>
        </p:nvSpPr>
        <p:spPr bwMode="auto">
          <a:xfrm>
            <a:off x="9366789" y="3080954"/>
            <a:ext cx="1217267" cy="1125700"/>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0F6FE"/>
              </a:solidFill>
              <a:effectLst/>
              <a:uLnTx/>
              <a:uFillTx/>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p:txBody>
      </p:sp>
      <p:sp>
        <p:nvSpPr>
          <p:cNvPr id="2" name="文本占位符 1">
            <a:extLst>
              <a:ext uri="{FF2B5EF4-FFF2-40B4-BE49-F238E27FC236}">
                <a16:creationId xmlns:a16="http://schemas.microsoft.com/office/drawing/2014/main" id="{D8A6F3AF-C4EF-8C54-18A2-DF750D618836}"/>
              </a:ext>
            </a:extLst>
          </p:cNvPr>
          <p:cNvSpPr txBox="1">
            <a:spLocks/>
          </p:cNvSpPr>
          <p:nvPr/>
        </p:nvSpPr>
        <p:spPr>
          <a:xfrm>
            <a:off x="1227050" y="208847"/>
            <a:ext cx="4560696" cy="529569"/>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400" b="1" dirty="0">
                <a:solidFill>
                  <a:schemeClr val="tx1"/>
                </a:solidFill>
                <a:latin typeface="黑体" panose="02010609060101010101" pitchFamily="49" charset="-122"/>
                <a:ea typeface="黑体" panose="02010609060101010101" pitchFamily="49" charset="-122"/>
              </a:rPr>
              <a:t>1.2.2</a:t>
            </a:r>
            <a:r>
              <a:rPr kumimoji="1" lang="zh-CN" altLang="en-US" sz="2400" b="1" dirty="0">
                <a:solidFill>
                  <a:schemeClr val="tx1"/>
                </a:solidFill>
                <a:latin typeface="黑体" panose="02010609060101010101" pitchFamily="49" charset="-122"/>
                <a:ea typeface="黑体" panose="02010609060101010101" pitchFamily="49" charset="-122"/>
              </a:rPr>
              <a:t> 连接关闭</a:t>
            </a:r>
          </a:p>
        </p:txBody>
      </p:sp>
      <p:pic>
        <p:nvPicPr>
          <p:cNvPr id="5" name="图片 4">
            <a:extLst>
              <a:ext uri="{FF2B5EF4-FFF2-40B4-BE49-F238E27FC236}">
                <a16:creationId xmlns:a16="http://schemas.microsoft.com/office/drawing/2014/main" id="{AD45B8EF-B02E-3660-775C-0838144441B0}"/>
              </a:ext>
            </a:extLst>
          </p:cNvPr>
          <p:cNvPicPr>
            <a:picLocks noChangeAspect="1"/>
          </p:cNvPicPr>
          <p:nvPr/>
        </p:nvPicPr>
        <p:blipFill>
          <a:blip r:embed="rId3"/>
          <a:srcRect b="31307"/>
          <a:stretch/>
        </p:blipFill>
        <p:spPr>
          <a:xfrm>
            <a:off x="335160" y="885315"/>
            <a:ext cx="8228069" cy="4710989"/>
          </a:xfrm>
          <a:prstGeom prst="rect">
            <a:avLst/>
          </a:prstGeom>
        </p:spPr>
      </p:pic>
      <p:pic>
        <p:nvPicPr>
          <p:cNvPr id="18" name="图片 17">
            <a:extLst>
              <a:ext uri="{FF2B5EF4-FFF2-40B4-BE49-F238E27FC236}">
                <a16:creationId xmlns:a16="http://schemas.microsoft.com/office/drawing/2014/main" id="{B9300662-E48E-754A-A079-B2F0F8EF1E11}"/>
              </a:ext>
            </a:extLst>
          </p:cNvPr>
          <p:cNvPicPr>
            <a:picLocks noChangeAspect="1"/>
          </p:cNvPicPr>
          <p:nvPr/>
        </p:nvPicPr>
        <p:blipFill>
          <a:blip r:embed="rId3"/>
          <a:srcRect t="68373" r="30093"/>
          <a:stretch/>
        </p:blipFill>
        <p:spPr>
          <a:xfrm>
            <a:off x="5687231" y="885315"/>
            <a:ext cx="5751995" cy="2168957"/>
          </a:xfrm>
          <a:prstGeom prst="rect">
            <a:avLst/>
          </a:prstGeom>
        </p:spPr>
      </p:pic>
    </p:spTree>
    <p:extLst>
      <p:ext uri="{BB962C8B-B14F-4D97-AF65-F5344CB8AC3E}">
        <p14:creationId xmlns:p14="http://schemas.microsoft.com/office/powerpoint/2010/main" val="634040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FAF71D-304E-56C3-EEB5-B52FD21AC6FF}"/>
            </a:ext>
          </a:extLst>
        </p:cNvPr>
        <p:cNvGrpSpPr/>
        <p:nvPr/>
      </p:nvGrpSpPr>
      <p:grpSpPr>
        <a:xfrm>
          <a:off x="0" y="0"/>
          <a:ext cx="0" cy="0"/>
          <a:chOff x="0" y="0"/>
          <a:chExt cx="0" cy="0"/>
        </a:xfrm>
      </p:grpSpPr>
      <p:sp>
        <p:nvSpPr>
          <p:cNvPr id="9" name="演示研究所 SlideLab.cc">
            <a:extLst>
              <a:ext uri="{FF2B5EF4-FFF2-40B4-BE49-F238E27FC236}">
                <a16:creationId xmlns:a16="http://schemas.microsoft.com/office/drawing/2014/main" id="{292A4F83-4F5B-B0D8-1B0B-59FA311F6A2E}"/>
              </a:ext>
            </a:extLst>
          </p:cNvPr>
          <p:cNvSpPr/>
          <p:nvPr/>
        </p:nvSpPr>
        <p:spPr>
          <a:xfrm flipH="1">
            <a:off x="0" y="885315"/>
            <a:ext cx="12192000" cy="5965834"/>
          </a:xfrm>
          <a:custGeom>
            <a:avLst/>
            <a:gdLst>
              <a:gd name="connsiteX0" fmla="*/ 8980362 w 12192000"/>
              <a:gd name="connsiteY0" fmla="*/ 0 h 5965834"/>
              <a:gd name="connsiteX1" fmla="*/ 2837486 w 12192000"/>
              <a:gd name="connsiteY1" fmla="*/ 0 h 5965834"/>
              <a:gd name="connsiteX2" fmla="*/ 8173 w 12192000"/>
              <a:gd name="connsiteY2" fmla="*/ 1334296 h 5965834"/>
              <a:gd name="connsiteX3" fmla="*/ 0 w 12192000"/>
              <a:gd name="connsiteY3" fmla="*/ 1345226 h 5965834"/>
              <a:gd name="connsiteX4" fmla="*/ 0 w 12192000"/>
              <a:gd name="connsiteY4" fmla="*/ 5965834 h 5965834"/>
              <a:gd name="connsiteX5" fmla="*/ 12192000 w 12192000"/>
              <a:gd name="connsiteY5" fmla="*/ 5965834 h 5965834"/>
              <a:gd name="connsiteX6" fmla="*/ 12192000 w 12192000"/>
              <a:gd name="connsiteY6" fmla="*/ 1898448 h 5965834"/>
              <a:gd name="connsiteX7" fmla="*/ 12020749 w 12192000"/>
              <a:gd name="connsiteY7" fmla="*/ 1616561 h 5965834"/>
              <a:gd name="connsiteX8" fmla="*/ 8980362 w 12192000"/>
              <a:gd name="connsiteY8" fmla="*/ 0 h 596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5965834">
                <a:moveTo>
                  <a:pt x="8980362" y="0"/>
                </a:moveTo>
                <a:lnTo>
                  <a:pt x="2837486" y="0"/>
                </a:lnTo>
                <a:cubicBezTo>
                  <a:pt x="1698425" y="0"/>
                  <a:pt x="680678" y="519408"/>
                  <a:pt x="8173" y="1334296"/>
                </a:cubicBezTo>
                <a:lnTo>
                  <a:pt x="0" y="1345226"/>
                </a:lnTo>
                <a:lnTo>
                  <a:pt x="0" y="5965834"/>
                </a:lnTo>
                <a:lnTo>
                  <a:pt x="12192000" y="5965834"/>
                </a:lnTo>
                <a:lnTo>
                  <a:pt x="12192000" y="1898448"/>
                </a:lnTo>
                <a:lnTo>
                  <a:pt x="12020749" y="1616561"/>
                </a:lnTo>
                <a:cubicBezTo>
                  <a:pt x="11361838" y="641244"/>
                  <a:pt x="10245985" y="0"/>
                  <a:pt x="8980362" y="0"/>
                </a:cubicBezTo>
                <a:close/>
              </a:path>
            </a:pathLst>
          </a:custGeom>
          <a:gradFill>
            <a:gsLst>
              <a:gs pos="0">
                <a:schemeClr val="accent1">
                  <a:alpha val="6361"/>
                </a:schemeClr>
              </a:gs>
              <a:gs pos="100000">
                <a:schemeClr val="accent2">
                  <a:alpha val="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0" name="演示研究所 SlideLab.cc">
            <a:extLst>
              <a:ext uri="{FF2B5EF4-FFF2-40B4-BE49-F238E27FC236}">
                <a16:creationId xmlns:a16="http://schemas.microsoft.com/office/drawing/2014/main" id="{B1635426-469D-4ED9-5F87-34DB83856671}"/>
              </a:ext>
            </a:extLst>
          </p:cNvPr>
          <p:cNvSpPr/>
          <p:nvPr/>
        </p:nvSpPr>
        <p:spPr bwMode="auto">
          <a:xfrm>
            <a:off x="11447032" y="5887429"/>
            <a:ext cx="744968" cy="963720"/>
          </a:xfrm>
          <a:custGeom>
            <a:avLst/>
            <a:gdLst>
              <a:gd name="connsiteX0" fmla="*/ 744968 w 744968"/>
              <a:gd name="connsiteY0" fmla="*/ 0 h 963720"/>
              <a:gd name="connsiteX1" fmla="*/ 744968 w 744968"/>
              <a:gd name="connsiteY1" fmla="*/ 963720 h 963720"/>
              <a:gd name="connsiteX2" fmla="*/ 0 w 744968"/>
              <a:gd name="connsiteY2" fmla="*/ 963720 h 963720"/>
              <a:gd name="connsiteX3" fmla="*/ 15647 w 744968"/>
              <a:gd name="connsiteY3" fmla="*/ 808502 h 963720"/>
              <a:gd name="connsiteX4" fmla="*/ 650378 w 744968"/>
              <a:gd name="connsiteY4" fmla="*/ 34620 h 963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968" h="963720">
                <a:moveTo>
                  <a:pt x="744968" y="0"/>
                </a:moveTo>
                <a:lnTo>
                  <a:pt x="744968" y="963720"/>
                </a:lnTo>
                <a:lnTo>
                  <a:pt x="0" y="963720"/>
                </a:lnTo>
                <a:lnTo>
                  <a:pt x="15647" y="808502"/>
                </a:lnTo>
                <a:cubicBezTo>
                  <a:pt x="87248" y="458598"/>
                  <a:pt x="328845" y="170617"/>
                  <a:pt x="650378" y="34620"/>
                </a:cubicBezTo>
                <a:close/>
              </a:path>
            </a:pathLst>
          </a:custGeom>
          <a:solidFill>
            <a:schemeClr val="accent2">
              <a:alpha val="49000"/>
            </a:schemeClr>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1" name="演示研究所 SlideLab.cc">
            <a:extLst>
              <a:ext uri="{FF2B5EF4-FFF2-40B4-BE49-F238E27FC236}">
                <a16:creationId xmlns:a16="http://schemas.microsoft.com/office/drawing/2014/main" id="{02A26384-9AC7-1FE7-8661-BBB3344C8623}"/>
              </a:ext>
            </a:extLst>
          </p:cNvPr>
          <p:cNvSpPr/>
          <p:nvPr/>
        </p:nvSpPr>
        <p:spPr bwMode="auto">
          <a:xfrm>
            <a:off x="1" y="0"/>
            <a:ext cx="1352581" cy="1086132"/>
          </a:xfrm>
          <a:custGeom>
            <a:avLst/>
            <a:gdLst>
              <a:gd name="connsiteX0" fmla="*/ 0 w 1352581"/>
              <a:gd name="connsiteY0" fmla="*/ 0 h 1086132"/>
              <a:gd name="connsiteX1" fmla="*/ 1352581 w 1352581"/>
              <a:gd name="connsiteY1" fmla="*/ 0 h 1086132"/>
              <a:gd name="connsiteX2" fmla="*/ 1341459 w 1352581"/>
              <a:gd name="connsiteY2" fmla="*/ 72870 h 1086132"/>
              <a:gd name="connsiteX3" fmla="*/ 98229 w 1352581"/>
              <a:gd name="connsiteY3" fmla="*/ 1086132 h 1086132"/>
              <a:gd name="connsiteX4" fmla="*/ 0 w 1352581"/>
              <a:gd name="connsiteY4" fmla="*/ 1081172 h 1086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581" h="1086132">
                <a:moveTo>
                  <a:pt x="0" y="0"/>
                </a:moveTo>
                <a:lnTo>
                  <a:pt x="1352581" y="0"/>
                </a:lnTo>
                <a:lnTo>
                  <a:pt x="1341459" y="72870"/>
                </a:lnTo>
                <a:cubicBezTo>
                  <a:pt x="1223129" y="651138"/>
                  <a:pt x="711478" y="1086132"/>
                  <a:pt x="98229" y="1086132"/>
                </a:cubicBezTo>
                <a:lnTo>
                  <a:pt x="0" y="1081172"/>
                </a:lnTo>
                <a:close/>
              </a:path>
            </a:pathLst>
          </a:custGeom>
          <a:solidFill>
            <a:schemeClr val="accent2"/>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nvGrpSpPr>
          <p:cNvPr id="12" name="演示研究所 SlideLab.cc">
            <a:extLst>
              <a:ext uri="{FF2B5EF4-FFF2-40B4-BE49-F238E27FC236}">
                <a16:creationId xmlns:a16="http://schemas.microsoft.com/office/drawing/2014/main" id="{8BAC5330-1812-963C-462A-B03988FF6632}"/>
              </a:ext>
            </a:extLst>
          </p:cNvPr>
          <p:cNvGrpSpPr/>
          <p:nvPr/>
        </p:nvGrpSpPr>
        <p:grpSpPr>
          <a:xfrm rot="5400000" flipH="1" flipV="1">
            <a:off x="11384554" y="59775"/>
            <a:ext cx="180734" cy="827714"/>
            <a:chOff x="11303000" y="2324100"/>
            <a:chExt cx="176784" cy="809625"/>
          </a:xfrm>
          <a:solidFill>
            <a:schemeClr val="accent1"/>
          </a:solidFill>
        </p:grpSpPr>
        <p:sp>
          <p:nvSpPr>
            <p:cNvPr id="13" name="演示研究所 SlideLab.cc">
              <a:extLst>
                <a:ext uri="{FF2B5EF4-FFF2-40B4-BE49-F238E27FC236}">
                  <a16:creationId xmlns:a16="http://schemas.microsoft.com/office/drawing/2014/main" id="{83EC974E-C5C3-BB8F-0C32-7B80B4D1DDF3}"/>
                </a:ext>
              </a:extLst>
            </p:cNvPr>
            <p:cNvSpPr/>
            <p:nvPr/>
          </p:nvSpPr>
          <p:spPr>
            <a:xfrm>
              <a:off x="11303000" y="2324100"/>
              <a:ext cx="176784" cy="152400"/>
            </a:xfrm>
            <a:prstGeom prst="triangl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4" name="演示研究所 SlideLab.cc">
              <a:extLst>
                <a:ext uri="{FF2B5EF4-FFF2-40B4-BE49-F238E27FC236}">
                  <a16:creationId xmlns:a16="http://schemas.microsoft.com/office/drawing/2014/main" id="{BB2A2AE6-49CC-44CD-9EFF-53B51F0838E5}"/>
                </a:ext>
              </a:extLst>
            </p:cNvPr>
            <p:cNvSpPr/>
            <p:nvPr/>
          </p:nvSpPr>
          <p:spPr>
            <a:xfrm>
              <a:off x="11303000" y="2543175"/>
              <a:ext cx="176784" cy="152400"/>
            </a:xfrm>
            <a:prstGeom prst="triangl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5" name="演示研究所 SlideLab.cc">
              <a:extLst>
                <a:ext uri="{FF2B5EF4-FFF2-40B4-BE49-F238E27FC236}">
                  <a16:creationId xmlns:a16="http://schemas.microsoft.com/office/drawing/2014/main" id="{D198B461-CA9B-E54C-FEA7-E2E34245B518}"/>
                </a:ext>
              </a:extLst>
            </p:cNvPr>
            <p:cNvSpPr/>
            <p:nvPr/>
          </p:nvSpPr>
          <p:spPr>
            <a:xfrm>
              <a:off x="11303000" y="2762250"/>
              <a:ext cx="176784" cy="152400"/>
            </a:xfrm>
            <a:prstGeom prst="triangl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6" name="演示研究所 SlideLab.cc">
              <a:extLst>
                <a:ext uri="{FF2B5EF4-FFF2-40B4-BE49-F238E27FC236}">
                  <a16:creationId xmlns:a16="http://schemas.microsoft.com/office/drawing/2014/main" id="{200C0F51-399E-FE49-F3C5-38A019F45738}"/>
                </a:ext>
              </a:extLst>
            </p:cNvPr>
            <p:cNvSpPr/>
            <p:nvPr/>
          </p:nvSpPr>
          <p:spPr>
            <a:xfrm>
              <a:off x="11303000" y="2981325"/>
              <a:ext cx="176784" cy="152400"/>
            </a:xfrm>
            <a:prstGeom prst="triangl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sp>
        <p:nvSpPr>
          <p:cNvPr id="17" name="演示研究所 SlideLab.cc">
            <a:extLst>
              <a:ext uri="{FF2B5EF4-FFF2-40B4-BE49-F238E27FC236}">
                <a16:creationId xmlns:a16="http://schemas.microsoft.com/office/drawing/2014/main" id="{B7A62B83-BA44-7A06-E7E9-166C7E9D3419}"/>
              </a:ext>
            </a:extLst>
          </p:cNvPr>
          <p:cNvSpPr/>
          <p:nvPr/>
        </p:nvSpPr>
        <p:spPr bwMode="auto">
          <a:xfrm>
            <a:off x="335160" y="5929009"/>
            <a:ext cx="602041" cy="602041"/>
          </a:xfrm>
          <a:prstGeom prst="ellipse">
            <a:avLst/>
          </a:prstGeom>
          <a:solidFill>
            <a:schemeClr val="accent2"/>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6" name="演示研究所 SlideLab.cc">
            <a:extLst>
              <a:ext uri="{FF2B5EF4-FFF2-40B4-BE49-F238E27FC236}">
                <a16:creationId xmlns:a16="http://schemas.microsoft.com/office/drawing/2014/main" id="{85EC8D2E-CBFF-97D9-4DDA-45B15AE6630E}"/>
              </a:ext>
            </a:extLst>
          </p:cNvPr>
          <p:cNvSpPr>
            <a:spLocks noEditPoints="1"/>
          </p:cNvSpPr>
          <p:nvPr>
            <p:custDataLst>
              <p:tags r:id="rId1"/>
            </p:custDataLst>
          </p:nvPr>
        </p:nvSpPr>
        <p:spPr bwMode="auto">
          <a:xfrm>
            <a:off x="9366789" y="3080954"/>
            <a:ext cx="1217267" cy="1125700"/>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0F6FE"/>
              </a:solidFill>
              <a:effectLst/>
              <a:uLnTx/>
              <a:uFillTx/>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p:txBody>
      </p:sp>
      <p:sp>
        <p:nvSpPr>
          <p:cNvPr id="2" name="文本占位符 1">
            <a:extLst>
              <a:ext uri="{FF2B5EF4-FFF2-40B4-BE49-F238E27FC236}">
                <a16:creationId xmlns:a16="http://schemas.microsoft.com/office/drawing/2014/main" id="{82E2F97D-2EE8-F920-3B8C-7C4232FEAF06}"/>
              </a:ext>
            </a:extLst>
          </p:cNvPr>
          <p:cNvSpPr txBox="1">
            <a:spLocks/>
          </p:cNvSpPr>
          <p:nvPr/>
        </p:nvSpPr>
        <p:spPr>
          <a:xfrm>
            <a:off x="1227050" y="208847"/>
            <a:ext cx="4560696" cy="529569"/>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400" b="1" dirty="0">
                <a:solidFill>
                  <a:schemeClr val="tx1"/>
                </a:solidFill>
                <a:latin typeface="黑体" panose="02010609060101010101" pitchFamily="49" charset="-122"/>
                <a:ea typeface="黑体" panose="02010609060101010101" pitchFamily="49" charset="-122"/>
              </a:rPr>
              <a:t>1.3</a:t>
            </a:r>
            <a:r>
              <a:rPr kumimoji="1" lang="zh-CN" altLang="en-US" sz="2400" b="1" dirty="0">
                <a:solidFill>
                  <a:schemeClr val="tx1"/>
                </a:solidFill>
                <a:latin typeface="黑体" panose="02010609060101010101" pitchFamily="49" charset="-122"/>
                <a:ea typeface="黑体" panose="02010609060101010101" pitchFamily="49" charset="-122"/>
              </a:rPr>
              <a:t> 可靠数据传输</a:t>
            </a:r>
          </a:p>
        </p:txBody>
      </p:sp>
      <p:pic>
        <p:nvPicPr>
          <p:cNvPr id="4" name="图片 3">
            <a:extLst>
              <a:ext uri="{FF2B5EF4-FFF2-40B4-BE49-F238E27FC236}">
                <a16:creationId xmlns:a16="http://schemas.microsoft.com/office/drawing/2014/main" id="{5267329D-FD97-C6A4-F55A-ABE69581B49B}"/>
              </a:ext>
            </a:extLst>
          </p:cNvPr>
          <p:cNvPicPr>
            <a:picLocks noChangeAspect="1"/>
          </p:cNvPicPr>
          <p:nvPr/>
        </p:nvPicPr>
        <p:blipFill>
          <a:blip r:embed="rId3"/>
          <a:stretch>
            <a:fillRect/>
          </a:stretch>
        </p:blipFill>
        <p:spPr>
          <a:xfrm>
            <a:off x="524073" y="1233031"/>
            <a:ext cx="9183382" cy="4267796"/>
          </a:xfrm>
          <a:prstGeom prst="rect">
            <a:avLst/>
          </a:prstGeom>
        </p:spPr>
      </p:pic>
      <p:pic>
        <p:nvPicPr>
          <p:cNvPr id="7" name="图片 6">
            <a:extLst>
              <a:ext uri="{FF2B5EF4-FFF2-40B4-BE49-F238E27FC236}">
                <a16:creationId xmlns:a16="http://schemas.microsoft.com/office/drawing/2014/main" id="{08ADBD79-5782-BED1-CCE4-36D2DC98CBD5}"/>
              </a:ext>
            </a:extLst>
          </p:cNvPr>
          <p:cNvPicPr>
            <a:picLocks noChangeAspect="1"/>
          </p:cNvPicPr>
          <p:nvPr/>
        </p:nvPicPr>
        <p:blipFill>
          <a:blip r:embed="rId4"/>
          <a:stretch>
            <a:fillRect/>
          </a:stretch>
        </p:blipFill>
        <p:spPr>
          <a:xfrm>
            <a:off x="524073" y="5536265"/>
            <a:ext cx="7335274" cy="1019317"/>
          </a:xfrm>
          <a:prstGeom prst="rect">
            <a:avLst/>
          </a:prstGeom>
        </p:spPr>
      </p:pic>
      <p:sp>
        <p:nvSpPr>
          <p:cNvPr id="8" name="文本框 7">
            <a:extLst>
              <a:ext uri="{FF2B5EF4-FFF2-40B4-BE49-F238E27FC236}">
                <a16:creationId xmlns:a16="http://schemas.microsoft.com/office/drawing/2014/main" id="{F2FAEE92-F8C6-55ED-6031-74D07E90FA2D}"/>
              </a:ext>
            </a:extLst>
          </p:cNvPr>
          <p:cNvSpPr txBox="1"/>
          <p:nvPr/>
        </p:nvSpPr>
        <p:spPr>
          <a:xfrm>
            <a:off x="1227050" y="1899509"/>
            <a:ext cx="9378087" cy="2862322"/>
          </a:xfrm>
          <a:prstGeom prst="rect">
            <a:avLst/>
          </a:prstGeom>
          <a:solidFill>
            <a:schemeClr val="accent5">
              <a:lumMod val="40000"/>
              <a:lumOff val="60000"/>
            </a:schemeClr>
          </a:solidFill>
        </p:spPr>
        <p:txBody>
          <a:bodyPr wrap="square" rtlCol="0">
            <a:spAutoFit/>
          </a:bodyPr>
          <a:lstStyle/>
          <a:p>
            <a:endParaRPr lang="en-US" altLang="zh-CN" sz="2000" kern="0" dirty="0">
              <a:latin typeface="微软雅黑" panose="020B0503020204020204" pitchFamily="34" charset="-122"/>
              <a:ea typeface="微软雅黑" panose="020B0503020204020204" pitchFamily="34" charset="-122"/>
              <a:cs typeface="+mn-ea"/>
              <a:sym typeface="+mn-lt"/>
            </a:endParaRPr>
          </a:p>
          <a:p>
            <a:r>
              <a:rPr lang="zh-CN" altLang="en-US" sz="2000" kern="0" dirty="0">
                <a:latin typeface="微软雅黑" panose="020B0503020204020204" pitchFamily="34" charset="-122"/>
                <a:ea typeface="微软雅黑" panose="020B0503020204020204" pitchFamily="34" charset="-122"/>
                <a:cs typeface="+mn-ea"/>
                <a:sym typeface="+mn-lt"/>
              </a:rPr>
              <a:t>基本规则就是：</a:t>
            </a:r>
            <a:r>
              <a:rPr lang="en-US" altLang="zh-CN" sz="2000" b="1" kern="0" dirty="0">
                <a:solidFill>
                  <a:srgbClr val="FF0000"/>
                </a:solidFill>
                <a:latin typeface="微软雅黑" panose="020B0503020204020204" pitchFamily="34" charset="-122"/>
                <a:ea typeface="微软雅黑" panose="020B0503020204020204" pitchFamily="34" charset="-122"/>
                <a:cs typeface="+mn-ea"/>
                <a:sym typeface="+mn-lt"/>
              </a:rPr>
              <a:t>client</a:t>
            </a:r>
            <a:r>
              <a:rPr lang="zh-CN" altLang="en-US" sz="2000" b="1" kern="0" dirty="0">
                <a:solidFill>
                  <a:srgbClr val="FF0000"/>
                </a:solidFill>
                <a:latin typeface="微软雅黑" panose="020B0503020204020204" pitchFamily="34" charset="-122"/>
                <a:ea typeface="微软雅黑" panose="020B0503020204020204" pitchFamily="34" charset="-122"/>
                <a:cs typeface="+mn-ea"/>
                <a:sym typeface="+mn-lt"/>
              </a:rPr>
              <a:t>调用</a:t>
            </a:r>
            <a:r>
              <a:rPr lang="en-US" altLang="zh-CN" sz="2000" b="1" kern="0" dirty="0" err="1">
                <a:solidFill>
                  <a:srgbClr val="FF0000"/>
                </a:solidFill>
                <a:latin typeface="微软雅黑" panose="020B0503020204020204" pitchFamily="34" charset="-122"/>
                <a:ea typeface="微软雅黑" panose="020B0503020204020204" pitchFamily="34" charset="-122"/>
                <a:cs typeface="+mn-ea"/>
                <a:sym typeface="+mn-lt"/>
              </a:rPr>
              <a:t>tju_send</a:t>
            </a:r>
            <a:r>
              <a:rPr lang="en-US" altLang="zh-CN" sz="2000" kern="0" dirty="0">
                <a:latin typeface="微软雅黑" panose="020B0503020204020204" pitchFamily="34" charset="-122"/>
                <a:ea typeface="微软雅黑" panose="020B0503020204020204" pitchFamily="34" charset="-122"/>
                <a:cs typeface="+mn-ea"/>
                <a:sym typeface="+mn-lt"/>
              </a:rPr>
              <a:t>(</a:t>
            </a:r>
            <a:r>
              <a:rPr lang="en-US" altLang="zh-CN" sz="2000" kern="0" dirty="0" err="1">
                <a:latin typeface="微软雅黑" panose="020B0503020204020204" pitchFamily="34" charset="-122"/>
                <a:ea typeface="微软雅黑" panose="020B0503020204020204" pitchFamily="34" charset="-122"/>
                <a:cs typeface="+mn-ea"/>
                <a:sym typeface="+mn-lt"/>
              </a:rPr>
              <a:t>tju_tcp_t</a:t>
            </a:r>
            <a:r>
              <a:rPr lang="en-US" altLang="zh-CN" sz="2000" kern="0" dirty="0">
                <a:latin typeface="微软雅黑" panose="020B0503020204020204" pitchFamily="34" charset="-122"/>
                <a:ea typeface="微软雅黑" panose="020B0503020204020204" pitchFamily="34" charset="-122"/>
                <a:cs typeface="+mn-ea"/>
                <a:sym typeface="+mn-lt"/>
              </a:rPr>
              <a:t> *sock, const void *buffer, int </a:t>
            </a:r>
            <a:r>
              <a:rPr lang="en-US" altLang="zh-CN" sz="2000" kern="0" dirty="0" err="1">
                <a:latin typeface="微软雅黑" panose="020B0503020204020204" pitchFamily="34" charset="-122"/>
                <a:ea typeface="微软雅黑" panose="020B0503020204020204" pitchFamily="34" charset="-122"/>
                <a:cs typeface="+mn-ea"/>
                <a:sym typeface="+mn-lt"/>
              </a:rPr>
              <a:t>len</a:t>
            </a:r>
            <a:r>
              <a:rPr lang="en-US" altLang="zh-CN" sz="2000" kern="0" dirty="0">
                <a:latin typeface="微软雅黑" panose="020B0503020204020204" pitchFamily="34" charset="-122"/>
                <a:ea typeface="微软雅黑" panose="020B0503020204020204" pitchFamily="34" charset="-122"/>
                <a:cs typeface="+mn-ea"/>
                <a:sym typeface="+mn-lt"/>
              </a:rPr>
              <a:t>)</a:t>
            </a:r>
            <a:r>
              <a:rPr lang="zh-CN" altLang="en-US" sz="2000" kern="0" dirty="0">
                <a:latin typeface="微软雅黑" panose="020B0503020204020204" pitchFamily="34" charset="-122"/>
                <a:ea typeface="微软雅黑" panose="020B0503020204020204" pitchFamily="34" charset="-122"/>
                <a:cs typeface="+mn-ea"/>
                <a:sym typeface="+mn-lt"/>
              </a:rPr>
              <a:t>从</a:t>
            </a:r>
            <a:r>
              <a:rPr lang="en-US" altLang="zh-CN" sz="2000" kern="0" dirty="0">
                <a:latin typeface="微软雅黑" panose="020B0503020204020204" pitchFamily="34" charset="-122"/>
                <a:ea typeface="微软雅黑" panose="020B0503020204020204" pitchFamily="34" charset="-122"/>
                <a:cs typeface="+mn-ea"/>
                <a:sym typeface="+mn-lt"/>
              </a:rPr>
              <a:t>client</a:t>
            </a:r>
            <a:r>
              <a:rPr lang="zh-CN" altLang="en-US" sz="2000" kern="0" dirty="0">
                <a:latin typeface="微软雅黑" panose="020B0503020204020204" pitchFamily="34" charset="-122"/>
                <a:ea typeface="微软雅黑" panose="020B0503020204020204" pitchFamily="34" charset="-122"/>
                <a:cs typeface="+mn-ea"/>
                <a:sym typeface="+mn-lt"/>
              </a:rPr>
              <a:t>传的</a:t>
            </a:r>
            <a:r>
              <a:rPr lang="zh-CN" altLang="en-US" sz="2000" b="1" kern="0" dirty="0">
                <a:solidFill>
                  <a:srgbClr val="FF0000"/>
                </a:solidFill>
                <a:latin typeface="微软雅黑" panose="020B0503020204020204" pitchFamily="34" charset="-122"/>
                <a:ea typeface="微软雅黑" panose="020B0503020204020204" pitchFamily="34" charset="-122"/>
                <a:cs typeface="+mn-ea"/>
                <a:sym typeface="+mn-lt"/>
              </a:rPr>
              <a:t>缓冲区取出数据封装后发送</a:t>
            </a:r>
            <a:r>
              <a:rPr lang="zh-CN" altLang="en-US" sz="2000" kern="0" dirty="0">
                <a:latin typeface="微软雅黑" panose="020B0503020204020204" pitchFamily="34" charset="-122"/>
                <a:ea typeface="微软雅黑" panose="020B0503020204020204" pitchFamily="34" charset="-122"/>
                <a:cs typeface="+mn-ea"/>
                <a:sym typeface="+mn-lt"/>
              </a:rPr>
              <a:t>，</a:t>
            </a:r>
            <a:r>
              <a:rPr lang="en-US" altLang="zh-CN" sz="2000" b="1" kern="0" dirty="0">
                <a:solidFill>
                  <a:srgbClr val="FF0000"/>
                </a:solidFill>
                <a:latin typeface="微软雅黑" panose="020B0503020204020204" pitchFamily="34" charset="-122"/>
                <a:ea typeface="微软雅黑" panose="020B0503020204020204" pitchFamily="34" charset="-122"/>
                <a:cs typeface="+mn-ea"/>
                <a:sym typeface="+mn-lt"/>
              </a:rPr>
              <a:t>server</a:t>
            </a:r>
            <a:r>
              <a:rPr lang="zh-CN" altLang="en-US" sz="2000" b="1" kern="0" dirty="0">
                <a:solidFill>
                  <a:srgbClr val="FF0000"/>
                </a:solidFill>
                <a:latin typeface="微软雅黑" panose="020B0503020204020204" pitchFamily="34" charset="-122"/>
                <a:ea typeface="微软雅黑" panose="020B0503020204020204" pitchFamily="34" charset="-122"/>
                <a:cs typeface="+mn-ea"/>
                <a:sym typeface="+mn-lt"/>
              </a:rPr>
              <a:t>调用</a:t>
            </a:r>
            <a:r>
              <a:rPr lang="en-US" altLang="zh-CN" sz="2000" b="1" kern="0" dirty="0" err="1">
                <a:solidFill>
                  <a:srgbClr val="FF0000"/>
                </a:solidFill>
                <a:latin typeface="微软雅黑" panose="020B0503020204020204" pitchFamily="34" charset="-122"/>
                <a:ea typeface="微软雅黑" panose="020B0503020204020204" pitchFamily="34" charset="-122"/>
                <a:cs typeface="+mn-ea"/>
                <a:sym typeface="+mn-lt"/>
              </a:rPr>
              <a:t>tju_recv</a:t>
            </a:r>
            <a:r>
              <a:rPr lang="en-US" altLang="zh-CN" sz="2000" kern="0" dirty="0">
                <a:latin typeface="微软雅黑" panose="020B0503020204020204" pitchFamily="34" charset="-122"/>
                <a:ea typeface="微软雅黑" panose="020B0503020204020204" pitchFamily="34" charset="-122"/>
                <a:cs typeface="+mn-ea"/>
                <a:sym typeface="+mn-lt"/>
              </a:rPr>
              <a:t>(</a:t>
            </a:r>
            <a:r>
              <a:rPr lang="en-US" altLang="zh-CN" sz="2000" kern="0" dirty="0" err="1">
                <a:latin typeface="微软雅黑" panose="020B0503020204020204" pitchFamily="34" charset="-122"/>
                <a:ea typeface="微软雅黑" panose="020B0503020204020204" pitchFamily="34" charset="-122"/>
                <a:cs typeface="+mn-ea"/>
                <a:sym typeface="+mn-lt"/>
              </a:rPr>
              <a:t>tju_tcp</a:t>
            </a:r>
            <a:r>
              <a:rPr lang="en-US" altLang="zh-CN" sz="2000" kern="0" dirty="0">
                <a:latin typeface="微软雅黑" panose="020B0503020204020204" pitchFamily="34" charset="-122"/>
                <a:ea typeface="微软雅黑" panose="020B0503020204020204" pitchFamily="34" charset="-122"/>
                <a:cs typeface="+mn-ea"/>
                <a:sym typeface="+mn-lt"/>
              </a:rPr>
              <a:t> </a:t>
            </a:r>
            <a:r>
              <a:rPr lang="en-US" altLang="zh-CN" sz="2000" kern="0" dirty="0" err="1">
                <a:latin typeface="微软雅黑" panose="020B0503020204020204" pitchFamily="34" charset="-122"/>
                <a:ea typeface="微软雅黑" panose="020B0503020204020204" pitchFamily="34" charset="-122"/>
                <a:cs typeface="+mn-ea"/>
                <a:sym typeface="+mn-lt"/>
              </a:rPr>
              <a:t>tju_tcp_t</a:t>
            </a:r>
            <a:r>
              <a:rPr lang="en-US" altLang="zh-CN" sz="2000" kern="0" dirty="0">
                <a:latin typeface="微软雅黑" panose="020B0503020204020204" pitchFamily="34" charset="-122"/>
                <a:ea typeface="微软雅黑" panose="020B0503020204020204" pitchFamily="34" charset="-122"/>
                <a:cs typeface="+mn-ea"/>
                <a:sym typeface="+mn-lt"/>
              </a:rPr>
              <a:t> *sock, const void *buffer, int </a:t>
            </a:r>
            <a:r>
              <a:rPr lang="en-US" altLang="zh-CN" sz="2000" kern="0" dirty="0" err="1">
                <a:latin typeface="微软雅黑" panose="020B0503020204020204" pitchFamily="34" charset="-122"/>
                <a:ea typeface="微软雅黑" panose="020B0503020204020204" pitchFamily="34" charset="-122"/>
                <a:cs typeface="+mn-ea"/>
                <a:sym typeface="+mn-lt"/>
              </a:rPr>
              <a:t>len</a:t>
            </a:r>
            <a:r>
              <a:rPr lang="en-US" altLang="zh-CN" sz="2000" kern="0" dirty="0">
                <a:latin typeface="微软雅黑" panose="020B0503020204020204" pitchFamily="34" charset="-122"/>
                <a:ea typeface="微软雅黑" panose="020B0503020204020204" pitchFamily="34" charset="-122"/>
                <a:cs typeface="+mn-ea"/>
                <a:sym typeface="+mn-lt"/>
              </a:rPr>
              <a:t>)</a:t>
            </a:r>
            <a:r>
              <a:rPr lang="zh-CN" altLang="en-US" sz="2000" b="1" kern="0" dirty="0">
                <a:solidFill>
                  <a:srgbClr val="FF0000"/>
                </a:solidFill>
                <a:latin typeface="微软雅黑" panose="020B0503020204020204" pitchFamily="34" charset="-122"/>
                <a:ea typeface="微软雅黑" panose="020B0503020204020204" pitchFamily="34" charset="-122"/>
                <a:cs typeface="+mn-ea"/>
                <a:sym typeface="+mn-lt"/>
              </a:rPr>
              <a:t>从套接字中接收数据存入接收缓冲区</a:t>
            </a:r>
            <a:r>
              <a:rPr lang="zh-CN" altLang="en-US" sz="2000" kern="0" dirty="0">
                <a:latin typeface="微软雅黑" panose="020B0503020204020204" pitchFamily="34" charset="-122"/>
                <a:ea typeface="微软雅黑" panose="020B0503020204020204" pitchFamily="34" charset="-122"/>
                <a:cs typeface="+mn-ea"/>
                <a:sym typeface="+mn-lt"/>
              </a:rPr>
              <a:t>。</a:t>
            </a:r>
            <a:endParaRPr lang="en-US" altLang="zh-CN" sz="2000" kern="0" dirty="0">
              <a:latin typeface="微软雅黑" panose="020B0503020204020204" pitchFamily="34" charset="-122"/>
              <a:ea typeface="微软雅黑" panose="020B0503020204020204" pitchFamily="34" charset="-122"/>
              <a:cs typeface="+mn-ea"/>
              <a:sym typeface="+mn-lt"/>
            </a:endParaRPr>
          </a:p>
          <a:p>
            <a:endParaRPr lang="en-US" altLang="zh-CN" sz="2000" kern="0" dirty="0">
              <a:latin typeface="微软雅黑" panose="020B0503020204020204" pitchFamily="34" charset="-122"/>
              <a:ea typeface="微软雅黑" panose="020B0503020204020204" pitchFamily="34" charset="-122"/>
              <a:cs typeface="+mn-ea"/>
              <a:sym typeface="+mn-lt"/>
            </a:endParaRPr>
          </a:p>
          <a:p>
            <a:r>
              <a:rPr lang="en-US" altLang="zh-CN" sz="2000" b="1" kern="0" dirty="0">
                <a:solidFill>
                  <a:srgbClr val="FF0000"/>
                </a:solidFill>
                <a:latin typeface="微软雅黑" panose="020B0503020204020204" pitchFamily="34" charset="-122"/>
                <a:ea typeface="微软雅黑" panose="020B0503020204020204" pitchFamily="34" charset="-122"/>
                <a:cs typeface="+mn-ea"/>
                <a:sym typeface="+mn-lt"/>
              </a:rPr>
              <a:t>server</a:t>
            </a:r>
            <a:r>
              <a:rPr lang="zh-CN" altLang="en-US" sz="2000" b="1" kern="0" dirty="0">
                <a:solidFill>
                  <a:srgbClr val="FF0000"/>
                </a:solidFill>
                <a:latin typeface="微软雅黑" panose="020B0503020204020204" pitchFamily="34" charset="-122"/>
                <a:ea typeface="微软雅黑" panose="020B0503020204020204" pitchFamily="34" charset="-122"/>
                <a:cs typeface="+mn-ea"/>
                <a:sym typeface="+mn-lt"/>
              </a:rPr>
              <a:t>对乱序</a:t>
            </a:r>
            <a:r>
              <a:rPr lang="zh-CN" altLang="en-US" sz="2000" kern="0" dirty="0">
                <a:latin typeface="微软雅黑" panose="020B0503020204020204" pitchFamily="34" charset="-122"/>
                <a:ea typeface="微软雅黑" panose="020B0503020204020204" pitchFamily="34" charset="-122"/>
                <a:cs typeface="+mn-ea"/>
                <a:sym typeface="+mn-lt"/>
              </a:rPr>
              <a:t>到达的包采用</a:t>
            </a:r>
            <a:r>
              <a:rPr lang="zh-CN" altLang="en-US" sz="2000" b="1" kern="0" dirty="0">
                <a:solidFill>
                  <a:srgbClr val="FF0000"/>
                </a:solidFill>
                <a:latin typeface="微软雅黑" panose="020B0503020204020204" pitchFamily="34" charset="-122"/>
                <a:ea typeface="微软雅黑" panose="020B0503020204020204" pitchFamily="34" charset="-122"/>
                <a:cs typeface="+mn-ea"/>
                <a:sym typeface="+mn-lt"/>
              </a:rPr>
              <a:t>丢弃</a:t>
            </a:r>
            <a:r>
              <a:rPr lang="zh-CN" altLang="en-US" sz="2000" kern="0" dirty="0">
                <a:latin typeface="微软雅黑" panose="020B0503020204020204" pitchFamily="34" charset="-122"/>
                <a:ea typeface="微软雅黑" panose="020B0503020204020204" pitchFamily="34" charset="-122"/>
                <a:cs typeface="+mn-ea"/>
                <a:sym typeface="+mn-lt"/>
              </a:rPr>
              <a:t>策略，始终</a:t>
            </a:r>
            <a:r>
              <a:rPr lang="zh-CN" altLang="en-US" sz="2000" b="1" kern="0" dirty="0">
                <a:solidFill>
                  <a:srgbClr val="FF0000"/>
                </a:solidFill>
                <a:latin typeface="微软雅黑" panose="020B0503020204020204" pitchFamily="34" charset="-122"/>
                <a:ea typeface="微软雅黑" panose="020B0503020204020204" pitchFamily="34" charset="-122"/>
                <a:cs typeface="+mn-ea"/>
                <a:sym typeface="+mn-lt"/>
              </a:rPr>
              <a:t>为序号最小的数据包维护一个计时器</a:t>
            </a:r>
            <a:r>
              <a:rPr lang="zh-CN" altLang="en-US" sz="2000" kern="0" dirty="0">
                <a:latin typeface="微软雅黑" panose="020B0503020204020204" pitchFamily="34" charset="-122"/>
                <a:ea typeface="微软雅黑" panose="020B0503020204020204" pitchFamily="34" charset="-122"/>
                <a:cs typeface="+mn-ea"/>
                <a:sym typeface="+mn-lt"/>
              </a:rPr>
              <a:t>，而</a:t>
            </a:r>
            <a:r>
              <a:rPr lang="zh-CN" altLang="en-US" sz="2000" b="1" kern="0" dirty="0">
                <a:solidFill>
                  <a:srgbClr val="FF0000"/>
                </a:solidFill>
                <a:latin typeface="微软雅黑" panose="020B0503020204020204" pitchFamily="34" charset="-122"/>
                <a:ea typeface="微软雅黑" panose="020B0503020204020204" pitchFamily="34" charset="-122"/>
                <a:cs typeface="+mn-ea"/>
                <a:sym typeface="+mn-lt"/>
              </a:rPr>
              <a:t>具体</a:t>
            </a:r>
            <a:r>
              <a:rPr lang="zh-CN" altLang="en-US" sz="2000" kern="0" dirty="0">
                <a:latin typeface="微软雅黑" panose="020B0503020204020204" pitchFamily="34" charset="-122"/>
                <a:ea typeface="微软雅黑" panose="020B0503020204020204" pitchFamily="34" charset="-122"/>
                <a:cs typeface="+mn-ea"/>
                <a:sym typeface="+mn-lt"/>
              </a:rPr>
              <a:t>的数据可靠传输交互会在</a:t>
            </a:r>
            <a:r>
              <a:rPr lang="en-US" altLang="zh-CN" sz="2000" b="1" kern="0" dirty="0" err="1">
                <a:solidFill>
                  <a:srgbClr val="FF0000"/>
                </a:solidFill>
                <a:latin typeface="微软雅黑" panose="020B0503020204020204" pitchFamily="34" charset="-122"/>
                <a:ea typeface="微软雅黑" panose="020B0503020204020204" pitchFamily="34" charset="-122"/>
                <a:cs typeface="+mn-ea"/>
              </a:rPr>
              <a:t>tju_handle_packet</a:t>
            </a:r>
            <a:r>
              <a:rPr lang="en-US" altLang="zh-CN" sz="2000" kern="0" dirty="0">
                <a:latin typeface="微软雅黑" panose="020B0503020204020204" pitchFamily="34" charset="-122"/>
                <a:ea typeface="微软雅黑" panose="020B0503020204020204" pitchFamily="34" charset="-122"/>
                <a:cs typeface="+mn-ea"/>
              </a:rPr>
              <a:t>(</a:t>
            </a:r>
            <a:r>
              <a:rPr lang="en-US" altLang="zh-CN" sz="2000" kern="0" dirty="0" err="1">
                <a:latin typeface="微软雅黑" panose="020B0503020204020204" pitchFamily="34" charset="-122"/>
                <a:ea typeface="微软雅黑" panose="020B0503020204020204" pitchFamily="34" charset="-122"/>
                <a:cs typeface="+mn-ea"/>
              </a:rPr>
              <a:t>tju_tcp_t</a:t>
            </a:r>
            <a:r>
              <a:rPr lang="en-US" altLang="zh-CN" sz="2000" kern="0" dirty="0">
                <a:latin typeface="微软雅黑" panose="020B0503020204020204" pitchFamily="34" charset="-122"/>
                <a:ea typeface="微软雅黑" panose="020B0503020204020204" pitchFamily="34" charset="-122"/>
                <a:cs typeface="+mn-ea"/>
              </a:rPr>
              <a:t> *sock, char *pkt)</a:t>
            </a:r>
            <a:r>
              <a:rPr lang="zh-CN" altLang="en-US" sz="2000" kern="0" dirty="0">
                <a:latin typeface="微软雅黑" panose="020B0503020204020204" pitchFamily="34" charset="-122"/>
                <a:ea typeface="微软雅黑" panose="020B0503020204020204" pitchFamily="34" charset="-122"/>
                <a:cs typeface="+mn-ea"/>
              </a:rPr>
              <a:t>里的</a:t>
            </a:r>
            <a:r>
              <a:rPr lang="en-US" altLang="zh-CN" sz="2000" b="1" kern="0" dirty="0">
                <a:solidFill>
                  <a:srgbClr val="FF0000"/>
                </a:solidFill>
                <a:latin typeface="微软雅黑" panose="020B0503020204020204" pitchFamily="34" charset="-122"/>
                <a:ea typeface="微软雅黑" panose="020B0503020204020204" pitchFamily="34" charset="-122"/>
                <a:cs typeface="+mn-ea"/>
              </a:rPr>
              <a:t>ESTABLISHED</a:t>
            </a:r>
            <a:r>
              <a:rPr lang="zh-CN" altLang="en-US" sz="2000" kern="0" dirty="0">
                <a:latin typeface="微软雅黑" panose="020B0503020204020204" pitchFamily="34" charset="-122"/>
                <a:ea typeface="微软雅黑" panose="020B0503020204020204" pitchFamily="34" charset="-122"/>
                <a:cs typeface="+mn-ea"/>
              </a:rPr>
              <a:t>情况中完善</a:t>
            </a:r>
            <a:endParaRPr lang="en-US" altLang="zh-CN" sz="2000" kern="0" dirty="0">
              <a:latin typeface="微软雅黑" panose="020B0503020204020204" pitchFamily="34" charset="-122"/>
              <a:ea typeface="微软雅黑" panose="020B0503020204020204" pitchFamily="34" charset="-122"/>
              <a:cs typeface="+mn-ea"/>
            </a:endParaRPr>
          </a:p>
          <a:p>
            <a:endParaRPr lang="en-US" altLang="zh-CN" sz="2000" kern="0" dirty="0">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3086666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518EB-18E9-3B25-A249-B2E79BEAB484}"/>
            </a:ext>
          </a:extLst>
        </p:cNvPr>
        <p:cNvGrpSpPr/>
        <p:nvPr/>
      </p:nvGrpSpPr>
      <p:grpSpPr>
        <a:xfrm>
          <a:off x="0" y="0"/>
          <a:ext cx="0" cy="0"/>
          <a:chOff x="0" y="0"/>
          <a:chExt cx="0" cy="0"/>
        </a:xfrm>
      </p:grpSpPr>
      <p:sp>
        <p:nvSpPr>
          <p:cNvPr id="9" name="演示研究所 SlideLab.cc">
            <a:extLst>
              <a:ext uri="{FF2B5EF4-FFF2-40B4-BE49-F238E27FC236}">
                <a16:creationId xmlns:a16="http://schemas.microsoft.com/office/drawing/2014/main" id="{962DC0EB-1559-6E6D-7D73-855E210EB471}"/>
              </a:ext>
            </a:extLst>
          </p:cNvPr>
          <p:cNvSpPr/>
          <p:nvPr/>
        </p:nvSpPr>
        <p:spPr>
          <a:xfrm flipH="1">
            <a:off x="1" y="996641"/>
            <a:ext cx="12192000" cy="5965834"/>
          </a:xfrm>
          <a:custGeom>
            <a:avLst/>
            <a:gdLst>
              <a:gd name="connsiteX0" fmla="*/ 8980362 w 12192000"/>
              <a:gd name="connsiteY0" fmla="*/ 0 h 5965834"/>
              <a:gd name="connsiteX1" fmla="*/ 2837486 w 12192000"/>
              <a:gd name="connsiteY1" fmla="*/ 0 h 5965834"/>
              <a:gd name="connsiteX2" fmla="*/ 8173 w 12192000"/>
              <a:gd name="connsiteY2" fmla="*/ 1334296 h 5965834"/>
              <a:gd name="connsiteX3" fmla="*/ 0 w 12192000"/>
              <a:gd name="connsiteY3" fmla="*/ 1345226 h 5965834"/>
              <a:gd name="connsiteX4" fmla="*/ 0 w 12192000"/>
              <a:gd name="connsiteY4" fmla="*/ 5965834 h 5965834"/>
              <a:gd name="connsiteX5" fmla="*/ 12192000 w 12192000"/>
              <a:gd name="connsiteY5" fmla="*/ 5965834 h 5965834"/>
              <a:gd name="connsiteX6" fmla="*/ 12192000 w 12192000"/>
              <a:gd name="connsiteY6" fmla="*/ 1898448 h 5965834"/>
              <a:gd name="connsiteX7" fmla="*/ 12020749 w 12192000"/>
              <a:gd name="connsiteY7" fmla="*/ 1616561 h 5965834"/>
              <a:gd name="connsiteX8" fmla="*/ 8980362 w 12192000"/>
              <a:gd name="connsiteY8" fmla="*/ 0 h 596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5965834">
                <a:moveTo>
                  <a:pt x="8980362" y="0"/>
                </a:moveTo>
                <a:lnTo>
                  <a:pt x="2837486" y="0"/>
                </a:lnTo>
                <a:cubicBezTo>
                  <a:pt x="1698425" y="0"/>
                  <a:pt x="680678" y="519408"/>
                  <a:pt x="8173" y="1334296"/>
                </a:cubicBezTo>
                <a:lnTo>
                  <a:pt x="0" y="1345226"/>
                </a:lnTo>
                <a:lnTo>
                  <a:pt x="0" y="5965834"/>
                </a:lnTo>
                <a:lnTo>
                  <a:pt x="12192000" y="5965834"/>
                </a:lnTo>
                <a:lnTo>
                  <a:pt x="12192000" y="1898448"/>
                </a:lnTo>
                <a:lnTo>
                  <a:pt x="12020749" y="1616561"/>
                </a:lnTo>
                <a:cubicBezTo>
                  <a:pt x="11361838" y="641244"/>
                  <a:pt x="10245985" y="0"/>
                  <a:pt x="8980362" y="0"/>
                </a:cubicBezTo>
                <a:close/>
              </a:path>
            </a:pathLst>
          </a:custGeom>
          <a:gradFill>
            <a:gsLst>
              <a:gs pos="0">
                <a:schemeClr val="accent1">
                  <a:alpha val="6361"/>
                </a:schemeClr>
              </a:gs>
              <a:gs pos="100000">
                <a:schemeClr val="accent2">
                  <a:alpha val="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0" name="演示研究所 SlideLab.cc">
            <a:extLst>
              <a:ext uri="{FF2B5EF4-FFF2-40B4-BE49-F238E27FC236}">
                <a16:creationId xmlns:a16="http://schemas.microsoft.com/office/drawing/2014/main" id="{9B53E60D-24A1-5E26-1E66-594E0C75255E}"/>
              </a:ext>
            </a:extLst>
          </p:cNvPr>
          <p:cNvSpPr/>
          <p:nvPr/>
        </p:nvSpPr>
        <p:spPr bwMode="auto">
          <a:xfrm>
            <a:off x="11447032" y="5887429"/>
            <a:ext cx="744968" cy="963720"/>
          </a:xfrm>
          <a:custGeom>
            <a:avLst/>
            <a:gdLst>
              <a:gd name="connsiteX0" fmla="*/ 744968 w 744968"/>
              <a:gd name="connsiteY0" fmla="*/ 0 h 963720"/>
              <a:gd name="connsiteX1" fmla="*/ 744968 w 744968"/>
              <a:gd name="connsiteY1" fmla="*/ 963720 h 963720"/>
              <a:gd name="connsiteX2" fmla="*/ 0 w 744968"/>
              <a:gd name="connsiteY2" fmla="*/ 963720 h 963720"/>
              <a:gd name="connsiteX3" fmla="*/ 15647 w 744968"/>
              <a:gd name="connsiteY3" fmla="*/ 808502 h 963720"/>
              <a:gd name="connsiteX4" fmla="*/ 650378 w 744968"/>
              <a:gd name="connsiteY4" fmla="*/ 34620 h 963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968" h="963720">
                <a:moveTo>
                  <a:pt x="744968" y="0"/>
                </a:moveTo>
                <a:lnTo>
                  <a:pt x="744968" y="963720"/>
                </a:lnTo>
                <a:lnTo>
                  <a:pt x="0" y="963720"/>
                </a:lnTo>
                <a:lnTo>
                  <a:pt x="15647" y="808502"/>
                </a:lnTo>
                <a:cubicBezTo>
                  <a:pt x="87248" y="458598"/>
                  <a:pt x="328845" y="170617"/>
                  <a:pt x="650378" y="34620"/>
                </a:cubicBezTo>
                <a:close/>
              </a:path>
            </a:pathLst>
          </a:custGeom>
          <a:solidFill>
            <a:schemeClr val="accent2">
              <a:alpha val="49000"/>
            </a:schemeClr>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1" name="演示研究所 SlideLab.cc">
            <a:extLst>
              <a:ext uri="{FF2B5EF4-FFF2-40B4-BE49-F238E27FC236}">
                <a16:creationId xmlns:a16="http://schemas.microsoft.com/office/drawing/2014/main" id="{3A8D3DBA-1D7D-D6B0-6D71-F58296CCCC71}"/>
              </a:ext>
            </a:extLst>
          </p:cNvPr>
          <p:cNvSpPr/>
          <p:nvPr/>
        </p:nvSpPr>
        <p:spPr bwMode="auto">
          <a:xfrm>
            <a:off x="1" y="0"/>
            <a:ext cx="1352581" cy="1086132"/>
          </a:xfrm>
          <a:custGeom>
            <a:avLst/>
            <a:gdLst>
              <a:gd name="connsiteX0" fmla="*/ 0 w 1352581"/>
              <a:gd name="connsiteY0" fmla="*/ 0 h 1086132"/>
              <a:gd name="connsiteX1" fmla="*/ 1352581 w 1352581"/>
              <a:gd name="connsiteY1" fmla="*/ 0 h 1086132"/>
              <a:gd name="connsiteX2" fmla="*/ 1341459 w 1352581"/>
              <a:gd name="connsiteY2" fmla="*/ 72870 h 1086132"/>
              <a:gd name="connsiteX3" fmla="*/ 98229 w 1352581"/>
              <a:gd name="connsiteY3" fmla="*/ 1086132 h 1086132"/>
              <a:gd name="connsiteX4" fmla="*/ 0 w 1352581"/>
              <a:gd name="connsiteY4" fmla="*/ 1081172 h 1086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581" h="1086132">
                <a:moveTo>
                  <a:pt x="0" y="0"/>
                </a:moveTo>
                <a:lnTo>
                  <a:pt x="1352581" y="0"/>
                </a:lnTo>
                <a:lnTo>
                  <a:pt x="1341459" y="72870"/>
                </a:lnTo>
                <a:cubicBezTo>
                  <a:pt x="1223129" y="651138"/>
                  <a:pt x="711478" y="1086132"/>
                  <a:pt x="98229" y="1086132"/>
                </a:cubicBezTo>
                <a:lnTo>
                  <a:pt x="0" y="1081172"/>
                </a:lnTo>
                <a:close/>
              </a:path>
            </a:pathLst>
          </a:custGeom>
          <a:solidFill>
            <a:schemeClr val="accent2"/>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nvGrpSpPr>
          <p:cNvPr id="12" name="演示研究所 SlideLab.cc">
            <a:extLst>
              <a:ext uri="{FF2B5EF4-FFF2-40B4-BE49-F238E27FC236}">
                <a16:creationId xmlns:a16="http://schemas.microsoft.com/office/drawing/2014/main" id="{C98E8521-3809-DABD-5CC1-ECFD42031039}"/>
              </a:ext>
            </a:extLst>
          </p:cNvPr>
          <p:cNvGrpSpPr/>
          <p:nvPr/>
        </p:nvGrpSpPr>
        <p:grpSpPr>
          <a:xfrm rot="5400000" flipH="1" flipV="1">
            <a:off x="11384554" y="59775"/>
            <a:ext cx="180734" cy="827714"/>
            <a:chOff x="11303000" y="2324100"/>
            <a:chExt cx="176784" cy="809625"/>
          </a:xfrm>
          <a:solidFill>
            <a:schemeClr val="accent1"/>
          </a:solidFill>
        </p:grpSpPr>
        <p:sp>
          <p:nvSpPr>
            <p:cNvPr id="13" name="演示研究所 SlideLab.cc">
              <a:extLst>
                <a:ext uri="{FF2B5EF4-FFF2-40B4-BE49-F238E27FC236}">
                  <a16:creationId xmlns:a16="http://schemas.microsoft.com/office/drawing/2014/main" id="{DE22A652-17FB-5E24-18D1-96A4378B0975}"/>
                </a:ext>
              </a:extLst>
            </p:cNvPr>
            <p:cNvSpPr/>
            <p:nvPr/>
          </p:nvSpPr>
          <p:spPr>
            <a:xfrm>
              <a:off x="11303000" y="2324100"/>
              <a:ext cx="176784" cy="152400"/>
            </a:xfrm>
            <a:prstGeom prst="triangl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4" name="演示研究所 SlideLab.cc">
              <a:extLst>
                <a:ext uri="{FF2B5EF4-FFF2-40B4-BE49-F238E27FC236}">
                  <a16:creationId xmlns:a16="http://schemas.microsoft.com/office/drawing/2014/main" id="{3A9C061E-492B-E585-5B94-81FE4761FB9A}"/>
                </a:ext>
              </a:extLst>
            </p:cNvPr>
            <p:cNvSpPr/>
            <p:nvPr/>
          </p:nvSpPr>
          <p:spPr>
            <a:xfrm>
              <a:off x="11303000" y="2543175"/>
              <a:ext cx="176784" cy="152400"/>
            </a:xfrm>
            <a:prstGeom prst="triangl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5" name="演示研究所 SlideLab.cc">
              <a:extLst>
                <a:ext uri="{FF2B5EF4-FFF2-40B4-BE49-F238E27FC236}">
                  <a16:creationId xmlns:a16="http://schemas.microsoft.com/office/drawing/2014/main" id="{C2F85EF8-8E62-C1A5-AB76-DF23516ACD30}"/>
                </a:ext>
              </a:extLst>
            </p:cNvPr>
            <p:cNvSpPr/>
            <p:nvPr/>
          </p:nvSpPr>
          <p:spPr>
            <a:xfrm>
              <a:off x="11303000" y="2762250"/>
              <a:ext cx="176784" cy="152400"/>
            </a:xfrm>
            <a:prstGeom prst="triangl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6" name="演示研究所 SlideLab.cc">
              <a:extLst>
                <a:ext uri="{FF2B5EF4-FFF2-40B4-BE49-F238E27FC236}">
                  <a16:creationId xmlns:a16="http://schemas.microsoft.com/office/drawing/2014/main" id="{1D38CEF9-4A34-1C88-7C4F-6129321170CE}"/>
                </a:ext>
              </a:extLst>
            </p:cNvPr>
            <p:cNvSpPr/>
            <p:nvPr/>
          </p:nvSpPr>
          <p:spPr>
            <a:xfrm>
              <a:off x="11303000" y="2981325"/>
              <a:ext cx="176784" cy="152400"/>
            </a:xfrm>
            <a:prstGeom prst="triangl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sp>
        <p:nvSpPr>
          <p:cNvPr id="17" name="演示研究所 SlideLab.cc">
            <a:extLst>
              <a:ext uri="{FF2B5EF4-FFF2-40B4-BE49-F238E27FC236}">
                <a16:creationId xmlns:a16="http://schemas.microsoft.com/office/drawing/2014/main" id="{E7F8DBBF-DF98-7882-521C-255F14256245}"/>
              </a:ext>
            </a:extLst>
          </p:cNvPr>
          <p:cNvSpPr/>
          <p:nvPr/>
        </p:nvSpPr>
        <p:spPr bwMode="auto">
          <a:xfrm>
            <a:off x="335160" y="5929009"/>
            <a:ext cx="602041" cy="602041"/>
          </a:xfrm>
          <a:prstGeom prst="ellipse">
            <a:avLst/>
          </a:prstGeom>
          <a:solidFill>
            <a:schemeClr val="accent2"/>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6" name="演示研究所 SlideLab.cc">
            <a:extLst>
              <a:ext uri="{FF2B5EF4-FFF2-40B4-BE49-F238E27FC236}">
                <a16:creationId xmlns:a16="http://schemas.microsoft.com/office/drawing/2014/main" id="{585F0C0F-E3F1-623C-F0D8-1EC5D4CAA1AA}"/>
              </a:ext>
            </a:extLst>
          </p:cNvPr>
          <p:cNvSpPr>
            <a:spLocks noEditPoints="1"/>
          </p:cNvSpPr>
          <p:nvPr>
            <p:custDataLst>
              <p:tags r:id="rId1"/>
            </p:custDataLst>
          </p:nvPr>
        </p:nvSpPr>
        <p:spPr bwMode="auto">
          <a:xfrm>
            <a:off x="9366789" y="3080954"/>
            <a:ext cx="1217267" cy="1125700"/>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0F6FE"/>
              </a:solidFill>
              <a:effectLst/>
              <a:uLnTx/>
              <a:uFillTx/>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p:txBody>
      </p:sp>
      <p:sp>
        <p:nvSpPr>
          <p:cNvPr id="3" name="文本占位符 1">
            <a:extLst>
              <a:ext uri="{FF2B5EF4-FFF2-40B4-BE49-F238E27FC236}">
                <a16:creationId xmlns:a16="http://schemas.microsoft.com/office/drawing/2014/main" id="{7D645460-08E6-9E4E-B373-79FB2C974D89}"/>
              </a:ext>
            </a:extLst>
          </p:cNvPr>
          <p:cNvSpPr txBox="1">
            <a:spLocks/>
          </p:cNvSpPr>
          <p:nvPr/>
        </p:nvSpPr>
        <p:spPr>
          <a:xfrm>
            <a:off x="1227050" y="208847"/>
            <a:ext cx="4560696" cy="529569"/>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400" b="1" dirty="0">
                <a:solidFill>
                  <a:schemeClr val="tx1"/>
                </a:solidFill>
                <a:latin typeface="黑体" panose="02010609060101010101" pitchFamily="49" charset="-122"/>
                <a:ea typeface="黑体" panose="02010609060101010101" pitchFamily="49" charset="-122"/>
              </a:rPr>
              <a:t>1.3</a:t>
            </a:r>
            <a:r>
              <a:rPr kumimoji="1" lang="zh-CN" altLang="en-US" sz="2400" b="1" dirty="0">
                <a:solidFill>
                  <a:schemeClr val="tx1"/>
                </a:solidFill>
                <a:latin typeface="黑体" panose="02010609060101010101" pitchFamily="49" charset="-122"/>
                <a:ea typeface="黑体" panose="02010609060101010101" pitchFamily="49" charset="-122"/>
              </a:rPr>
              <a:t> 可靠数据传输</a:t>
            </a:r>
          </a:p>
        </p:txBody>
      </p:sp>
      <p:graphicFrame>
        <p:nvGraphicFramePr>
          <p:cNvPr id="22" name="表格 21">
            <a:extLst>
              <a:ext uri="{FF2B5EF4-FFF2-40B4-BE49-F238E27FC236}">
                <a16:creationId xmlns:a16="http://schemas.microsoft.com/office/drawing/2014/main" id="{24D43FD2-FD61-608C-02AC-909DFC1B660B}"/>
              </a:ext>
            </a:extLst>
          </p:cNvPr>
          <p:cNvGraphicFramePr>
            <a:graphicFrameLocks noGrp="1"/>
          </p:cNvGraphicFramePr>
          <p:nvPr>
            <p:extLst>
              <p:ext uri="{D42A27DB-BD31-4B8C-83A1-F6EECF244321}">
                <p14:modId xmlns:p14="http://schemas.microsoft.com/office/powerpoint/2010/main" val="3237421955"/>
              </p:ext>
            </p:extLst>
          </p:nvPr>
        </p:nvGraphicFramePr>
        <p:xfrm>
          <a:off x="1352580" y="738835"/>
          <a:ext cx="8120603" cy="1580083"/>
        </p:xfrm>
        <a:graphic>
          <a:graphicData uri="http://schemas.openxmlformats.org/drawingml/2006/table">
            <a:tbl>
              <a:tblPr firstRow="1" firstCol="1" bandRow="1"/>
              <a:tblGrid>
                <a:gridCol w="8120603">
                  <a:extLst>
                    <a:ext uri="{9D8B030D-6E8A-4147-A177-3AD203B41FA5}">
                      <a16:colId xmlns:a16="http://schemas.microsoft.com/office/drawing/2014/main" val="570380886"/>
                    </a:ext>
                  </a:extLst>
                </a:gridCol>
              </a:tblGrid>
              <a:tr h="293168">
                <a:tc>
                  <a:txBody>
                    <a:bodyPr/>
                    <a:lstStyle/>
                    <a:p>
                      <a:pPr algn="just"/>
                      <a:r>
                        <a:rPr lang="en-US" sz="2000" b="1" kern="0" dirty="0" err="1">
                          <a:solidFill>
                            <a:schemeClr val="accent2">
                              <a:lumMod val="50000"/>
                              <a:lumOff val="50000"/>
                            </a:schemeClr>
                          </a:solidFill>
                          <a:effectLst/>
                          <a:latin typeface="Times New Roman" panose="02020603050405020304" pitchFamily="18" charset="0"/>
                          <a:ea typeface="宋体" panose="02010600030101010101" pitchFamily="2" charset="-122"/>
                        </a:rPr>
                        <a:t>tju_send</a:t>
                      </a:r>
                      <a:r>
                        <a:rPr lang="en-US" sz="2000" b="1" kern="0" dirty="0">
                          <a:solidFill>
                            <a:schemeClr val="accent2">
                              <a:lumMod val="50000"/>
                              <a:lumOff val="50000"/>
                            </a:schemeClr>
                          </a:solidFill>
                          <a:effectLst/>
                          <a:latin typeface="Times New Roman" panose="02020603050405020304" pitchFamily="18" charset="0"/>
                          <a:ea typeface="宋体" panose="02010600030101010101" pitchFamily="2" charset="-122"/>
                        </a:rPr>
                        <a:t> (</a:t>
                      </a:r>
                      <a:r>
                        <a:rPr lang="en-US" sz="2000" b="1" kern="0" dirty="0">
                          <a:solidFill>
                            <a:schemeClr val="accent2">
                              <a:lumMod val="50000"/>
                              <a:lumOff val="50000"/>
                            </a:schemeClr>
                          </a:solidFill>
                          <a:effectLst/>
                          <a:latin typeface="Times New Roman" panose="02020603050405020304" pitchFamily="18" charset="0"/>
                          <a:ea typeface="宋体" panose="02010600030101010101" pitchFamily="2" charset="-122"/>
                          <a:cs typeface="+mn-cs"/>
                        </a:rPr>
                        <a:t>sock, buffer</a:t>
                      </a:r>
                      <a:r>
                        <a:rPr lang="en-US" sz="2000" b="1" kern="0" dirty="0">
                          <a:solidFill>
                            <a:schemeClr val="accent2">
                              <a:lumMod val="50000"/>
                              <a:lumOff val="50000"/>
                            </a:schemeClr>
                          </a:solidFill>
                          <a:effectLst/>
                          <a:latin typeface="Times New Roman" panose="02020603050405020304" pitchFamily="18" charset="0"/>
                          <a:ea typeface="宋体" panose="02010600030101010101" pitchFamily="2" charset="-122"/>
                        </a:rPr>
                        <a:t>, </a:t>
                      </a:r>
                      <a:r>
                        <a:rPr lang="en-US" sz="2000" b="1" kern="0" dirty="0" err="1">
                          <a:solidFill>
                            <a:schemeClr val="accent2">
                              <a:lumMod val="50000"/>
                              <a:lumOff val="50000"/>
                            </a:schemeClr>
                          </a:solidFill>
                          <a:effectLst/>
                          <a:latin typeface="Times New Roman" panose="02020603050405020304" pitchFamily="18" charset="0"/>
                          <a:ea typeface="宋体" panose="02010600030101010101" pitchFamily="2" charset="-122"/>
                        </a:rPr>
                        <a:t>len</a:t>
                      </a:r>
                      <a:r>
                        <a:rPr lang="en-US" sz="2000" b="1" kern="0" dirty="0">
                          <a:solidFill>
                            <a:schemeClr val="accent2">
                              <a:lumMod val="50000"/>
                              <a:lumOff val="50000"/>
                            </a:schemeClr>
                          </a:solidFill>
                          <a:effectLst/>
                          <a:latin typeface="Times New Roman" panose="02020603050405020304" pitchFamily="18" charset="0"/>
                          <a:ea typeface="宋体" panose="02010600030101010101" pitchFamily="2" charset="-122"/>
                        </a:rPr>
                        <a:t>)                                                              </a:t>
                      </a:r>
                      <a:endParaRPr lang="zh-CN" sz="2000" b="1" kern="100" dirty="0">
                        <a:solidFill>
                          <a:schemeClr val="accent2">
                            <a:lumMod val="50000"/>
                            <a:lumOff val="50000"/>
                          </a:schemeClr>
                        </a:solidFill>
                        <a:effectLst/>
                        <a:latin typeface="Times New Roman" panose="02020603050405020304" pitchFamily="18" charset="0"/>
                        <a:ea typeface="宋体" panose="02010600030101010101" pitchFamily="2" charset="-122"/>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09342355"/>
                  </a:ext>
                </a:extLst>
              </a:tr>
              <a:tr h="1275283">
                <a:tc>
                  <a:txBody>
                    <a:bodyPr/>
                    <a:lstStyle/>
                    <a:p>
                      <a:pPr indent="304800" algn="just"/>
                      <a:r>
                        <a:rPr lang="en-US" sz="1800" kern="0" dirty="0">
                          <a:effectLst/>
                          <a:latin typeface="Times New Roman" panose="02020603050405020304" pitchFamily="18" charset="0"/>
                          <a:ea typeface="宋体" panose="02010600030101010101" pitchFamily="2" charset="-122"/>
                        </a:rPr>
                        <a:t>If: </a:t>
                      </a:r>
                      <a:r>
                        <a:rPr lang="zh-CN" sz="1800" kern="0" dirty="0">
                          <a:effectLst/>
                          <a:latin typeface="Times New Roman" panose="02020603050405020304" pitchFamily="18" charset="0"/>
                          <a:ea typeface="宋体" panose="02010600030101010101" pitchFamily="2" charset="-122"/>
                        </a:rPr>
                        <a:t>即将发送的数据长度</a:t>
                      </a:r>
                      <a:r>
                        <a:rPr lang="en-US" sz="1800" kern="0" dirty="0">
                          <a:effectLst/>
                          <a:latin typeface="Times New Roman" panose="02020603050405020304" pitchFamily="18" charset="0"/>
                          <a:ea typeface="宋体" panose="02010600030101010101" pitchFamily="2" charset="-122"/>
                        </a:rPr>
                        <a:t>&lt;</a:t>
                      </a:r>
                      <a:r>
                        <a:rPr lang="zh-CN" sz="1800" kern="0" dirty="0">
                          <a:effectLst/>
                          <a:latin typeface="Times New Roman" panose="02020603050405020304" pitchFamily="18" charset="0"/>
                          <a:ea typeface="宋体" panose="02010600030101010101" pitchFamily="2" charset="-122"/>
                        </a:rPr>
                        <a:t>防止</a:t>
                      </a:r>
                      <a:r>
                        <a:rPr lang="en-US" sz="1800" kern="0" dirty="0">
                          <a:effectLst/>
                          <a:latin typeface="Times New Roman" panose="02020603050405020304" pitchFamily="18" charset="0"/>
                          <a:ea typeface="宋体" panose="02010600030101010101" pitchFamily="2" charset="-122"/>
                        </a:rPr>
                        <a:t>IP</a:t>
                      </a:r>
                      <a:r>
                        <a:rPr lang="zh-CN" sz="1800" kern="0" dirty="0">
                          <a:effectLst/>
                          <a:latin typeface="Times New Roman" panose="02020603050405020304" pitchFamily="18" charset="0"/>
                          <a:ea typeface="宋体" panose="02010600030101010101" pitchFamily="2" charset="-122"/>
                        </a:rPr>
                        <a:t>层分片的最大包内数据长度</a:t>
                      </a:r>
                      <a:r>
                        <a:rPr lang="en-US" sz="1800" kern="0" dirty="0">
                          <a:effectLst/>
                          <a:latin typeface="Times New Roman" panose="02020603050405020304" pitchFamily="18" charset="0"/>
                          <a:ea typeface="宋体" panose="02010600030101010101" pitchFamily="2" charset="-122"/>
                        </a:rPr>
                        <a:t>MAX_DLEN</a:t>
                      </a:r>
                      <a:endParaRPr lang="zh-CN" sz="1800" kern="100" dirty="0">
                        <a:effectLst/>
                        <a:latin typeface="Times New Roman" panose="02020603050405020304" pitchFamily="18" charset="0"/>
                        <a:ea typeface="宋体" panose="02010600030101010101" pitchFamily="2" charset="-122"/>
                      </a:endParaRPr>
                    </a:p>
                    <a:p>
                      <a:pPr indent="609600" algn="just"/>
                      <a:r>
                        <a:rPr lang="en-US" sz="1800" kern="0" dirty="0" err="1">
                          <a:effectLst/>
                          <a:latin typeface="Times New Roman" panose="02020603050405020304" pitchFamily="18" charset="0"/>
                          <a:ea typeface="宋体" panose="02010600030101010101" pitchFamily="2" charset="-122"/>
                        </a:rPr>
                        <a:t>CreatePKTandsend</a:t>
                      </a:r>
                      <a:r>
                        <a:rPr lang="en-US" sz="1800" kern="0" dirty="0">
                          <a:effectLst/>
                          <a:latin typeface="Times New Roman" panose="02020603050405020304" pitchFamily="18" charset="0"/>
                          <a:ea typeface="宋体" panose="02010600030101010101" pitchFamily="2" charset="-122"/>
                        </a:rPr>
                        <a:t>(</a:t>
                      </a:r>
                      <a:r>
                        <a:rPr lang="en-US" sz="1800" kern="0" dirty="0" err="1">
                          <a:effectLst/>
                          <a:latin typeface="Times New Roman" panose="02020603050405020304" pitchFamily="18" charset="0"/>
                          <a:ea typeface="宋体" panose="02010600030101010101" pitchFamily="2" charset="-122"/>
                        </a:rPr>
                        <a:t>sock,buffer,len</a:t>
                      </a:r>
                      <a:r>
                        <a:rPr lang="en-US" sz="1800" kern="0" dirty="0">
                          <a:effectLst/>
                          <a:latin typeface="Times New Roman" panose="02020603050405020304" pitchFamily="18" charset="0"/>
                          <a:ea typeface="宋体" panose="02010600030101010101" pitchFamily="2" charset="-122"/>
                        </a:rPr>
                        <a:t>);  // </a:t>
                      </a:r>
                      <a:r>
                        <a:rPr lang="zh-CN" sz="1800" kern="0" dirty="0">
                          <a:effectLst/>
                          <a:latin typeface="Times New Roman" panose="02020603050405020304" pitchFamily="18" charset="0"/>
                          <a:ea typeface="宋体" panose="02010600030101010101" pitchFamily="2" charset="-122"/>
                        </a:rPr>
                        <a:t>直接打包发送</a:t>
                      </a:r>
                      <a:endParaRPr lang="zh-CN" sz="1800" kern="100" dirty="0">
                        <a:effectLst/>
                        <a:latin typeface="Times New Roman" panose="02020603050405020304" pitchFamily="18" charset="0"/>
                        <a:ea typeface="宋体" panose="02010600030101010101" pitchFamily="2" charset="-122"/>
                      </a:endParaRPr>
                    </a:p>
                    <a:p>
                      <a:pPr indent="304800" algn="just"/>
                      <a:r>
                        <a:rPr lang="en-US" sz="1800" kern="0" dirty="0">
                          <a:effectLst/>
                          <a:latin typeface="Times New Roman" panose="02020603050405020304" pitchFamily="18" charset="0"/>
                          <a:ea typeface="宋体" panose="02010600030101010101" pitchFamily="2" charset="-122"/>
                        </a:rPr>
                        <a:t>Else: </a:t>
                      </a:r>
                      <a:endParaRPr lang="zh-CN" sz="1800" kern="100" dirty="0">
                        <a:effectLst/>
                        <a:latin typeface="Times New Roman" panose="02020603050405020304" pitchFamily="18" charset="0"/>
                        <a:ea typeface="宋体" panose="02010600030101010101" pitchFamily="2" charset="-122"/>
                      </a:endParaRPr>
                    </a:p>
                    <a:p>
                      <a:pPr indent="609600" algn="just"/>
                      <a:r>
                        <a:rPr lang="zh-CN" sz="1800" kern="0" dirty="0">
                          <a:effectLst/>
                          <a:latin typeface="Times New Roman" panose="02020603050405020304" pitchFamily="18" charset="0"/>
                          <a:ea typeface="宋体" panose="02010600030101010101" pitchFamily="2" charset="-122"/>
                        </a:rPr>
                        <a:t>将数据按长度</a:t>
                      </a:r>
                      <a:r>
                        <a:rPr lang="en-US" sz="1800" kern="0" dirty="0">
                          <a:effectLst/>
                          <a:latin typeface="Times New Roman" panose="02020603050405020304" pitchFamily="18" charset="0"/>
                          <a:ea typeface="宋体" panose="02010600030101010101" pitchFamily="2" charset="-122"/>
                        </a:rPr>
                        <a:t>MAX_DLEN</a:t>
                      </a:r>
                      <a:r>
                        <a:rPr lang="zh-CN" sz="1800" kern="0" dirty="0">
                          <a:effectLst/>
                          <a:latin typeface="Times New Roman" panose="02020603050405020304" pitchFamily="18" charset="0"/>
                          <a:ea typeface="宋体" panose="02010600030101010101" pitchFamily="2" charset="-122"/>
                        </a:rPr>
                        <a:t>分段，循环调用</a:t>
                      </a:r>
                      <a:r>
                        <a:rPr lang="en-US" sz="1800" kern="0" dirty="0" err="1">
                          <a:effectLst/>
                          <a:latin typeface="Times New Roman" panose="02020603050405020304" pitchFamily="18" charset="0"/>
                          <a:ea typeface="宋体" panose="02010600030101010101" pitchFamily="2" charset="-122"/>
                        </a:rPr>
                        <a:t>CreatePKTandsend</a:t>
                      </a:r>
                      <a:r>
                        <a:rPr lang="zh-CN" sz="1800" kern="0" dirty="0">
                          <a:effectLst/>
                          <a:latin typeface="Times New Roman" panose="02020603050405020304" pitchFamily="18" charset="0"/>
                          <a:ea typeface="宋体" panose="02010600030101010101" pitchFamily="2" charset="-122"/>
                        </a:rPr>
                        <a:t>发出</a:t>
                      </a:r>
                      <a:endParaRPr lang="zh-CN" sz="18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91630905"/>
                  </a:ext>
                </a:extLst>
              </a:tr>
            </a:tbl>
          </a:graphicData>
        </a:graphic>
      </p:graphicFrame>
      <p:sp>
        <p:nvSpPr>
          <p:cNvPr id="24" name="文本框 23">
            <a:extLst>
              <a:ext uri="{FF2B5EF4-FFF2-40B4-BE49-F238E27FC236}">
                <a16:creationId xmlns:a16="http://schemas.microsoft.com/office/drawing/2014/main" id="{28FE9A86-A895-09B0-9F7D-34044E3AD126}"/>
              </a:ext>
            </a:extLst>
          </p:cNvPr>
          <p:cNvSpPr txBox="1"/>
          <p:nvPr/>
        </p:nvSpPr>
        <p:spPr>
          <a:xfrm>
            <a:off x="4311931" y="688805"/>
            <a:ext cx="7655736" cy="400110"/>
          </a:xfrm>
          <a:prstGeom prst="rect">
            <a:avLst/>
          </a:prstGeom>
          <a:noFill/>
        </p:spPr>
        <p:txBody>
          <a:bodyPr wrap="square">
            <a:spAutoFit/>
          </a:bodyPr>
          <a:lstStyle/>
          <a:p>
            <a:r>
              <a:rPr lang="zh-CN" altLang="en-US" sz="2000" b="1" dirty="0">
                <a:solidFill>
                  <a:srgbClr val="FF0000"/>
                </a:solidFill>
                <a:effectLst/>
                <a:latin typeface="SimSun" panose="02010600030101010101" pitchFamily="2" charset="-122"/>
                <a:ea typeface="SimSun" panose="02010600030101010101" pitchFamily="2" charset="-122"/>
              </a:rPr>
              <a:t>该函数的功能是将客户端发来的数据缓储存到客户端的发送缓冲区</a:t>
            </a:r>
            <a:endParaRPr lang="zh-CN" altLang="en-US" sz="2000" b="1" dirty="0">
              <a:solidFill>
                <a:srgbClr val="FF0000"/>
              </a:solidFill>
            </a:endParaRPr>
          </a:p>
        </p:txBody>
      </p:sp>
      <p:graphicFrame>
        <p:nvGraphicFramePr>
          <p:cNvPr id="26" name="表格 25">
            <a:extLst>
              <a:ext uri="{FF2B5EF4-FFF2-40B4-BE49-F238E27FC236}">
                <a16:creationId xmlns:a16="http://schemas.microsoft.com/office/drawing/2014/main" id="{BD5389E2-2ACB-8815-BB7C-9CCC23B77415}"/>
              </a:ext>
            </a:extLst>
          </p:cNvPr>
          <p:cNvGraphicFramePr>
            <a:graphicFrameLocks noGrp="1"/>
          </p:cNvGraphicFramePr>
          <p:nvPr>
            <p:extLst>
              <p:ext uri="{D42A27DB-BD31-4B8C-83A1-F6EECF244321}">
                <p14:modId xmlns:p14="http://schemas.microsoft.com/office/powerpoint/2010/main" val="2799880780"/>
              </p:ext>
            </p:extLst>
          </p:nvPr>
        </p:nvGraphicFramePr>
        <p:xfrm>
          <a:off x="1352581" y="2869889"/>
          <a:ext cx="8120602" cy="3479706"/>
        </p:xfrm>
        <a:graphic>
          <a:graphicData uri="http://schemas.openxmlformats.org/drawingml/2006/table">
            <a:tbl>
              <a:tblPr firstRow="1" firstCol="1" bandRow="1"/>
              <a:tblGrid>
                <a:gridCol w="8120602">
                  <a:extLst>
                    <a:ext uri="{9D8B030D-6E8A-4147-A177-3AD203B41FA5}">
                      <a16:colId xmlns:a16="http://schemas.microsoft.com/office/drawing/2014/main" val="3491942318"/>
                    </a:ext>
                  </a:extLst>
                </a:gridCol>
              </a:tblGrid>
              <a:tr h="345918">
                <a:tc>
                  <a:txBody>
                    <a:bodyPr/>
                    <a:lstStyle/>
                    <a:p>
                      <a:pPr algn="just"/>
                      <a:r>
                        <a:rPr lang="en-US" sz="2000" b="1" kern="0" dirty="0" err="1">
                          <a:solidFill>
                            <a:schemeClr val="accent2">
                              <a:lumMod val="50000"/>
                              <a:lumOff val="50000"/>
                            </a:schemeClr>
                          </a:solidFill>
                          <a:effectLst/>
                          <a:latin typeface="Times New Roman" panose="02020603050405020304" pitchFamily="18" charset="0"/>
                          <a:ea typeface="宋体" panose="02010600030101010101" pitchFamily="2" charset="-122"/>
                          <a:cs typeface="+mn-cs"/>
                        </a:rPr>
                        <a:t>tju_recv</a:t>
                      </a:r>
                      <a:r>
                        <a:rPr lang="en-US" sz="2000" b="1" kern="0" dirty="0">
                          <a:solidFill>
                            <a:schemeClr val="accent2">
                              <a:lumMod val="50000"/>
                              <a:lumOff val="50000"/>
                            </a:schemeClr>
                          </a:solidFill>
                          <a:effectLst/>
                          <a:latin typeface="Times New Roman" panose="02020603050405020304" pitchFamily="18" charset="0"/>
                          <a:ea typeface="宋体" panose="02010600030101010101" pitchFamily="2" charset="-122"/>
                          <a:cs typeface="+mn-cs"/>
                        </a:rPr>
                        <a:t> (sock, buffer, </a:t>
                      </a:r>
                      <a:r>
                        <a:rPr lang="en-US" sz="2000" b="1" kern="0" dirty="0" err="1">
                          <a:solidFill>
                            <a:schemeClr val="accent2">
                              <a:lumMod val="50000"/>
                              <a:lumOff val="50000"/>
                            </a:schemeClr>
                          </a:solidFill>
                          <a:effectLst/>
                          <a:latin typeface="Times New Roman" panose="02020603050405020304" pitchFamily="18" charset="0"/>
                          <a:ea typeface="宋体" panose="02010600030101010101" pitchFamily="2" charset="-122"/>
                          <a:cs typeface="+mn-cs"/>
                        </a:rPr>
                        <a:t>len</a:t>
                      </a:r>
                      <a:r>
                        <a:rPr lang="en-US" sz="2000" b="1" kern="0" dirty="0">
                          <a:solidFill>
                            <a:schemeClr val="accent2">
                              <a:lumMod val="50000"/>
                              <a:lumOff val="50000"/>
                            </a:schemeClr>
                          </a:solidFill>
                          <a:effectLst/>
                          <a:latin typeface="Times New Roman" panose="02020603050405020304" pitchFamily="18" charset="0"/>
                          <a:ea typeface="宋体" panose="02010600030101010101" pitchFamily="2" charset="-122"/>
                          <a:cs typeface="+mn-cs"/>
                        </a:rPr>
                        <a:t>)                                                              </a:t>
                      </a:r>
                      <a:endParaRPr lang="zh-CN" altLang="en-US" sz="2000" b="1" kern="0" dirty="0">
                        <a:solidFill>
                          <a:schemeClr val="accent2">
                            <a:lumMod val="50000"/>
                            <a:lumOff val="50000"/>
                          </a:schemeClr>
                        </a:solidFill>
                        <a:effectLst/>
                        <a:latin typeface="Times New Roman" panose="02020603050405020304" pitchFamily="18" charset="0"/>
                        <a:ea typeface="宋体" panose="02010600030101010101" pitchFamily="2" charset="-122"/>
                        <a:cs typeface="+mn-cs"/>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01049472"/>
                  </a:ext>
                </a:extLst>
              </a:tr>
              <a:tr h="3133788">
                <a:tc>
                  <a:txBody>
                    <a:bodyPr/>
                    <a:lstStyle/>
                    <a:p>
                      <a:pPr marL="0" indent="304800" algn="just" defTabSz="914400" rtl="0" eaLnBrk="1" latinLnBrk="0" hangingPunct="1"/>
                      <a:r>
                        <a:rPr lang="zh-CN" altLang="en-US" sz="1800" kern="0" dirty="0">
                          <a:solidFill>
                            <a:schemeClr val="tx1"/>
                          </a:solidFill>
                          <a:effectLst/>
                          <a:latin typeface="Times New Roman" panose="02020603050405020304" pitchFamily="18" charset="0"/>
                          <a:ea typeface="宋体" panose="02010600030101010101" pitchFamily="2" charset="-122"/>
                          <a:cs typeface="+mn-cs"/>
                        </a:rPr>
                        <a:t>接收缓冲区为空时先阻塞</a:t>
                      </a:r>
                    </a:p>
                    <a:p>
                      <a:pPr marL="0" indent="304800" algn="just" defTabSz="914400" rtl="0" eaLnBrk="1" latinLnBrk="0" hangingPunct="1"/>
                      <a:r>
                        <a:rPr lang="zh-CN" altLang="en-US" sz="1800" kern="0" dirty="0">
                          <a:solidFill>
                            <a:schemeClr val="tx1"/>
                          </a:solidFill>
                          <a:effectLst/>
                          <a:latin typeface="Times New Roman" panose="02020603050405020304" pitchFamily="18" charset="0"/>
                          <a:ea typeface="宋体" panose="02010600030101010101" pitchFamily="2" charset="-122"/>
                          <a:cs typeface="+mn-cs"/>
                        </a:rPr>
                        <a:t>加锁</a:t>
                      </a:r>
                    </a:p>
                    <a:p>
                      <a:pPr marL="0" indent="304800" algn="just" defTabSz="914400" rtl="0" eaLnBrk="1" latinLnBrk="0" hangingPunct="1"/>
                      <a:r>
                        <a:rPr lang="zh-CN" altLang="en-US" sz="1800" kern="0" dirty="0">
                          <a:solidFill>
                            <a:schemeClr val="tx1"/>
                          </a:solidFill>
                          <a:effectLst/>
                          <a:latin typeface="Times New Roman" panose="02020603050405020304" pitchFamily="18" charset="0"/>
                          <a:ea typeface="宋体" panose="02010600030101010101" pitchFamily="2" charset="-122"/>
                          <a:cs typeface="+mn-cs"/>
                        </a:rPr>
                        <a:t>从到达的数据包中读取不大于</a:t>
                      </a:r>
                      <a:r>
                        <a:rPr lang="en-US" sz="1800" kern="0" dirty="0" err="1">
                          <a:solidFill>
                            <a:schemeClr val="tx1"/>
                          </a:solidFill>
                          <a:effectLst/>
                          <a:latin typeface="Times New Roman" panose="02020603050405020304" pitchFamily="18" charset="0"/>
                          <a:ea typeface="宋体" panose="02010600030101010101" pitchFamily="2" charset="-122"/>
                          <a:cs typeface="+mn-cs"/>
                        </a:rPr>
                        <a:t>len</a:t>
                      </a:r>
                      <a:r>
                        <a:rPr lang="zh-CN" altLang="en-US" sz="1800" kern="0" dirty="0">
                          <a:solidFill>
                            <a:schemeClr val="tx1"/>
                          </a:solidFill>
                          <a:effectLst/>
                          <a:latin typeface="Times New Roman" panose="02020603050405020304" pitchFamily="18" charset="0"/>
                          <a:ea typeface="宋体" panose="02010600030101010101" pitchFamily="2" charset="-122"/>
                          <a:cs typeface="+mn-cs"/>
                        </a:rPr>
                        <a:t>长度的数据</a:t>
                      </a:r>
                    </a:p>
                    <a:p>
                      <a:pPr marL="0" indent="304800" algn="just" defTabSz="914400" rtl="0" eaLnBrk="1" latinLnBrk="0" hangingPunct="1"/>
                      <a:r>
                        <a:rPr lang="en-US" sz="1800" kern="0" dirty="0">
                          <a:solidFill>
                            <a:schemeClr val="tx1"/>
                          </a:solidFill>
                          <a:effectLst/>
                          <a:latin typeface="Times New Roman" panose="02020603050405020304" pitchFamily="18" charset="0"/>
                          <a:ea typeface="宋体" panose="02010600030101010101" pitchFamily="2" charset="-122"/>
                          <a:cs typeface="+mn-cs"/>
                        </a:rPr>
                        <a:t>if : </a:t>
                      </a:r>
                      <a:r>
                        <a:rPr lang="zh-CN" altLang="en-US" sz="1800" kern="0" dirty="0">
                          <a:solidFill>
                            <a:schemeClr val="tx1"/>
                          </a:solidFill>
                          <a:effectLst/>
                          <a:latin typeface="Times New Roman" panose="02020603050405020304" pitchFamily="18" charset="0"/>
                          <a:ea typeface="宋体" panose="02010600030101010101" pitchFamily="2" charset="-122"/>
                          <a:cs typeface="+mn-cs"/>
                        </a:rPr>
                        <a:t>接收缓冲区数据长度</a:t>
                      </a:r>
                      <a:r>
                        <a:rPr lang="en-US" sz="1800" kern="0" dirty="0">
                          <a:solidFill>
                            <a:schemeClr val="tx1"/>
                          </a:solidFill>
                          <a:effectLst/>
                          <a:latin typeface="Times New Roman" panose="02020603050405020304" pitchFamily="18" charset="0"/>
                          <a:ea typeface="宋体" panose="02010600030101010101" pitchFamily="2" charset="-122"/>
                          <a:cs typeface="+mn-cs"/>
                        </a:rPr>
                        <a:t> &gt; </a:t>
                      </a:r>
                      <a:r>
                        <a:rPr lang="zh-CN" altLang="en-US" sz="1800" kern="0" dirty="0">
                          <a:solidFill>
                            <a:schemeClr val="tx1"/>
                          </a:solidFill>
                          <a:effectLst/>
                          <a:latin typeface="Times New Roman" panose="02020603050405020304" pitchFamily="18" charset="0"/>
                          <a:ea typeface="宋体" panose="02010600030101010101" pitchFamily="2" charset="-122"/>
                          <a:cs typeface="+mn-cs"/>
                        </a:rPr>
                        <a:t>要读的数据长度</a:t>
                      </a:r>
                    </a:p>
                    <a:p>
                      <a:pPr marL="0" indent="609600" algn="just" defTabSz="914400" rtl="0" eaLnBrk="1" latinLnBrk="0" hangingPunct="1"/>
                      <a:r>
                        <a:rPr lang="zh-CN" altLang="en-US" sz="1800" kern="0" dirty="0">
                          <a:solidFill>
                            <a:schemeClr val="tx1"/>
                          </a:solidFill>
                          <a:effectLst/>
                          <a:latin typeface="Times New Roman" panose="02020603050405020304" pitchFamily="18" charset="0"/>
                          <a:ea typeface="宋体" panose="02010600030101010101" pitchFamily="2" charset="-122"/>
                          <a:cs typeface="+mn-cs"/>
                        </a:rPr>
                        <a:t>将读的数据复制进</a:t>
                      </a:r>
                      <a:r>
                        <a:rPr lang="en-US" sz="1800" kern="0" dirty="0">
                          <a:solidFill>
                            <a:schemeClr val="tx1"/>
                          </a:solidFill>
                          <a:effectLst/>
                          <a:latin typeface="Times New Roman" panose="02020603050405020304" pitchFamily="18" charset="0"/>
                          <a:ea typeface="宋体" panose="02010600030101010101" pitchFamily="2" charset="-122"/>
                          <a:cs typeface="+mn-cs"/>
                        </a:rPr>
                        <a:t>buffer</a:t>
                      </a:r>
                      <a:endParaRPr lang="zh-CN" altLang="en-US" sz="1800" kern="0" dirty="0">
                        <a:solidFill>
                          <a:schemeClr val="tx1"/>
                        </a:solidFill>
                        <a:effectLst/>
                        <a:latin typeface="Times New Roman" panose="02020603050405020304" pitchFamily="18" charset="0"/>
                        <a:ea typeface="宋体" panose="02010600030101010101" pitchFamily="2" charset="-122"/>
                        <a:cs typeface="+mn-cs"/>
                      </a:endParaRPr>
                    </a:p>
                    <a:p>
                      <a:pPr marL="0" indent="609600" algn="just" defTabSz="914400" rtl="0" eaLnBrk="1" latinLnBrk="0" hangingPunct="1"/>
                      <a:r>
                        <a:rPr lang="zh-CN" altLang="en-US" sz="1800" kern="0" dirty="0">
                          <a:solidFill>
                            <a:schemeClr val="tx1"/>
                          </a:solidFill>
                          <a:effectLst/>
                          <a:latin typeface="Times New Roman" panose="02020603050405020304" pitchFamily="18" charset="0"/>
                          <a:ea typeface="宋体" panose="02010600030101010101" pitchFamily="2" charset="-122"/>
                          <a:cs typeface="+mn-cs"/>
                        </a:rPr>
                        <a:t>修改接收缓冲区长度，记录实际所读的数据长度</a:t>
                      </a:r>
                      <a:r>
                        <a:rPr lang="en-US" sz="1800" kern="0" dirty="0" err="1">
                          <a:solidFill>
                            <a:schemeClr val="tx1"/>
                          </a:solidFill>
                          <a:effectLst/>
                          <a:latin typeface="Times New Roman" panose="02020603050405020304" pitchFamily="18" charset="0"/>
                          <a:ea typeface="宋体" panose="02010600030101010101" pitchFamily="2" charset="-122"/>
                          <a:cs typeface="+mn-cs"/>
                        </a:rPr>
                        <a:t>read_len</a:t>
                      </a:r>
                      <a:endParaRPr lang="zh-CN" altLang="en-US" sz="1800" kern="0" dirty="0">
                        <a:solidFill>
                          <a:schemeClr val="tx1"/>
                        </a:solidFill>
                        <a:effectLst/>
                        <a:latin typeface="Times New Roman" panose="02020603050405020304" pitchFamily="18" charset="0"/>
                        <a:ea typeface="宋体" panose="02010600030101010101" pitchFamily="2" charset="-122"/>
                        <a:cs typeface="+mn-cs"/>
                      </a:endParaRPr>
                    </a:p>
                    <a:p>
                      <a:pPr marL="0" indent="609600" algn="just" defTabSz="914400" rtl="0" eaLnBrk="1" latinLnBrk="0" hangingPunct="1"/>
                      <a:r>
                        <a:rPr lang="zh-CN" altLang="en-US" sz="1800" kern="0" dirty="0">
                          <a:solidFill>
                            <a:schemeClr val="tx1"/>
                          </a:solidFill>
                          <a:effectLst/>
                          <a:latin typeface="Times New Roman" panose="02020603050405020304" pitchFamily="18" charset="0"/>
                          <a:ea typeface="宋体" panose="02010600030101010101" pitchFamily="2" charset="-122"/>
                          <a:cs typeface="+mn-cs"/>
                        </a:rPr>
                        <a:t>接收缓冲区指针指向未读数据，释放已读数据所占空间</a:t>
                      </a:r>
                    </a:p>
                    <a:p>
                      <a:pPr marL="0" indent="304800" algn="just" defTabSz="914400" rtl="0" eaLnBrk="1" latinLnBrk="0" hangingPunct="1"/>
                      <a:r>
                        <a:rPr lang="en-US" sz="1800" kern="0" dirty="0">
                          <a:solidFill>
                            <a:schemeClr val="tx1"/>
                          </a:solidFill>
                          <a:effectLst/>
                          <a:latin typeface="Times New Roman" panose="02020603050405020304" pitchFamily="18" charset="0"/>
                          <a:ea typeface="宋体" panose="02010600030101010101" pitchFamily="2" charset="-122"/>
                          <a:cs typeface="+mn-cs"/>
                        </a:rPr>
                        <a:t>Else: </a:t>
                      </a:r>
                      <a:endParaRPr lang="zh-CN" altLang="en-US" sz="1800" kern="0" dirty="0">
                        <a:solidFill>
                          <a:schemeClr val="tx1"/>
                        </a:solidFill>
                        <a:effectLst/>
                        <a:latin typeface="Times New Roman" panose="02020603050405020304" pitchFamily="18" charset="0"/>
                        <a:ea typeface="宋体" panose="02010600030101010101" pitchFamily="2" charset="-122"/>
                        <a:cs typeface="+mn-cs"/>
                      </a:endParaRPr>
                    </a:p>
                    <a:p>
                      <a:pPr marL="0" indent="609600" algn="just" defTabSz="914400" rtl="0" eaLnBrk="1" latinLnBrk="0" hangingPunct="1"/>
                      <a:r>
                        <a:rPr lang="zh-CN" altLang="en-US" sz="1800" kern="0" dirty="0">
                          <a:solidFill>
                            <a:schemeClr val="tx1"/>
                          </a:solidFill>
                          <a:effectLst/>
                          <a:latin typeface="Times New Roman" panose="02020603050405020304" pitchFamily="18" charset="0"/>
                          <a:ea typeface="宋体" panose="02010600030101010101" pitchFamily="2" charset="-122"/>
                          <a:cs typeface="+mn-cs"/>
                        </a:rPr>
                        <a:t>将读的数据复制进</a:t>
                      </a:r>
                      <a:r>
                        <a:rPr lang="en-US" sz="1800" kern="0" dirty="0">
                          <a:solidFill>
                            <a:schemeClr val="tx1"/>
                          </a:solidFill>
                          <a:effectLst/>
                          <a:latin typeface="Times New Roman" panose="02020603050405020304" pitchFamily="18" charset="0"/>
                          <a:ea typeface="宋体" panose="02010600030101010101" pitchFamily="2" charset="-122"/>
                          <a:cs typeface="+mn-cs"/>
                        </a:rPr>
                        <a:t>buffer</a:t>
                      </a:r>
                      <a:r>
                        <a:rPr lang="zh-CN" altLang="en-US" sz="1800" kern="0" dirty="0">
                          <a:solidFill>
                            <a:schemeClr val="tx1"/>
                          </a:solidFill>
                          <a:effectLst/>
                          <a:latin typeface="Times New Roman" panose="02020603050405020304" pitchFamily="18" charset="0"/>
                          <a:ea typeface="宋体" panose="02010600030101010101" pitchFamily="2" charset="-122"/>
                          <a:cs typeface="+mn-cs"/>
                        </a:rPr>
                        <a:t>，释放整个接收缓冲区，修改缓冲区长度为</a:t>
                      </a:r>
                      <a:r>
                        <a:rPr lang="en-US" sz="1800" kern="0" dirty="0">
                          <a:solidFill>
                            <a:schemeClr val="tx1"/>
                          </a:solidFill>
                          <a:effectLst/>
                          <a:latin typeface="Times New Roman" panose="02020603050405020304" pitchFamily="18" charset="0"/>
                          <a:ea typeface="宋体" panose="02010600030101010101" pitchFamily="2" charset="-122"/>
                          <a:cs typeface="+mn-cs"/>
                        </a:rPr>
                        <a:t>0</a:t>
                      </a:r>
                      <a:endParaRPr lang="zh-CN" altLang="en-US" sz="1800" kern="0" dirty="0">
                        <a:solidFill>
                          <a:schemeClr val="tx1"/>
                        </a:solidFill>
                        <a:effectLst/>
                        <a:latin typeface="Times New Roman" panose="02020603050405020304" pitchFamily="18" charset="0"/>
                        <a:ea typeface="宋体" panose="02010600030101010101" pitchFamily="2" charset="-122"/>
                        <a:cs typeface="+mn-cs"/>
                      </a:endParaRPr>
                    </a:p>
                    <a:p>
                      <a:pPr marL="0" indent="304800" algn="just" defTabSz="914400" rtl="0" eaLnBrk="1" latinLnBrk="0" hangingPunct="1"/>
                      <a:r>
                        <a:rPr lang="zh-CN" altLang="en-US" sz="1800" kern="0" dirty="0">
                          <a:solidFill>
                            <a:schemeClr val="tx1"/>
                          </a:solidFill>
                          <a:effectLst/>
                          <a:latin typeface="Times New Roman" panose="02020603050405020304" pitchFamily="18" charset="0"/>
                          <a:ea typeface="宋体" panose="02010600030101010101" pitchFamily="2" charset="-122"/>
                          <a:cs typeface="+mn-cs"/>
                        </a:rPr>
                        <a:t>解锁</a:t>
                      </a:r>
                    </a:p>
                    <a:p>
                      <a:pPr marL="0" indent="304800" algn="just" defTabSz="914400" rtl="0" eaLnBrk="1" latinLnBrk="0" hangingPunct="1"/>
                      <a:r>
                        <a:rPr lang="en-US" sz="1800" kern="0" dirty="0">
                          <a:solidFill>
                            <a:schemeClr val="tx1"/>
                          </a:solidFill>
                          <a:effectLst/>
                          <a:latin typeface="Times New Roman" panose="02020603050405020304" pitchFamily="18" charset="0"/>
                          <a:ea typeface="宋体" panose="02010600030101010101" pitchFamily="2" charset="-122"/>
                          <a:cs typeface="+mn-cs"/>
                        </a:rPr>
                        <a:t>Return</a:t>
                      </a:r>
                      <a:r>
                        <a:rPr lang="zh-CN" altLang="en-US" sz="1800" kern="0" dirty="0">
                          <a:solidFill>
                            <a:schemeClr val="tx1"/>
                          </a:solidFill>
                          <a:effectLst/>
                          <a:latin typeface="Times New Roman" panose="02020603050405020304" pitchFamily="18" charset="0"/>
                          <a:ea typeface="宋体" panose="02010600030101010101" pitchFamily="2" charset="-122"/>
                          <a:cs typeface="+mn-cs"/>
                        </a:rPr>
                        <a:t>要读的数据长度</a:t>
                      </a: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39598997"/>
                  </a:ext>
                </a:extLst>
              </a:tr>
            </a:tbl>
          </a:graphicData>
        </a:graphic>
      </p:graphicFrame>
    </p:spTree>
    <p:extLst>
      <p:ext uri="{BB962C8B-B14F-4D97-AF65-F5344CB8AC3E}">
        <p14:creationId xmlns:p14="http://schemas.microsoft.com/office/powerpoint/2010/main" val="2799353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24CE9-6E69-5B77-2F46-DAD7A0AAAAB7}"/>
            </a:ext>
          </a:extLst>
        </p:cNvPr>
        <p:cNvGrpSpPr/>
        <p:nvPr/>
      </p:nvGrpSpPr>
      <p:grpSpPr>
        <a:xfrm>
          <a:off x="0" y="0"/>
          <a:ext cx="0" cy="0"/>
          <a:chOff x="0" y="0"/>
          <a:chExt cx="0" cy="0"/>
        </a:xfrm>
      </p:grpSpPr>
      <p:sp>
        <p:nvSpPr>
          <p:cNvPr id="17" name="演示研究所 SlideLab.cc">
            <a:extLst>
              <a:ext uri="{FF2B5EF4-FFF2-40B4-BE49-F238E27FC236}">
                <a16:creationId xmlns:a16="http://schemas.microsoft.com/office/drawing/2014/main" id="{6B8FFC02-3950-9886-7980-B490DD99CC53}"/>
              </a:ext>
            </a:extLst>
          </p:cNvPr>
          <p:cNvSpPr/>
          <p:nvPr/>
        </p:nvSpPr>
        <p:spPr bwMode="auto">
          <a:xfrm>
            <a:off x="335160" y="5929009"/>
            <a:ext cx="602041" cy="602041"/>
          </a:xfrm>
          <a:prstGeom prst="ellipse">
            <a:avLst/>
          </a:prstGeom>
          <a:solidFill>
            <a:schemeClr val="accent2"/>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1" name="演示研究所 SlideLab.cc">
            <a:extLst>
              <a:ext uri="{FF2B5EF4-FFF2-40B4-BE49-F238E27FC236}">
                <a16:creationId xmlns:a16="http://schemas.microsoft.com/office/drawing/2014/main" id="{40238C98-55C2-CBD2-EEF5-53B8E992FC4B}"/>
              </a:ext>
            </a:extLst>
          </p:cNvPr>
          <p:cNvSpPr/>
          <p:nvPr/>
        </p:nvSpPr>
        <p:spPr bwMode="auto">
          <a:xfrm>
            <a:off x="1" y="0"/>
            <a:ext cx="1352581" cy="1086132"/>
          </a:xfrm>
          <a:custGeom>
            <a:avLst/>
            <a:gdLst>
              <a:gd name="connsiteX0" fmla="*/ 0 w 1352581"/>
              <a:gd name="connsiteY0" fmla="*/ 0 h 1086132"/>
              <a:gd name="connsiteX1" fmla="*/ 1352581 w 1352581"/>
              <a:gd name="connsiteY1" fmla="*/ 0 h 1086132"/>
              <a:gd name="connsiteX2" fmla="*/ 1341459 w 1352581"/>
              <a:gd name="connsiteY2" fmla="*/ 72870 h 1086132"/>
              <a:gd name="connsiteX3" fmla="*/ 98229 w 1352581"/>
              <a:gd name="connsiteY3" fmla="*/ 1086132 h 1086132"/>
              <a:gd name="connsiteX4" fmla="*/ 0 w 1352581"/>
              <a:gd name="connsiteY4" fmla="*/ 1081172 h 1086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581" h="1086132">
                <a:moveTo>
                  <a:pt x="0" y="0"/>
                </a:moveTo>
                <a:lnTo>
                  <a:pt x="1352581" y="0"/>
                </a:lnTo>
                <a:lnTo>
                  <a:pt x="1341459" y="72870"/>
                </a:lnTo>
                <a:cubicBezTo>
                  <a:pt x="1223129" y="651138"/>
                  <a:pt x="711478" y="1086132"/>
                  <a:pt x="98229" y="1086132"/>
                </a:cubicBezTo>
                <a:lnTo>
                  <a:pt x="0" y="1081172"/>
                </a:lnTo>
                <a:close/>
              </a:path>
            </a:pathLst>
          </a:custGeom>
          <a:solidFill>
            <a:schemeClr val="accent2"/>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pic>
        <p:nvPicPr>
          <p:cNvPr id="4" name="图片 3">
            <a:extLst>
              <a:ext uri="{FF2B5EF4-FFF2-40B4-BE49-F238E27FC236}">
                <a16:creationId xmlns:a16="http://schemas.microsoft.com/office/drawing/2014/main" id="{3FFA1122-2021-537B-B18F-EFB4093762ED}"/>
              </a:ext>
            </a:extLst>
          </p:cNvPr>
          <p:cNvPicPr>
            <a:picLocks noChangeAspect="1"/>
          </p:cNvPicPr>
          <p:nvPr/>
        </p:nvPicPr>
        <p:blipFill>
          <a:blip r:embed="rId3"/>
          <a:stretch>
            <a:fillRect/>
          </a:stretch>
        </p:blipFill>
        <p:spPr>
          <a:xfrm>
            <a:off x="245728" y="202760"/>
            <a:ext cx="8363862" cy="6452479"/>
          </a:xfrm>
          <a:prstGeom prst="rect">
            <a:avLst/>
          </a:prstGeom>
        </p:spPr>
      </p:pic>
      <p:sp>
        <p:nvSpPr>
          <p:cNvPr id="9" name="演示研究所 SlideLab.cc">
            <a:extLst>
              <a:ext uri="{FF2B5EF4-FFF2-40B4-BE49-F238E27FC236}">
                <a16:creationId xmlns:a16="http://schemas.microsoft.com/office/drawing/2014/main" id="{C2CB8B28-1AAB-9F8E-6A74-428350EC3511}"/>
              </a:ext>
            </a:extLst>
          </p:cNvPr>
          <p:cNvSpPr/>
          <p:nvPr/>
        </p:nvSpPr>
        <p:spPr>
          <a:xfrm flipH="1">
            <a:off x="0" y="885315"/>
            <a:ext cx="12192000" cy="5965834"/>
          </a:xfrm>
          <a:custGeom>
            <a:avLst/>
            <a:gdLst>
              <a:gd name="connsiteX0" fmla="*/ 8980362 w 12192000"/>
              <a:gd name="connsiteY0" fmla="*/ 0 h 5965834"/>
              <a:gd name="connsiteX1" fmla="*/ 2837486 w 12192000"/>
              <a:gd name="connsiteY1" fmla="*/ 0 h 5965834"/>
              <a:gd name="connsiteX2" fmla="*/ 8173 w 12192000"/>
              <a:gd name="connsiteY2" fmla="*/ 1334296 h 5965834"/>
              <a:gd name="connsiteX3" fmla="*/ 0 w 12192000"/>
              <a:gd name="connsiteY3" fmla="*/ 1345226 h 5965834"/>
              <a:gd name="connsiteX4" fmla="*/ 0 w 12192000"/>
              <a:gd name="connsiteY4" fmla="*/ 5965834 h 5965834"/>
              <a:gd name="connsiteX5" fmla="*/ 12192000 w 12192000"/>
              <a:gd name="connsiteY5" fmla="*/ 5965834 h 5965834"/>
              <a:gd name="connsiteX6" fmla="*/ 12192000 w 12192000"/>
              <a:gd name="connsiteY6" fmla="*/ 1898448 h 5965834"/>
              <a:gd name="connsiteX7" fmla="*/ 12020749 w 12192000"/>
              <a:gd name="connsiteY7" fmla="*/ 1616561 h 5965834"/>
              <a:gd name="connsiteX8" fmla="*/ 8980362 w 12192000"/>
              <a:gd name="connsiteY8" fmla="*/ 0 h 596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5965834">
                <a:moveTo>
                  <a:pt x="8980362" y="0"/>
                </a:moveTo>
                <a:lnTo>
                  <a:pt x="2837486" y="0"/>
                </a:lnTo>
                <a:cubicBezTo>
                  <a:pt x="1698425" y="0"/>
                  <a:pt x="680678" y="519408"/>
                  <a:pt x="8173" y="1334296"/>
                </a:cubicBezTo>
                <a:lnTo>
                  <a:pt x="0" y="1345226"/>
                </a:lnTo>
                <a:lnTo>
                  <a:pt x="0" y="5965834"/>
                </a:lnTo>
                <a:lnTo>
                  <a:pt x="12192000" y="5965834"/>
                </a:lnTo>
                <a:lnTo>
                  <a:pt x="12192000" y="1898448"/>
                </a:lnTo>
                <a:lnTo>
                  <a:pt x="12020749" y="1616561"/>
                </a:lnTo>
                <a:cubicBezTo>
                  <a:pt x="11361838" y="641244"/>
                  <a:pt x="10245985" y="0"/>
                  <a:pt x="8980362" y="0"/>
                </a:cubicBezTo>
                <a:close/>
              </a:path>
            </a:pathLst>
          </a:custGeom>
          <a:gradFill>
            <a:gsLst>
              <a:gs pos="0">
                <a:schemeClr val="accent1">
                  <a:alpha val="6361"/>
                </a:schemeClr>
              </a:gs>
              <a:gs pos="100000">
                <a:schemeClr val="accent2">
                  <a:alpha val="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0" name="演示研究所 SlideLab.cc">
            <a:extLst>
              <a:ext uri="{FF2B5EF4-FFF2-40B4-BE49-F238E27FC236}">
                <a16:creationId xmlns:a16="http://schemas.microsoft.com/office/drawing/2014/main" id="{2CA50DF8-AE3A-017F-C5CD-3FB43B3F717F}"/>
              </a:ext>
            </a:extLst>
          </p:cNvPr>
          <p:cNvSpPr/>
          <p:nvPr/>
        </p:nvSpPr>
        <p:spPr bwMode="auto">
          <a:xfrm>
            <a:off x="11447032" y="5887429"/>
            <a:ext cx="744968" cy="963720"/>
          </a:xfrm>
          <a:custGeom>
            <a:avLst/>
            <a:gdLst>
              <a:gd name="connsiteX0" fmla="*/ 744968 w 744968"/>
              <a:gd name="connsiteY0" fmla="*/ 0 h 963720"/>
              <a:gd name="connsiteX1" fmla="*/ 744968 w 744968"/>
              <a:gd name="connsiteY1" fmla="*/ 963720 h 963720"/>
              <a:gd name="connsiteX2" fmla="*/ 0 w 744968"/>
              <a:gd name="connsiteY2" fmla="*/ 963720 h 963720"/>
              <a:gd name="connsiteX3" fmla="*/ 15647 w 744968"/>
              <a:gd name="connsiteY3" fmla="*/ 808502 h 963720"/>
              <a:gd name="connsiteX4" fmla="*/ 650378 w 744968"/>
              <a:gd name="connsiteY4" fmla="*/ 34620 h 963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968" h="963720">
                <a:moveTo>
                  <a:pt x="744968" y="0"/>
                </a:moveTo>
                <a:lnTo>
                  <a:pt x="744968" y="963720"/>
                </a:lnTo>
                <a:lnTo>
                  <a:pt x="0" y="963720"/>
                </a:lnTo>
                <a:lnTo>
                  <a:pt x="15647" y="808502"/>
                </a:lnTo>
                <a:cubicBezTo>
                  <a:pt x="87248" y="458598"/>
                  <a:pt x="328845" y="170617"/>
                  <a:pt x="650378" y="34620"/>
                </a:cubicBezTo>
                <a:close/>
              </a:path>
            </a:pathLst>
          </a:custGeom>
          <a:solidFill>
            <a:schemeClr val="accent2">
              <a:alpha val="49000"/>
            </a:schemeClr>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nvGrpSpPr>
          <p:cNvPr id="12" name="演示研究所 SlideLab.cc">
            <a:extLst>
              <a:ext uri="{FF2B5EF4-FFF2-40B4-BE49-F238E27FC236}">
                <a16:creationId xmlns:a16="http://schemas.microsoft.com/office/drawing/2014/main" id="{B9FC75C3-6FDF-509D-35F6-151706115ACB}"/>
              </a:ext>
            </a:extLst>
          </p:cNvPr>
          <p:cNvGrpSpPr/>
          <p:nvPr/>
        </p:nvGrpSpPr>
        <p:grpSpPr>
          <a:xfrm rot="5400000" flipH="1" flipV="1">
            <a:off x="11384554" y="59775"/>
            <a:ext cx="180734" cy="827714"/>
            <a:chOff x="11303000" y="2324100"/>
            <a:chExt cx="176784" cy="809625"/>
          </a:xfrm>
          <a:solidFill>
            <a:schemeClr val="accent1"/>
          </a:solidFill>
        </p:grpSpPr>
        <p:sp>
          <p:nvSpPr>
            <p:cNvPr id="13" name="演示研究所 SlideLab.cc">
              <a:extLst>
                <a:ext uri="{FF2B5EF4-FFF2-40B4-BE49-F238E27FC236}">
                  <a16:creationId xmlns:a16="http://schemas.microsoft.com/office/drawing/2014/main" id="{0FB3DDB9-62D9-E9CE-CC79-9BAD45CFD2C1}"/>
                </a:ext>
              </a:extLst>
            </p:cNvPr>
            <p:cNvSpPr/>
            <p:nvPr/>
          </p:nvSpPr>
          <p:spPr>
            <a:xfrm>
              <a:off x="11303000" y="2324100"/>
              <a:ext cx="176784" cy="152400"/>
            </a:xfrm>
            <a:prstGeom prst="triangl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4" name="演示研究所 SlideLab.cc">
              <a:extLst>
                <a:ext uri="{FF2B5EF4-FFF2-40B4-BE49-F238E27FC236}">
                  <a16:creationId xmlns:a16="http://schemas.microsoft.com/office/drawing/2014/main" id="{5D2D0622-A697-5F90-5C26-FED2C0568A7A}"/>
                </a:ext>
              </a:extLst>
            </p:cNvPr>
            <p:cNvSpPr/>
            <p:nvPr/>
          </p:nvSpPr>
          <p:spPr>
            <a:xfrm>
              <a:off x="11303000" y="2543175"/>
              <a:ext cx="176784" cy="152400"/>
            </a:xfrm>
            <a:prstGeom prst="triangl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5" name="演示研究所 SlideLab.cc">
              <a:extLst>
                <a:ext uri="{FF2B5EF4-FFF2-40B4-BE49-F238E27FC236}">
                  <a16:creationId xmlns:a16="http://schemas.microsoft.com/office/drawing/2014/main" id="{062910D7-F4CA-8E4D-000B-47C974751E70}"/>
                </a:ext>
              </a:extLst>
            </p:cNvPr>
            <p:cNvSpPr/>
            <p:nvPr/>
          </p:nvSpPr>
          <p:spPr>
            <a:xfrm>
              <a:off x="11303000" y="2762250"/>
              <a:ext cx="176784" cy="152400"/>
            </a:xfrm>
            <a:prstGeom prst="triangl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6" name="演示研究所 SlideLab.cc">
              <a:extLst>
                <a:ext uri="{FF2B5EF4-FFF2-40B4-BE49-F238E27FC236}">
                  <a16:creationId xmlns:a16="http://schemas.microsoft.com/office/drawing/2014/main" id="{068D079A-3F9C-4ED0-7DA6-9225DB645BAE}"/>
                </a:ext>
              </a:extLst>
            </p:cNvPr>
            <p:cNvSpPr/>
            <p:nvPr/>
          </p:nvSpPr>
          <p:spPr>
            <a:xfrm>
              <a:off x="11303000" y="2981325"/>
              <a:ext cx="176784" cy="152400"/>
            </a:xfrm>
            <a:prstGeom prst="triangl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sp>
        <p:nvSpPr>
          <p:cNvPr id="6" name="演示研究所 SlideLab.cc">
            <a:extLst>
              <a:ext uri="{FF2B5EF4-FFF2-40B4-BE49-F238E27FC236}">
                <a16:creationId xmlns:a16="http://schemas.microsoft.com/office/drawing/2014/main" id="{EF354F66-3C7F-0C59-2FF1-628CE7DD2AAF}"/>
              </a:ext>
            </a:extLst>
          </p:cNvPr>
          <p:cNvSpPr>
            <a:spLocks noEditPoints="1"/>
          </p:cNvSpPr>
          <p:nvPr>
            <p:custDataLst>
              <p:tags r:id="rId1"/>
            </p:custDataLst>
          </p:nvPr>
        </p:nvSpPr>
        <p:spPr bwMode="auto">
          <a:xfrm>
            <a:off x="9366789" y="3080954"/>
            <a:ext cx="1217267" cy="1125700"/>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0F6FE"/>
              </a:solidFill>
              <a:effectLst/>
              <a:uLnTx/>
              <a:uFillTx/>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p:txBody>
      </p:sp>
      <p:sp>
        <p:nvSpPr>
          <p:cNvPr id="3" name="文本占位符 1">
            <a:extLst>
              <a:ext uri="{FF2B5EF4-FFF2-40B4-BE49-F238E27FC236}">
                <a16:creationId xmlns:a16="http://schemas.microsoft.com/office/drawing/2014/main" id="{A9C19983-9B78-6E11-669E-A0D5C4AF3A7D}"/>
              </a:ext>
            </a:extLst>
          </p:cNvPr>
          <p:cNvSpPr txBox="1">
            <a:spLocks/>
          </p:cNvSpPr>
          <p:nvPr/>
        </p:nvSpPr>
        <p:spPr>
          <a:xfrm>
            <a:off x="8469098" y="172036"/>
            <a:ext cx="3535145" cy="529569"/>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400" b="1" dirty="0">
                <a:solidFill>
                  <a:schemeClr val="tx1"/>
                </a:solidFill>
                <a:latin typeface="黑体" panose="02010609060101010101" pitchFamily="49" charset="-122"/>
                <a:ea typeface="黑体" panose="02010609060101010101" pitchFamily="49" charset="-122"/>
              </a:rPr>
              <a:t>1.3</a:t>
            </a:r>
            <a:r>
              <a:rPr kumimoji="1" lang="zh-CN" altLang="en-US" sz="2400" b="1" dirty="0">
                <a:solidFill>
                  <a:schemeClr val="tx1"/>
                </a:solidFill>
                <a:latin typeface="黑体" panose="02010609060101010101" pitchFamily="49" charset="-122"/>
                <a:ea typeface="黑体" panose="02010609060101010101" pitchFamily="49" charset="-122"/>
              </a:rPr>
              <a:t> 可靠数据传输</a:t>
            </a:r>
          </a:p>
        </p:txBody>
      </p:sp>
      <p:sp>
        <p:nvSpPr>
          <p:cNvPr id="19" name="文本框 18">
            <a:extLst>
              <a:ext uri="{FF2B5EF4-FFF2-40B4-BE49-F238E27FC236}">
                <a16:creationId xmlns:a16="http://schemas.microsoft.com/office/drawing/2014/main" id="{67701277-BAEC-AF65-E2E6-D4843C3F8AD8}"/>
              </a:ext>
            </a:extLst>
          </p:cNvPr>
          <p:cNvSpPr txBox="1"/>
          <p:nvPr/>
        </p:nvSpPr>
        <p:spPr>
          <a:xfrm>
            <a:off x="4225481" y="2438747"/>
            <a:ext cx="7361425" cy="646331"/>
          </a:xfrm>
          <a:prstGeom prst="rect">
            <a:avLst/>
          </a:prstGeom>
          <a:solidFill>
            <a:srgbClr val="4B6CB7"/>
          </a:solidFill>
        </p:spPr>
        <p:txBody>
          <a:bodyPr wrap="square">
            <a:spAutoFit/>
          </a:bodyPr>
          <a:lstStyle/>
          <a:p>
            <a:r>
              <a:rPr lang="en-US" altLang="zh-CN" b="1" dirty="0">
                <a:solidFill>
                  <a:schemeClr val="bg1"/>
                </a:solidFill>
              </a:rPr>
              <a:t>/*</a:t>
            </a:r>
            <a:r>
              <a:rPr lang="zh-CN" altLang="en-US" b="1" dirty="0">
                <a:solidFill>
                  <a:schemeClr val="bg1"/>
                </a:solidFill>
              </a:rPr>
              <a:t>因为指导书要求接收缓冲区大小至少为</a:t>
            </a:r>
            <a:r>
              <a:rPr lang="en-US" altLang="zh-CN" b="1" dirty="0">
                <a:solidFill>
                  <a:schemeClr val="bg1"/>
                </a:solidFill>
              </a:rPr>
              <a:t>5000</a:t>
            </a:r>
            <a:r>
              <a:rPr lang="zh-CN" altLang="en-US" b="1" dirty="0">
                <a:solidFill>
                  <a:schemeClr val="bg1"/>
                </a:solidFill>
              </a:rPr>
              <a:t>个最大包长度，但是通告窗口长度只有</a:t>
            </a:r>
            <a:r>
              <a:rPr lang="en-US" altLang="zh-CN" b="1" dirty="0">
                <a:solidFill>
                  <a:schemeClr val="bg1"/>
                </a:solidFill>
              </a:rPr>
              <a:t>16bit</a:t>
            </a:r>
            <a:r>
              <a:rPr lang="zh-CN" altLang="en-US" b="1" dirty="0">
                <a:solidFill>
                  <a:schemeClr val="bg1"/>
                </a:solidFill>
              </a:rPr>
              <a:t>，所以要比较一下报告剩余的接收缓冲区空间*</a:t>
            </a:r>
            <a:r>
              <a:rPr lang="en-US" altLang="zh-CN" b="1" dirty="0">
                <a:solidFill>
                  <a:schemeClr val="bg1"/>
                </a:solidFill>
              </a:rPr>
              <a:t>/</a:t>
            </a:r>
            <a:endParaRPr lang="zh-CN" altLang="en-US" b="1" dirty="0">
              <a:solidFill>
                <a:schemeClr val="bg1"/>
              </a:solidFill>
            </a:endParaRPr>
          </a:p>
        </p:txBody>
      </p:sp>
      <p:sp>
        <p:nvSpPr>
          <p:cNvPr id="20" name="箭头: 右 19">
            <a:extLst>
              <a:ext uri="{FF2B5EF4-FFF2-40B4-BE49-F238E27FC236}">
                <a16:creationId xmlns:a16="http://schemas.microsoft.com/office/drawing/2014/main" id="{D6D105B5-4D95-8289-E768-72D3436E6D1C}"/>
              </a:ext>
            </a:extLst>
          </p:cNvPr>
          <p:cNvSpPr/>
          <p:nvPr/>
        </p:nvSpPr>
        <p:spPr>
          <a:xfrm>
            <a:off x="1305835" y="2248552"/>
            <a:ext cx="468173" cy="1901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75E41EC9-F879-E923-556E-21AC19F007EB}"/>
              </a:ext>
            </a:extLst>
          </p:cNvPr>
          <p:cNvSpPr txBox="1"/>
          <p:nvPr/>
        </p:nvSpPr>
        <p:spPr>
          <a:xfrm>
            <a:off x="1085592" y="489990"/>
            <a:ext cx="1170432" cy="400110"/>
          </a:xfrm>
          <a:prstGeom prst="rect">
            <a:avLst/>
          </a:prstGeom>
          <a:noFill/>
        </p:spPr>
        <p:txBody>
          <a:bodyPr wrap="square" rtlCol="0">
            <a:spAutoFit/>
          </a:bodyPr>
          <a:lstStyle/>
          <a:p>
            <a:r>
              <a:rPr lang="zh-CN" altLang="en-US" sz="2000" b="1" dirty="0">
                <a:solidFill>
                  <a:srgbClr val="6092E3"/>
                </a:solidFill>
              </a:rPr>
              <a:t>不变</a:t>
            </a:r>
          </a:p>
        </p:txBody>
      </p:sp>
    </p:spTree>
    <p:extLst>
      <p:ext uri="{BB962C8B-B14F-4D97-AF65-F5344CB8AC3E}">
        <p14:creationId xmlns:p14="http://schemas.microsoft.com/office/powerpoint/2010/main" val="227405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2868F-75B7-9365-757A-C009D627BA2E}"/>
            </a:ext>
          </a:extLst>
        </p:cNvPr>
        <p:cNvGrpSpPr/>
        <p:nvPr/>
      </p:nvGrpSpPr>
      <p:grpSpPr>
        <a:xfrm>
          <a:off x="0" y="0"/>
          <a:ext cx="0" cy="0"/>
          <a:chOff x="0" y="0"/>
          <a:chExt cx="0" cy="0"/>
        </a:xfrm>
      </p:grpSpPr>
      <p:sp>
        <p:nvSpPr>
          <p:cNvPr id="9" name="演示研究所 SlideLab.cc">
            <a:extLst>
              <a:ext uri="{FF2B5EF4-FFF2-40B4-BE49-F238E27FC236}">
                <a16:creationId xmlns:a16="http://schemas.microsoft.com/office/drawing/2014/main" id="{7FCE7FA6-794B-97AE-4095-7AB076EEC919}"/>
              </a:ext>
            </a:extLst>
          </p:cNvPr>
          <p:cNvSpPr/>
          <p:nvPr/>
        </p:nvSpPr>
        <p:spPr>
          <a:xfrm flipH="1">
            <a:off x="0" y="885315"/>
            <a:ext cx="12192000" cy="5965834"/>
          </a:xfrm>
          <a:custGeom>
            <a:avLst/>
            <a:gdLst>
              <a:gd name="connsiteX0" fmla="*/ 8980362 w 12192000"/>
              <a:gd name="connsiteY0" fmla="*/ 0 h 5965834"/>
              <a:gd name="connsiteX1" fmla="*/ 2837486 w 12192000"/>
              <a:gd name="connsiteY1" fmla="*/ 0 h 5965834"/>
              <a:gd name="connsiteX2" fmla="*/ 8173 w 12192000"/>
              <a:gd name="connsiteY2" fmla="*/ 1334296 h 5965834"/>
              <a:gd name="connsiteX3" fmla="*/ 0 w 12192000"/>
              <a:gd name="connsiteY3" fmla="*/ 1345226 h 5965834"/>
              <a:gd name="connsiteX4" fmla="*/ 0 w 12192000"/>
              <a:gd name="connsiteY4" fmla="*/ 5965834 h 5965834"/>
              <a:gd name="connsiteX5" fmla="*/ 12192000 w 12192000"/>
              <a:gd name="connsiteY5" fmla="*/ 5965834 h 5965834"/>
              <a:gd name="connsiteX6" fmla="*/ 12192000 w 12192000"/>
              <a:gd name="connsiteY6" fmla="*/ 1898448 h 5965834"/>
              <a:gd name="connsiteX7" fmla="*/ 12020749 w 12192000"/>
              <a:gd name="connsiteY7" fmla="*/ 1616561 h 5965834"/>
              <a:gd name="connsiteX8" fmla="*/ 8980362 w 12192000"/>
              <a:gd name="connsiteY8" fmla="*/ 0 h 596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5965834">
                <a:moveTo>
                  <a:pt x="8980362" y="0"/>
                </a:moveTo>
                <a:lnTo>
                  <a:pt x="2837486" y="0"/>
                </a:lnTo>
                <a:cubicBezTo>
                  <a:pt x="1698425" y="0"/>
                  <a:pt x="680678" y="519408"/>
                  <a:pt x="8173" y="1334296"/>
                </a:cubicBezTo>
                <a:lnTo>
                  <a:pt x="0" y="1345226"/>
                </a:lnTo>
                <a:lnTo>
                  <a:pt x="0" y="5965834"/>
                </a:lnTo>
                <a:lnTo>
                  <a:pt x="12192000" y="5965834"/>
                </a:lnTo>
                <a:lnTo>
                  <a:pt x="12192000" y="1898448"/>
                </a:lnTo>
                <a:lnTo>
                  <a:pt x="12020749" y="1616561"/>
                </a:lnTo>
                <a:cubicBezTo>
                  <a:pt x="11361838" y="641244"/>
                  <a:pt x="10245985" y="0"/>
                  <a:pt x="8980362" y="0"/>
                </a:cubicBezTo>
                <a:close/>
              </a:path>
            </a:pathLst>
          </a:custGeom>
          <a:gradFill>
            <a:gsLst>
              <a:gs pos="0">
                <a:schemeClr val="accent1">
                  <a:alpha val="6361"/>
                </a:schemeClr>
              </a:gs>
              <a:gs pos="100000">
                <a:schemeClr val="accent2">
                  <a:alpha val="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0" name="演示研究所 SlideLab.cc">
            <a:extLst>
              <a:ext uri="{FF2B5EF4-FFF2-40B4-BE49-F238E27FC236}">
                <a16:creationId xmlns:a16="http://schemas.microsoft.com/office/drawing/2014/main" id="{2A24B7FA-D98D-9227-7605-A9AF88E71CD9}"/>
              </a:ext>
            </a:extLst>
          </p:cNvPr>
          <p:cNvSpPr/>
          <p:nvPr/>
        </p:nvSpPr>
        <p:spPr bwMode="auto">
          <a:xfrm>
            <a:off x="11447032" y="5887429"/>
            <a:ext cx="744968" cy="963720"/>
          </a:xfrm>
          <a:custGeom>
            <a:avLst/>
            <a:gdLst>
              <a:gd name="connsiteX0" fmla="*/ 744968 w 744968"/>
              <a:gd name="connsiteY0" fmla="*/ 0 h 963720"/>
              <a:gd name="connsiteX1" fmla="*/ 744968 w 744968"/>
              <a:gd name="connsiteY1" fmla="*/ 963720 h 963720"/>
              <a:gd name="connsiteX2" fmla="*/ 0 w 744968"/>
              <a:gd name="connsiteY2" fmla="*/ 963720 h 963720"/>
              <a:gd name="connsiteX3" fmla="*/ 15647 w 744968"/>
              <a:gd name="connsiteY3" fmla="*/ 808502 h 963720"/>
              <a:gd name="connsiteX4" fmla="*/ 650378 w 744968"/>
              <a:gd name="connsiteY4" fmla="*/ 34620 h 963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968" h="963720">
                <a:moveTo>
                  <a:pt x="744968" y="0"/>
                </a:moveTo>
                <a:lnTo>
                  <a:pt x="744968" y="963720"/>
                </a:lnTo>
                <a:lnTo>
                  <a:pt x="0" y="963720"/>
                </a:lnTo>
                <a:lnTo>
                  <a:pt x="15647" y="808502"/>
                </a:lnTo>
                <a:cubicBezTo>
                  <a:pt x="87248" y="458598"/>
                  <a:pt x="328845" y="170617"/>
                  <a:pt x="650378" y="34620"/>
                </a:cubicBezTo>
                <a:close/>
              </a:path>
            </a:pathLst>
          </a:custGeom>
          <a:solidFill>
            <a:schemeClr val="accent2">
              <a:alpha val="49000"/>
            </a:schemeClr>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1" name="演示研究所 SlideLab.cc">
            <a:extLst>
              <a:ext uri="{FF2B5EF4-FFF2-40B4-BE49-F238E27FC236}">
                <a16:creationId xmlns:a16="http://schemas.microsoft.com/office/drawing/2014/main" id="{3592E81F-5CC3-B0DE-8F28-1AA3316A6849}"/>
              </a:ext>
            </a:extLst>
          </p:cNvPr>
          <p:cNvSpPr/>
          <p:nvPr/>
        </p:nvSpPr>
        <p:spPr bwMode="auto">
          <a:xfrm>
            <a:off x="1" y="0"/>
            <a:ext cx="1352581" cy="1086132"/>
          </a:xfrm>
          <a:custGeom>
            <a:avLst/>
            <a:gdLst>
              <a:gd name="connsiteX0" fmla="*/ 0 w 1352581"/>
              <a:gd name="connsiteY0" fmla="*/ 0 h 1086132"/>
              <a:gd name="connsiteX1" fmla="*/ 1352581 w 1352581"/>
              <a:gd name="connsiteY1" fmla="*/ 0 h 1086132"/>
              <a:gd name="connsiteX2" fmla="*/ 1341459 w 1352581"/>
              <a:gd name="connsiteY2" fmla="*/ 72870 h 1086132"/>
              <a:gd name="connsiteX3" fmla="*/ 98229 w 1352581"/>
              <a:gd name="connsiteY3" fmla="*/ 1086132 h 1086132"/>
              <a:gd name="connsiteX4" fmla="*/ 0 w 1352581"/>
              <a:gd name="connsiteY4" fmla="*/ 1081172 h 1086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581" h="1086132">
                <a:moveTo>
                  <a:pt x="0" y="0"/>
                </a:moveTo>
                <a:lnTo>
                  <a:pt x="1352581" y="0"/>
                </a:lnTo>
                <a:lnTo>
                  <a:pt x="1341459" y="72870"/>
                </a:lnTo>
                <a:cubicBezTo>
                  <a:pt x="1223129" y="651138"/>
                  <a:pt x="711478" y="1086132"/>
                  <a:pt x="98229" y="1086132"/>
                </a:cubicBezTo>
                <a:lnTo>
                  <a:pt x="0" y="1081172"/>
                </a:lnTo>
                <a:close/>
              </a:path>
            </a:pathLst>
          </a:custGeom>
          <a:solidFill>
            <a:schemeClr val="accent2"/>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nvGrpSpPr>
          <p:cNvPr id="12" name="演示研究所 SlideLab.cc">
            <a:extLst>
              <a:ext uri="{FF2B5EF4-FFF2-40B4-BE49-F238E27FC236}">
                <a16:creationId xmlns:a16="http://schemas.microsoft.com/office/drawing/2014/main" id="{DEDD9E88-A140-D2F2-B347-AFB1F7270935}"/>
              </a:ext>
            </a:extLst>
          </p:cNvPr>
          <p:cNvGrpSpPr/>
          <p:nvPr/>
        </p:nvGrpSpPr>
        <p:grpSpPr>
          <a:xfrm rot="5400000" flipH="1" flipV="1">
            <a:off x="11384554" y="59775"/>
            <a:ext cx="180734" cy="827714"/>
            <a:chOff x="11303000" y="2324100"/>
            <a:chExt cx="176784" cy="809625"/>
          </a:xfrm>
          <a:solidFill>
            <a:schemeClr val="accent1"/>
          </a:solidFill>
        </p:grpSpPr>
        <p:sp>
          <p:nvSpPr>
            <p:cNvPr id="13" name="演示研究所 SlideLab.cc">
              <a:extLst>
                <a:ext uri="{FF2B5EF4-FFF2-40B4-BE49-F238E27FC236}">
                  <a16:creationId xmlns:a16="http://schemas.microsoft.com/office/drawing/2014/main" id="{50029EE6-89FD-236D-9558-B806EAC70456}"/>
                </a:ext>
              </a:extLst>
            </p:cNvPr>
            <p:cNvSpPr/>
            <p:nvPr/>
          </p:nvSpPr>
          <p:spPr>
            <a:xfrm>
              <a:off x="11303000" y="2324100"/>
              <a:ext cx="176784" cy="152400"/>
            </a:xfrm>
            <a:prstGeom prst="triangl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4" name="演示研究所 SlideLab.cc">
              <a:extLst>
                <a:ext uri="{FF2B5EF4-FFF2-40B4-BE49-F238E27FC236}">
                  <a16:creationId xmlns:a16="http://schemas.microsoft.com/office/drawing/2014/main" id="{D072F30C-823E-A9CD-112C-B14A665961A6}"/>
                </a:ext>
              </a:extLst>
            </p:cNvPr>
            <p:cNvSpPr/>
            <p:nvPr/>
          </p:nvSpPr>
          <p:spPr>
            <a:xfrm>
              <a:off x="11303000" y="2543175"/>
              <a:ext cx="176784" cy="152400"/>
            </a:xfrm>
            <a:prstGeom prst="triangl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5" name="演示研究所 SlideLab.cc">
              <a:extLst>
                <a:ext uri="{FF2B5EF4-FFF2-40B4-BE49-F238E27FC236}">
                  <a16:creationId xmlns:a16="http://schemas.microsoft.com/office/drawing/2014/main" id="{F791596F-3E2F-C38F-6573-DB7BCE36E981}"/>
                </a:ext>
              </a:extLst>
            </p:cNvPr>
            <p:cNvSpPr/>
            <p:nvPr/>
          </p:nvSpPr>
          <p:spPr>
            <a:xfrm>
              <a:off x="11303000" y="2762250"/>
              <a:ext cx="176784" cy="152400"/>
            </a:xfrm>
            <a:prstGeom prst="triangl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6" name="演示研究所 SlideLab.cc">
              <a:extLst>
                <a:ext uri="{FF2B5EF4-FFF2-40B4-BE49-F238E27FC236}">
                  <a16:creationId xmlns:a16="http://schemas.microsoft.com/office/drawing/2014/main" id="{FE5CAB86-1D2B-8F35-29DC-59D912AAE41A}"/>
                </a:ext>
              </a:extLst>
            </p:cNvPr>
            <p:cNvSpPr/>
            <p:nvPr/>
          </p:nvSpPr>
          <p:spPr>
            <a:xfrm>
              <a:off x="11303000" y="2981325"/>
              <a:ext cx="176784" cy="152400"/>
            </a:xfrm>
            <a:prstGeom prst="triangl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sp>
        <p:nvSpPr>
          <p:cNvPr id="17" name="演示研究所 SlideLab.cc">
            <a:extLst>
              <a:ext uri="{FF2B5EF4-FFF2-40B4-BE49-F238E27FC236}">
                <a16:creationId xmlns:a16="http://schemas.microsoft.com/office/drawing/2014/main" id="{BD98E057-FBFD-4495-87B2-585CA2207E20}"/>
              </a:ext>
            </a:extLst>
          </p:cNvPr>
          <p:cNvSpPr/>
          <p:nvPr/>
        </p:nvSpPr>
        <p:spPr bwMode="auto">
          <a:xfrm>
            <a:off x="335160" y="5929009"/>
            <a:ext cx="602041" cy="602041"/>
          </a:xfrm>
          <a:prstGeom prst="ellipse">
            <a:avLst/>
          </a:prstGeom>
          <a:solidFill>
            <a:schemeClr val="accent2"/>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6" name="演示研究所 SlideLab.cc">
            <a:extLst>
              <a:ext uri="{FF2B5EF4-FFF2-40B4-BE49-F238E27FC236}">
                <a16:creationId xmlns:a16="http://schemas.microsoft.com/office/drawing/2014/main" id="{ADB20336-B773-8FF3-4E71-F7FB805AA7CF}"/>
              </a:ext>
            </a:extLst>
          </p:cNvPr>
          <p:cNvSpPr>
            <a:spLocks noEditPoints="1"/>
          </p:cNvSpPr>
          <p:nvPr>
            <p:custDataLst>
              <p:tags r:id="rId1"/>
            </p:custDataLst>
          </p:nvPr>
        </p:nvSpPr>
        <p:spPr bwMode="auto">
          <a:xfrm>
            <a:off x="9366789" y="3080954"/>
            <a:ext cx="1217267" cy="1125700"/>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0F6FE"/>
              </a:solidFill>
              <a:effectLst/>
              <a:uLnTx/>
              <a:uFillTx/>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p:txBody>
      </p:sp>
      <p:pic>
        <p:nvPicPr>
          <p:cNvPr id="4" name="图片 3">
            <a:extLst>
              <a:ext uri="{FF2B5EF4-FFF2-40B4-BE49-F238E27FC236}">
                <a16:creationId xmlns:a16="http://schemas.microsoft.com/office/drawing/2014/main" id="{5CF72154-4B01-EE37-962A-2BAFABFB2535}"/>
              </a:ext>
            </a:extLst>
          </p:cNvPr>
          <p:cNvPicPr>
            <a:picLocks noChangeAspect="1"/>
          </p:cNvPicPr>
          <p:nvPr/>
        </p:nvPicPr>
        <p:blipFill>
          <a:blip r:embed="rId3"/>
          <a:stretch>
            <a:fillRect/>
          </a:stretch>
        </p:blipFill>
        <p:spPr>
          <a:xfrm>
            <a:off x="90867" y="284253"/>
            <a:ext cx="9608168" cy="6434704"/>
          </a:xfrm>
          <a:prstGeom prst="rect">
            <a:avLst/>
          </a:prstGeom>
        </p:spPr>
      </p:pic>
      <p:sp>
        <p:nvSpPr>
          <p:cNvPr id="3" name="文本占位符 1">
            <a:extLst>
              <a:ext uri="{FF2B5EF4-FFF2-40B4-BE49-F238E27FC236}">
                <a16:creationId xmlns:a16="http://schemas.microsoft.com/office/drawing/2014/main" id="{CFEA7545-995E-7F03-D90D-DA71B3AD7B25}"/>
              </a:ext>
            </a:extLst>
          </p:cNvPr>
          <p:cNvSpPr txBox="1">
            <a:spLocks/>
          </p:cNvSpPr>
          <p:nvPr/>
        </p:nvSpPr>
        <p:spPr>
          <a:xfrm>
            <a:off x="8437319" y="177873"/>
            <a:ext cx="4560696" cy="529569"/>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400" b="1" dirty="0">
                <a:solidFill>
                  <a:schemeClr val="tx1"/>
                </a:solidFill>
                <a:latin typeface="黑体" panose="02010609060101010101" pitchFamily="49" charset="-122"/>
                <a:ea typeface="黑体" panose="02010609060101010101" pitchFamily="49" charset="-122"/>
              </a:rPr>
              <a:t>1.3</a:t>
            </a:r>
            <a:r>
              <a:rPr kumimoji="1" lang="zh-CN" altLang="en-US" sz="2400" b="1" dirty="0">
                <a:solidFill>
                  <a:schemeClr val="tx1"/>
                </a:solidFill>
                <a:latin typeface="黑体" panose="02010609060101010101" pitchFamily="49" charset="-122"/>
                <a:ea typeface="黑体" panose="02010609060101010101" pitchFamily="49" charset="-122"/>
              </a:rPr>
              <a:t> 可靠数据传输</a:t>
            </a:r>
          </a:p>
        </p:txBody>
      </p:sp>
    </p:spTree>
    <p:extLst>
      <p:ext uri="{BB962C8B-B14F-4D97-AF65-F5344CB8AC3E}">
        <p14:creationId xmlns:p14="http://schemas.microsoft.com/office/powerpoint/2010/main" val="2268748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1BA6F5-40DA-F796-20AD-379C08EEE991}"/>
            </a:ext>
          </a:extLst>
        </p:cNvPr>
        <p:cNvGrpSpPr/>
        <p:nvPr/>
      </p:nvGrpSpPr>
      <p:grpSpPr>
        <a:xfrm>
          <a:off x="0" y="0"/>
          <a:ext cx="0" cy="0"/>
          <a:chOff x="0" y="0"/>
          <a:chExt cx="0" cy="0"/>
        </a:xfrm>
      </p:grpSpPr>
      <p:sp>
        <p:nvSpPr>
          <p:cNvPr id="9" name="演示研究所 SlideLab.cc">
            <a:extLst>
              <a:ext uri="{FF2B5EF4-FFF2-40B4-BE49-F238E27FC236}">
                <a16:creationId xmlns:a16="http://schemas.microsoft.com/office/drawing/2014/main" id="{9606DC18-572F-77D9-A857-3AA13EB13C25}"/>
              </a:ext>
            </a:extLst>
          </p:cNvPr>
          <p:cNvSpPr/>
          <p:nvPr/>
        </p:nvSpPr>
        <p:spPr>
          <a:xfrm flipH="1">
            <a:off x="0" y="885315"/>
            <a:ext cx="12192000" cy="5965834"/>
          </a:xfrm>
          <a:custGeom>
            <a:avLst/>
            <a:gdLst>
              <a:gd name="connsiteX0" fmla="*/ 8980362 w 12192000"/>
              <a:gd name="connsiteY0" fmla="*/ 0 h 5965834"/>
              <a:gd name="connsiteX1" fmla="*/ 2837486 w 12192000"/>
              <a:gd name="connsiteY1" fmla="*/ 0 h 5965834"/>
              <a:gd name="connsiteX2" fmla="*/ 8173 w 12192000"/>
              <a:gd name="connsiteY2" fmla="*/ 1334296 h 5965834"/>
              <a:gd name="connsiteX3" fmla="*/ 0 w 12192000"/>
              <a:gd name="connsiteY3" fmla="*/ 1345226 h 5965834"/>
              <a:gd name="connsiteX4" fmla="*/ 0 w 12192000"/>
              <a:gd name="connsiteY4" fmla="*/ 5965834 h 5965834"/>
              <a:gd name="connsiteX5" fmla="*/ 12192000 w 12192000"/>
              <a:gd name="connsiteY5" fmla="*/ 5965834 h 5965834"/>
              <a:gd name="connsiteX6" fmla="*/ 12192000 w 12192000"/>
              <a:gd name="connsiteY6" fmla="*/ 1898448 h 5965834"/>
              <a:gd name="connsiteX7" fmla="*/ 12020749 w 12192000"/>
              <a:gd name="connsiteY7" fmla="*/ 1616561 h 5965834"/>
              <a:gd name="connsiteX8" fmla="*/ 8980362 w 12192000"/>
              <a:gd name="connsiteY8" fmla="*/ 0 h 596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5965834">
                <a:moveTo>
                  <a:pt x="8980362" y="0"/>
                </a:moveTo>
                <a:lnTo>
                  <a:pt x="2837486" y="0"/>
                </a:lnTo>
                <a:cubicBezTo>
                  <a:pt x="1698425" y="0"/>
                  <a:pt x="680678" y="519408"/>
                  <a:pt x="8173" y="1334296"/>
                </a:cubicBezTo>
                <a:lnTo>
                  <a:pt x="0" y="1345226"/>
                </a:lnTo>
                <a:lnTo>
                  <a:pt x="0" y="5965834"/>
                </a:lnTo>
                <a:lnTo>
                  <a:pt x="12192000" y="5965834"/>
                </a:lnTo>
                <a:lnTo>
                  <a:pt x="12192000" y="1898448"/>
                </a:lnTo>
                <a:lnTo>
                  <a:pt x="12020749" y="1616561"/>
                </a:lnTo>
                <a:cubicBezTo>
                  <a:pt x="11361838" y="641244"/>
                  <a:pt x="10245985" y="0"/>
                  <a:pt x="8980362" y="0"/>
                </a:cubicBezTo>
                <a:close/>
              </a:path>
            </a:pathLst>
          </a:custGeom>
          <a:gradFill>
            <a:gsLst>
              <a:gs pos="0">
                <a:schemeClr val="accent1">
                  <a:alpha val="6361"/>
                </a:schemeClr>
              </a:gs>
              <a:gs pos="100000">
                <a:schemeClr val="accent2">
                  <a:alpha val="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0" name="演示研究所 SlideLab.cc">
            <a:extLst>
              <a:ext uri="{FF2B5EF4-FFF2-40B4-BE49-F238E27FC236}">
                <a16:creationId xmlns:a16="http://schemas.microsoft.com/office/drawing/2014/main" id="{B4DBCE6A-C295-5D34-818E-A25EC3A54101}"/>
              </a:ext>
            </a:extLst>
          </p:cNvPr>
          <p:cNvSpPr/>
          <p:nvPr/>
        </p:nvSpPr>
        <p:spPr bwMode="auto">
          <a:xfrm>
            <a:off x="11447032" y="5887429"/>
            <a:ext cx="744968" cy="963720"/>
          </a:xfrm>
          <a:custGeom>
            <a:avLst/>
            <a:gdLst>
              <a:gd name="connsiteX0" fmla="*/ 744968 w 744968"/>
              <a:gd name="connsiteY0" fmla="*/ 0 h 963720"/>
              <a:gd name="connsiteX1" fmla="*/ 744968 w 744968"/>
              <a:gd name="connsiteY1" fmla="*/ 963720 h 963720"/>
              <a:gd name="connsiteX2" fmla="*/ 0 w 744968"/>
              <a:gd name="connsiteY2" fmla="*/ 963720 h 963720"/>
              <a:gd name="connsiteX3" fmla="*/ 15647 w 744968"/>
              <a:gd name="connsiteY3" fmla="*/ 808502 h 963720"/>
              <a:gd name="connsiteX4" fmla="*/ 650378 w 744968"/>
              <a:gd name="connsiteY4" fmla="*/ 34620 h 963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968" h="963720">
                <a:moveTo>
                  <a:pt x="744968" y="0"/>
                </a:moveTo>
                <a:lnTo>
                  <a:pt x="744968" y="963720"/>
                </a:lnTo>
                <a:lnTo>
                  <a:pt x="0" y="963720"/>
                </a:lnTo>
                <a:lnTo>
                  <a:pt x="15647" y="808502"/>
                </a:lnTo>
                <a:cubicBezTo>
                  <a:pt x="87248" y="458598"/>
                  <a:pt x="328845" y="170617"/>
                  <a:pt x="650378" y="34620"/>
                </a:cubicBezTo>
                <a:close/>
              </a:path>
            </a:pathLst>
          </a:custGeom>
          <a:solidFill>
            <a:schemeClr val="accent2">
              <a:alpha val="49000"/>
            </a:schemeClr>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1" name="演示研究所 SlideLab.cc">
            <a:extLst>
              <a:ext uri="{FF2B5EF4-FFF2-40B4-BE49-F238E27FC236}">
                <a16:creationId xmlns:a16="http://schemas.microsoft.com/office/drawing/2014/main" id="{EC72D20E-627A-D5F5-9D5D-599F2765C2DD}"/>
              </a:ext>
            </a:extLst>
          </p:cNvPr>
          <p:cNvSpPr/>
          <p:nvPr/>
        </p:nvSpPr>
        <p:spPr bwMode="auto">
          <a:xfrm>
            <a:off x="1" y="0"/>
            <a:ext cx="1352581" cy="1086132"/>
          </a:xfrm>
          <a:custGeom>
            <a:avLst/>
            <a:gdLst>
              <a:gd name="connsiteX0" fmla="*/ 0 w 1352581"/>
              <a:gd name="connsiteY0" fmla="*/ 0 h 1086132"/>
              <a:gd name="connsiteX1" fmla="*/ 1352581 w 1352581"/>
              <a:gd name="connsiteY1" fmla="*/ 0 h 1086132"/>
              <a:gd name="connsiteX2" fmla="*/ 1341459 w 1352581"/>
              <a:gd name="connsiteY2" fmla="*/ 72870 h 1086132"/>
              <a:gd name="connsiteX3" fmla="*/ 98229 w 1352581"/>
              <a:gd name="connsiteY3" fmla="*/ 1086132 h 1086132"/>
              <a:gd name="connsiteX4" fmla="*/ 0 w 1352581"/>
              <a:gd name="connsiteY4" fmla="*/ 1081172 h 1086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581" h="1086132">
                <a:moveTo>
                  <a:pt x="0" y="0"/>
                </a:moveTo>
                <a:lnTo>
                  <a:pt x="1352581" y="0"/>
                </a:lnTo>
                <a:lnTo>
                  <a:pt x="1341459" y="72870"/>
                </a:lnTo>
                <a:cubicBezTo>
                  <a:pt x="1223129" y="651138"/>
                  <a:pt x="711478" y="1086132"/>
                  <a:pt x="98229" y="1086132"/>
                </a:cubicBezTo>
                <a:lnTo>
                  <a:pt x="0" y="1081172"/>
                </a:lnTo>
                <a:close/>
              </a:path>
            </a:pathLst>
          </a:custGeom>
          <a:solidFill>
            <a:schemeClr val="accent2"/>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nvGrpSpPr>
          <p:cNvPr id="12" name="演示研究所 SlideLab.cc">
            <a:extLst>
              <a:ext uri="{FF2B5EF4-FFF2-40B4-BE49-F238E27FC236}">
                <a16:creationId xmlns:a16="http://schemas.microsoft.com/office/drawing/2014/main" id="{90C0212A-85A4-E0CF-1739-886AC355B7EC}"/>
              </a:ext>
            </a:extLst>
          </p:cNvPr>
          <p:cNvGrpSpPr/>
          <p:nvPr/>
        </p:nvGrpSpPr>
        <p:grpSpPr>
          <a:xfrm rot="5400000" flipH="1" flipV="1">
            <a:off x="11384554" y="59775"/>
            <a:ext cx="180734" cy="827714"/>
            <a:chOff x="11303000" y="2324100"/>
            <a:chExt cx="176784" cy="809625"/>
          </a:xfrm>
          <a:solidFill>
            <a:schemeClr val="accent1"/>
          </a:solidFill>
        </p:grpSpPr>
        <p:sp>
          <p:nvSpPr>
            <p:cNvPr id="13" name="演示研究所 SlideLab.cc">
              <a:extLst>
                <a:ext uri="{FF2B5EF4-FFF2-40B4-BE49-F238E27FC236}">
                  <a16:creationId xmlns:a16="http://schemas.microsoft.com/office/drawing/2014/main" id="{450C5991-DE93-B221-3EE9-2E54C427725E}"/>
                </a:ext>
              </a:extLst>
            </p:cNvPr>
            <p:cNvSpPr/>
            <p:nvPr/>
          </p:nvSpPr>
          <p:spPr>
            <a:xfrm>
              <a:off x="11303000" y="2324100"/>
              <a:ext cx="176784" cy="152400"/>
            </a:xfrm>
            <a:prstGeom prst="triangl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4" name="演示研究所 SlideLab.cc">
              <a:extLst>
                <a:ext uri="{FF2B5EF4-FFF2-40B4-BE49-F238E27FC236}">
                  <a16:creationId xmlns:a16="http://schemas.microsoft.com/office/drawing/2014/main" id="{75CF8C6D-70B8-B474-B54E-6F7691BC5266}"/>
                </a:ext>
              </a:extLst>
            </p:cNvPr>
            <p:cNvSpPr/>
            <p:nvPr/>
          </p:nvSpPr>
          <p:spPr>
            <a:xfrm>
              <a:off x="11303000" y="2543175"/>
              <a:ext cx="176784" cy="152400"/>
            </a:xfrm>
            <a:prstGeom prst="triangl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5" name="演示研究所 SlideLab.cc">
              <a:extLst>
                <a:ext uri="{FF2B5EF4-FFF2-40B4-BE49-F238E27FC236}">
                  <a16:creationId xmlns:a16="http://schemas.microsoft.com/office/drawing/2014/main" id="{D60E7F7D-CFA8-00D0-AABA-7E0AC9099D09}"/>
                </a:ext>
              </a:extLst>
            </p:cNvPr>
            <p:cNvSpPr/>
            <p:nvPr/>
          </p:nvSpPr>
          <p:spPr>
            <a:xfrm>
              <a:off x="11303000" y="2762250"/>
              <a:ext cx="176784" cy="152400"/>
            </a:xfrm>
            <a:prstGeom prst="triangl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6" name="演示研究所 SlideLab.cc">
              <a:extLst>
                <a:ext uri="{FF2B5EF4-FFF2-40B4-BE49-F238E27FC236}">
                  <a16:creationId xmlns:a16="http://schemas.microsoft.com/office/drawing/2014/main" id="{4D9B080C-5313-B843-D1A4-9F9FF1E5C927}"/>
                </a:ext>
              </a:extLst>
            </p:cNvPr>
            <p:cNvSpPr/>
            <p:nvPr/>
          </p:nvSpPr>
          <p:spPr>
            <a:xfrm>
              <a:off x="11303000" y="2981325"/>
              <a:ext cx="176784" cy="152400"/>
            </a:xfrm>
            <a:prstGeom prst="triangl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sp>
        <p:nvSpPr>
          <p:cNvPr id="17" name="演示研究所 SlideLab.cc">
            <a:extLst>
              <a:ext uri="{FF2B5EF4-FFF2-40B4-BE49-F238E27FC236}">
                <a16:creationId xmlns:a16="http://schemas.microsoft.com/office/drawing/2014/main" id="{6FC89065-85FD-E81E-A9F1-9A1DCD0796C6}"/>
              </a:ext>
            </a:extLst>
          </p:cNvPr>
          <p:cNvSpPr/>
          <p:nvPr/>
        </p:nvSpPr>
        <p:spPr bwMode="auto">
          <a:xfrm>
            <a:off x="335160" y="5929009"/>
            <a:ext cx="602041" cy="602041"/>
          </a:xfrm>
          <a:prstGeom prst="ellipse">
            <a:avLst/>
          </a:prstGeom>
          <a:solidFill>
            <a:schemeClr val="accent2"/>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6" name="演示研究所 SlideLab.cc">
            <a:extLst>
              <a:ext uri="{FF2B5EF4-FFF2-40B4-BE49-F238E27FC236}">
                <a16:creationId xmlns:a16="http://schemas.microsoft.com/office/drawing/2014/main" id="{90D0F0CB-DDD2-AEEC-DC4D-6DD4C4F03C7B}"/>
              </a:ext>
            </a:extLst>
          </p:cNvPr>
          <p:cNvSpPr>
            <a:spLocks noEditPoints="1"/>
          </p:cNvSpPr>
          <p:nvPr>
            <p:custDataLst>
              <p:tags r:id="rId1"/>
            </p:custDataLst>
          </p:nvPr>
        </p:nvSpPr>
        <p:spPr bwMode="auto">
          <a:xfrm>
            <a:off x="9366789" y="3080954"/>
            <a:ext cx="1217267" cy="1125700"/>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0F6FE"/>
              </a:solidFill>
              <a:effectLst/>
              <a:uLnTx/>
              <a:uFillTx/>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p:txBody>
      </p:sp>
      <p:sp>
        <p:nvSpPr>
          <p:cNvPr id="8" name="文本占位符 1">
            <a:extLst>
              <a:ext uri="{FF2B5EF4-FFF2-40B4-BE49-F238E27FC236}">
                <a16:creationId xmlns:a16="http://schemas.microsoft.com/office/drawing/2014/main" id="{2B123497-31C1-B300-ED5D-3DFD40E4A1B1}"/>
              </a:ext>
            </a:extLst>
          </p:cNvPr>
          <p:cNvSpPr txBox="1">
            <a:spLocks/>
          </p:cNvSpPr>
          <p:nvPr/>
        </p:nvSpPr>
        <p:spPr>
          <a:xfrm>
            <a:off x="1227050" y="208847"/>
            <a:ext cx="4560696" cy="529569"/>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400" b="1" dirty="0">
                <a:solidFill>
                  <a:schemeClr val="tx1"/>
                </a:solidFill>
                <a:latin typeface="黑体" panose="02010609060101010101" pitchFamily="49" charset="-122"/>
                <a:ea typeface="黑体" panose="02010609060101010101" pitchFamily="49" charset="-122"/>
              </a:rPr>
              <a:t>1.3</a:t>
            </a:r>
            <a:r>
              <a:rPr kumimoji="1" lang="zh-CN" altLang="en-US" sz="2400" b="1" dirty="0">
                <a:solidFill>
                  <a:schemeClr val="tx1"/>
                </a:solidFill>
                <a:latin typeface="黑体" panose="02010609060101010101" pitchFamily="49" charset="-122"/>
                <a:ea typeface="黑体" panose="02010609060101010101" pitchFamily="49" charset="-122"/>
              </a:rPr>
              <a:t> 可靠数据传输</a:t>
            </a:r>
          </a:p>
        </p:txBody>
      </p:sp>
      <p:sp>
        <p:nvSpPr>
          <p:cNvPr id="19" name="文本框 18">
            <a:extLst>
              <a:ext uri="{FF2B5EF4-FFF2-40B4-BE49-F238E27FC236}">
                <a16:creationId xmlns:a16="http://schemas.microsoft.com/office/drawing/2014/main" id="{79355787-851E-55DC-68CE-9EEFE090D210}"/>
              </a:ext>
            </a:extLst>
          </p:cNvPr>
          <p:cNvSpPr txBox="1"/>
          <p:nvPr/>
        </p:nvSpPr>
        <p:spPr>
          <a:xfrm>
            <a:off x="1115566" y="863699"/>
            <a:ext cx="7770571" cy="369332"/>
          </a:xfrm>
          <a:prstGeom prst="rect">
            <a:avLst/>
          </a:prstGeom>
          <a:noFill/>
        </p:spPr>
        <p:txBody>
          <a:bodyPr wrap="square">
            <a:spAutoFit/>
          </a:bodyPr>
          <a:lstStyle/>
          <a:p>
            <a:r>
              <a:rPr lang="zh-CN" altLang="en-US" sz="1800" b="1" kern="100" dirty="0">
                <a:solidFill>
                  <a:srgbClr val="0070C0"/>
                </a:solidFill>
                <a:effectLst/>
                <a:latin typeface="Times New Roman" panose="02020603050405020304" pitchFamily="18" charset="0"/>
                <a:ea typeface="宋体" panose="02010600030101010101" pitchFamily="2" charset="-122"/>
              </a:rPr>
              <a:t>超时重传函数，在</a:t>
            </a:r>
            <a:r>
              <a:rPr lang="en-US" altLang="zh-CN" sz="1800" b="1" kern="100" dirty="0" err="1">
                <a:solidFill>
                  <a:srgbClr val="0070C0"/>
                </a:solidFill>
                <a:effectLst/>
                <a:latin typeface="Times New Roman" panose="02020603050405020304" pitchFamily="18" charset="0"/>
                <a:ea typeface="宋体" panose="02010600030101010101" pitchFamily="2" charset="-122"/>
              </a:rPr>
              <a:t>tju_connect</a:t>
            </a:r>
            <a:r>
              <a:rPr lang="zh-CN" altLang="en-US" sz="1800" b="1" kern="100" dirty="0">
                <a:solidFill>
                  <a:srgbClr val="0070C0"/>
                </a:solidFill>
                <a:effectLst/>
                <a:latin typeface="Times New Roman" panose="02020603050405020304" pitchFamily="18" charset="0"/>
                <a:ea typeface="宋体" panose="02010600030101010101" pitchFamily="2" charset="-122"/>
              </a:rPr>
              <a:t>里创建的线程会一直阻塞在这随时</a:t>
            </a:r>
            <a:r>
              <a:rPr lang="zh-CN" altLang="zh-CN" sz="1800" b="1" kern="100" dirty="0">
                <a:solidFill>
                  <a:srgbClr val="0070C0"/>
                </a:solidFill>
                <a:effectLst/>
                <a:latin typeface="Times New Roman" panose="02020603050405020304" pitchFamily="18" charset="0"/>
                <a:ea typeface="宋体" panose="02010600030101010101" pitchFamily="2" charset="-122"/>
              </a:rPr>
              <a:t>超时重传</a:t>
            </a:r>
            <a:endParaRPr lang="zh-CN" altLang="en-US" b="1" dirty="0">
              <a:solidFill>
                <a:srgbClr val="0070C0"/>
              </a:solidFill>
            </a:endParaRPr>
          </a:p>
        </p:txBody>
      </p:sp>
      <p:sp>
        <p:nvSpPr>
          <p:cNvPr id="21" name="文本框 20">
            <a:extLst>
              <a:ext uri="{FF2B5EF4-FFF2-40B4-BE49-F238E27FC236}">
                <a16:creationId xmlns:a16="http://schemas.microsoft.com/office/drawing/2014/main" id="{9020D331-DB71-6447-C001-F8B64C2A42C2}"/>
              </a:ext>
            </a:extLst>
          </p:cNvPr>
          <p:cNvSpPr txBox="1"/>
          <p:nvPr/>
        </p:nvSpPr>
        <p:spPr>
          <a:xfrm>
            <a:off x="1232490" y="6369289"/>
            <a:ext cx="10130446" cy="400110"/>
          </a:xfrm>
          <a:prstGeom prst="rect">
            <a:avLst/>
          </a:prstGeom>
          <a:noFill/>
        </p:spPr>
        <p:txBody>
          <a:bodyPr wrap="square">
            <a:spAutoFit/>
          </a:bodyPr>
          <a:lstStyle/>
          <a:p>
            <a:r>
              <a:rPr lang="zh-CN" altLang="en-US" sz="2000" b="1" kern="100" dirty="0">
                <a:solidFill>
                  <a:srgbClr val="0070C0"/>
                </a:solidFill>
                <a:latin typeface="微软雅黑" panose="020B0503020204020204" pitchFamily="34" charset="-122"/>
                <a:ea typeface="微软雅黑" panose="020B0503020204020204" pitchFamily="34" charset="-122"/>
              </a:rPr>
              <a:t>该</a:t>
            </a:r>
            <a:r>
              <a:rPr lang="zh-CN" altLang="zh-CN" sz="2000" b="1" kern="100" dirty="0">
                <a:solidFill>
                  <a:srgbClr val="0070C0"/>
                </a:solidFill>
                <a:effectLst/>
                <a:latin typeface="微软雅黑" panose="020B0503020204020204" pitchFamily="34" charset="-122"/>
                <a:ea typeface="微软雅黑" panose="020B0503020204020204" pitchFamily="34" charset="-122"/>
              </a:rPr>
              <a:t>函数会在当前序号最小的包发出后一直循环计算时间是否超时，若超时立即重发。</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06CE94F9-9795-822C-7378-00DC1AC2D28C}"/>
              </a:ext>
            </a:extLst>
          </p:cNvPr>
          <p:cNvPicPr>
            <a:picLocks noChangeAspect="1"/>
          </p:cNvPicPr>
          <p:nvPr/>
        </p:nvPicPr>
        <p:blipFill>
          <a:blip r:embed="rId4"/>
          <a:stretch>
            <a:fillRect/>
          </a:stretch>
        </p:blipFill>
        <p:spPr>
          <a:xfrm>
            <a:off x="2838950" y="1273434"/>
            <a:ext cx="5769132" cy="4948956"/>
          </a:xfrm>
          <a:prstGeom prst="rect">
            <a:avLst/>
          </a:prstGeom>
        </p:spPr>
      </p:pic>
    </p:spTree>
    <p:extLst>
      <p:ext uri="{BB962C8B-B14F-4D97-AF65-F5344CB8AC3E}">
        <p14:creationId xmlns:p14="http://schemas.microsoft.com/office/powerpoint/2010/main" val="35757265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E6150-F345-F213-AAC3-CC247673BC03}"/>
            </a:ext>
          </a:extLst>
        </p:cNvPr>
        <p:cNvGrpSpPr/>
        <p:nvPr/>
      </p:nvGrpSpPr>
      <p:grpSpPr>
        <a:xfrm>
          <a:off x="0" y="0"/>
          <a:ext cx="0" cy="0"/>
          <a:chOff x="0" y="0"/>
          <a:chExt cx="0" cy="0"/>
        </a:xfrm>
      </p:grpSpPr>
      <p:sp>
        <p:nvSpPr>
          <p:cNvPr id="9" name="演示研究所 SlideLab.cc">
            <a:extLst>
              <a:ext uri="{FF2B5EF4-FFF2-40B4-BE49-F238E27FC236}">
                <a16:creationId xmlns:a16="http://schemas.microsoft.com/office/drawing/2014/main" id="{85D90977-867F-EBE5-4699-0403AC1E5FAB}"/>
              </a:ext>
            </a:extLst>
          </p:cNvPr>
          <p:cNvSpPr/>
          <p:nvPr/>
        </p:nvSpPr>
        <p:spPr>
          <a:xfrm flipH="1">
            <a:off x="0" y="885315"/>
            <a:ext cx="12192000" cy="5965834"/>
          </a:xfrm>
          <a:custGeom>
            <a:avLst/>
            <a:gdLst>
              <a:gd name="connsiteX0" fmla="*/ 8980362 w 12192000"/>
              <a:gd name="connsiteY0" fmla="*/ 0 h 5965834"/>
              <a:gd name="connsiteX1" fmla="*/ 2837486 w 12192000"/>
              <a:gd name="connsiteY1" fmla="*/ 0 h 5965834"/>
              <a:gd name="connsiteX2" fmla="*/ 8173 w 12192000"/>
              <a:gd name="connsiteY2" fmla="*/ 1334296 h 5965834"/>
              <a:gd name="connsiteX3" fmla="*/ 0 w 12192000"/>
              <a:gd name="connsiteY3" fmla="*/ 1345226 h 5965834"/>
              <a:gd name="connsiteX4" fmla="*/ 0 w 12192000"/>
              <a:gd name="connsiteY4" fmla="*/ 5965834 h 5965834"/>
              <a:gd name="connsiteX5" fmla="*/ 12192000 w 12192000"/>
              <a:gd name="connsiteY5" fmla="*/ 5965834 h 5965834"/>
              <a:gd name="connsiteX6" fmla="*/ 12192000 w 12192000"/>
              <a:gd name="connsiteY6" fmla="*/ 1898448 h 5965834"/>
              <a:gd name="connsiteX7" fmla="*/ 12020749 w 12192000"/>
              <a:gd name="connsiteY7" fmla="*/ 1616561 h 5965834"/>
              <a:gd name="connsiteX8" fmla="*/ 8980362 w 12192000"/>
              <a:gd name="connsiteY8" fmla="*/ 0 h 596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5965834">
                <a:moveTo>
                  <a:pt x="8980362" y="0"/>
                </a:moveTo>
                <a:lnTo>
                  <a:pt x="2837486" y="0"/>
                </a:lnTo>
                <a:cubicBezTo>
                  <a:pt x="1698425" y="0"/>
                  <a:pt x="680678" y="519408"/>
                  <a:pt x="8173" y="1334296"/>
                </a:cubicBezTo>
                <a:lnTo>
                  <a:pt x="0" y="1345226"/>
                </a:lnTo>
                <a:lnTo>
                  <a:pt x="0" y="5965834"/>
                </a:lnTo>
                <a:lnTo>
                  <a:pt x="12192000" y="5965834"/>
                </a:lnTo>
                <a:lnTo>
                  <a:pt x="12192000" y="1898448"/>
                </a:lnTo>
                <a:lnTo>
                  <a:pt x="12020749" y="1616561"/>
                </a:lnTo>
                <a:cubicBezTo>
                  <a:pt x="11361838" y="641244"/>
                  <a:pt x="10245985" y="0"/>
                  <a:pt x="8980362" y="0"/>
                </a:cubicBezTo>
                <a:close/>
              </a:path>
            </a:pathLst>
          </a:custGeom>
          <a:gradFill>
            <a:gsLst>
              <a:gs pos="0">
                <a:schemeClr val="accent1">
                  <a:alpha val="6361"/>
                </a:schemeClr>
              </a:gs>
              <a:gs pos="100000">
                <a:schemeClr val="accent2">
                  <a:alpha val="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0" name="演示研究所 SlideLab.cc">
            <a:extLst>
              <a:ext uri="{FF2B5EF4-FFF2-40B4-BE49-F238E27FC236}">
                <a16:creationId xmlns:a16="http://schemas.microsoft.com/office/drawing/2014/main" id="{EFE47964-D614-311B-2501-257C9F1929DC}"/>
              </a:ext>
            </a:extLst>
          </p:cNvPr>
          <p:cNvSpPr/>
          <p:nvPr/>
        </p:nvSpPr>
        <p:spPr bwMode="auto">
          <a:xfrm>
            <a:off x="11447032" y="5887429"/>
            <a:ext cx="744968" cy="963720"/>
          </a:xfrm>
          <a:custGeom>
            <a:avLst/>
            <a:gdLst>
              <a:gd name="connsiteX0" fmla="*/ 744968 w 744968"/>
              <a:gd name="connsiteY0" fmla="*/ 0 h 963720"/>
              <a:gd name="connsiteX1" fmla="*/ 744968 w 744968"/>
              <a:gd name="connsiteY1" fmla="*/ 963720 h 963720"/>
              <a:gd name="connsiteX2" fmla="*/ 0 w 744968"/>
              <a:gd name="connsiteY2" fmla="*/ 963720 h 963720"/>
              <a:gd name="connsiteX3" fmla="*/ 15647 w 744968"/>
              <a:gd name="connsiteY3" fmla="*/ 808502 h 963720"/>
              <a:gd name="connsiteX4" fmla="*/ 650378 w 744968"/>
              <a:gd name="connsiteY4" fmla="*/ 34620 h 963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968" h="963720">
                <a:moveTo>
                  <a:pt x="744968" y="0"/>
                </a:moveTo>
                <a:lnTo>
                  <a:pt x="744968" y="963720"/>
                </a:lnTo>
                <a:lnTo>
                  <a:pt x="0" y="963720"/>
                </a:lnTo>
                <a:lnTo>
                  <a:pt x="15647" y="808502"/>
                </a:lnTo>
                <a:cubicBezTo>
                  <a:pt x="87248" y="458598"/>
                  <a:pt x="328845" y="170617"/>
                  <a:pt x="650378" y="34620"/>
                </a:cubicBezTo>
                <a:close/>
              </a:path>
            </a:pathLst>
          </a:custGeom>
          <a:solidFill>
            <a:schemeClr val="accent2">
              <a:alpha val="49000"/>
            </a:schemeClr>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1" name="演示研究所 SlideLab.cc">
            <a:extLst>
              <a:ext uri="{FF2B5EF4-FFF2-40B4-BE49-F238E27FC236}">
                <a16:creationId xmlns:a16="http://schemas.microsoft.com/office/drawing/2014/main" id="{0E4970D0-7074-0F07-BDAF-D17894F34C7A}"/>
              </a:ext>
            </a:extLst>
          </p:cNvPr>
          <p:cNvSpPr/>
          <p:nvPr/>
        </p:nvSpPr>
        <p:spPr bwMode="auto">
          <a:xfrm>
            <a:off x="1" y="0"/>
            <a:ext cx="1352581" cy="1086132"/>
          </a:xfrm>
          <a:custGeom>
            <a:avLst/>
            <a:gdLst>
              <a:gd name="connsiteX0" fmla="*/ 0 w 1352581"/>
              <a:gd name="connsiteY0" fmla="*/ 0 h 1086132"/>
              <a:gd name="connsiteX1" fmla="*/ 1352581 w 1352581"/>
              <a:gd name="connsiteY1" fmla="*/ 0 h 1086132"/>
              <a:gd name="connsiteX2" fmla="*/ 1341459 w 1352581"/>
              <a:gd name="connsiteY2" fmla="*/ 72870 h 1086132"/>
              <a:gd name="connsiteX3" fmla="*/ 98229 w 1352581"/>
              <a:gd name="connsiteY3" fmla="*/ 1086132 h 1086132"/>
              <a:gd name="connsiteX4" fmla="*/ 0 w 1352581"/>
              <a:gd name="connsiteY4" fmla="*/ 1081172 h 1086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581" h="1086132">
                <a:moveTo>
                  <a:pt x="0" y="0"/>
                </a:moveTo>
                <a:lnTo>
                  <a:pt x="1352581" y="0"/>
                </a:lnTo>
                <a:lnTo>
                  <a:pt x="1341459" y="72870"/>
                </a:lnTo>
                <a:cubicBezTo>
                  <a:pt x="1223129" y="651138"/>
                  <a:pt x="711478" y="1086132"/>
                  <a:pt x="98229" y="1086132"/>
                </a:cubicBezTo>
                <a:lnTo>
                  <a:pt x="0" y="1081172"/>
                </a:lnTo>
                <a:close/>
              </a:path>
            </a:pathLst>
          </a:custGeom>
          <a:solidFill>
            <a:schemeClr val="accent2"/>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nvGrpSpPr>
          <p:cNvPr id="12" name="演示研究所 SlideLab.cc">
            <a:extLst>
              <a:ext uri="{FF2B5EF4-FFF2-40B4-BE49-F238E27FC236}">
                <a16:creationId xmlns:a16="http://schemas.microsoft.com/office/drawing/2014/main" id="{4D5434A3-7502-5377-3655-8FAAA3101B0F}"/>
              </a:ext>
            </a:extLst>
          </p:cNvPr>
          <p:cNvGrpSpPr/>
          <p:nvPr/>
        </p:nvGrpSpPr>
        <p:grpSpPr>
          <a:xfrm rot="5400000" flipH="1" flipV="1">
            <a:off x="11384554" y="59775"/>
            <a:ext cx="180734" cy="827714"/>
            <a:chOff x="11303000" y="2324100"/>
            <a:chExt cx="176784" cy="809625"/>
          </a:xfrm>
          <a:solidFill>
            <a:schemeClr val="accent1"/>
          </a:solidFill>
        </p:grpSpPr>
        <p:sp>
          <p:nvSpPr>
            <p:cNvPr id="13" name="演示研究所 SlideLab.cc">
              <a:extLst>
                <a:ext uri="{FF2B5EF4-FFF2-40B4-BE49-F238E27FC236}">
                  <a16:creationId xmlns:a16="http://schemas.microsoft.com/office/drawing/2014/main" id="{6EB088F5-3AE0-E6DE-75B0-47C880E68394}"/>
                </a:ext>
              </a:extLst>
            </p:cNvPr>
            <p:cNvSpPr/>
            <p:nvPr/>
          </p:nvSpPr>
          <p:spPr>
            <a:xfrm>
              <a:off x="11303000" y="2324100"/>
              <a:ext cx="176784" cy="152400"/>
            </a:xfrm>
            <a:prstGeom prst="triangl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4" name="演示研究所 SlideLab.cc">
              <a:extLst>
                <a:ext uri="{FF2B5EF4-FFF2-40B4-BE49-F238E27FC236}">
                  <a16:creationId xmlns:a16="http://schemas.microsoft.com/office/drawing/2014/main" id="{D88DBAA0-7834-8D9E-3866-AED52BFA35EB}"/>
                </a:ext>
              </a:extLst>
            </p:cNvPr>
            <p:cNvSpPr/>
            <p:nvPr/>
          </p:nvSpPr>
          <p:spPr>
            <a:xfrm>
              <a:off x="11303000" y="2543175"/>
              <a:ext cx="176784" cy="152400"/>
            </a:xfrm>
            <a:prstGeom prst="triangl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5" name="演示研究所 SlideLab.cc">
              <a:extLst>
                <a:ext uri="{FF2B5EF4-FFF2-40B4-BE49-F238E27FC236}">
                  <a16:creationId xmlns:a16="http://schemas.microsoft.com/office/drawing/2014/main" id="{2C40C4E1-D197-380E-8B3B-8FBDA5953A5B}"/>
                </a:ext>
              </a:extLst>
            </p:cNvPr>
            <p:cNvSpPr/>
            <p:nvPr/>
          </p:nvSpPr>
          <p:spPr>
            <a:xfrm>
              <a:off x="11303000" y="2762250"/>
              <a:ext cx="176784" cy="152400"/>
            </a:xfrm>
            <a:prstGeom prst="triangl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6" name="演示研究所 SlideLab.cc">
              <a:extLst>
                <a:ext uri="{FF2B5EF4-FFF2-40B4-BE49-F238E27FC236}">
                  <a16:creationId xmlns:a16="http://schemas.microsoft.com/office/drawing/2014/main" id="{13C31DFD-2EE7-4A55-8091-42EE90CBE026}"/>
                </a:ext>
              </a:extLst>
            </p:cNvPr>
            <p:cNvSpPr/>
            <p:nvPr/>
          </p:nvSpPr>
          <p:spPr>
            <a:xfrm>
              <a:off x="11303000" y="2981325"/>
              <a:ext cx="176784" cy="152400"/>
            </a:xfrm>
            <a:prstGeom prst="triangl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sp>
        <p:nvSpPr>
          <p:cNvPr id="17" name="演示研究所 SlideLab.cc">
            <a:extLst>
              <a:ext uri="{FF2B5EF4-FFF2-40B4-BE49-F238E27FC236}">
                <a16:creationId xmlns:a16="http://schemas.microsoft.com/office/drawing/2014/main" id="{C76B9BA5-61CE-0A43-93CA-9145AE5820B5}"/>
              </a:ext>
            </a:extLst>
          </p:cNvPr>
          <p:cNvSpPr/>
          <p:nvPr/>
        </p:nvSpPr>
        <p:spPr bwMode="auto">
          <a:xfrm>
            <a:off x="335160" y="5929009"/>
            <a:ext cx="602041" cy="602041"/>
          </a:xfrm>
          <a:prstGeom prst="ellipse">
            <a:avLst/>
          </a:prstGeom>
          <a:solidFill>
            <a:schemeClr val="accent2"/>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6" name="演示研究所 SlideLab.cc">
            <a:extLst>
              <a:ext uri="{FF2B5EF4-FFF2-40B4-BE49-F238E27FC236}">
                <a16:creationId xmlns:a16="http://schemas.microsoft.com/office/drawing/2014/main" id="{D572F74D-265D-1549-139A-7D534CC21420}"/>
              </a:ext>
            </a:extLst>
          </p:cNvPr>
          <p:cNvSpPr>
            <a:spLocks noEditPoints="1"/>
          </p:cNvSpPr>
          <p:nvPr>
            <p:custDataLst>
              <p:tags r:id="rId1"/>
            </p:custDataLst>
          </p:nvPr>
        </p:nvSpPr>
        <p:spPr bwMode="auto">
          <a:xfrm>
            <a:off x="9366789" y="3080954"/>
            <a:ext cx="1217267" cy="1125700"/>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0F6FE"/>
              </a:solidFill>
              <a:effectLst/>
              <a:uLnTx/>
              <a:uFillTx/>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p:txBody>
      </p:sp>
      <p:graphicFrame>
        <p:nvGraphicFramePr>
          <p:cNvPr id="4" name="表格 3">
            <a:extLst>
              <a:ext uri="{FF2B5EF4-FFF2-40B4-BE49-F238E27FC236}">
                <a16:creationId xmlns:a16="http://schemas.microsoft.com/office/drawing/2014/main" id="{05DA8E8C-1597-AD25-FFD3-A590E4D3ABAC}"/>
              </a:ext>
            </a:extLst>
          </p:cNvPr>
          <p:cNvGraphicFramePr>
            <a:graphicFrameLocks noGrp="1"/>
          </p:cNvGraphicFramePr>
          <p:nvPr>
            <p:extLst>
              <p:ext uri="{D42A27DB-BD31-4B8C-83A1-F6EECF244321}">
                <p14:modId xmlns:p14="http://schemas.microsoft.com/office/powerpoint/2010/main" val="1394135749"/>
              </p:ext>
            </p:extLst>
          </p:nvPr>
        </p:nvGraphicFramePr>
        <p:xfrm>
          <a:off x="1227050" y="1449543"/>
          <a:ext cx="6181343" cy="3262822"/>
        </p:xfrm>
        <a:graphic>
          <a:graphicData uri="http://schemas.openxmlformats.org/drawingml/2006/table">
            <a:tbl>
              <a:tblPr firstRow="1" firstCol="1" bandRow="1"/>
              <a:tblGrid>
                <a:gridCol w="6181343">
                  <a:extLst>
                    <a:ext uri="{9D8B030D-6E8A-4147-A177-3AD203B41FA5}">
                      <a16:colId xmlns:a16="http://schemas.microsoft.com/office/drawing/2014/main" val="2428583215"/>
                    </a:ext>
                  </a:extLst>
                </a:gridCol>
              </a:tblGrid>
              <a:tr h="404006">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800" b="1" kern="100" dirty="0">
                          <a:effectLst/>
                          <a:latin typeface="Times New Roman" panose="02020603050405020304" pitchFamily="18" charset="0"/>
                          <a:ea typeface="宋体" panose="02010600030101010101" pitchFamily="2" charset="-122"/>
                        </a:rPr>
                        <a:t>void* </a:t>
                      </a:r>
                      <a:r>
                        <a:rPr lang="en-US" altLang="zh-CN" sz="1800" b="1" kern="100" dirty="0" err="1">
                          <a:effectLst/>
                          <a:latin typeface="Times New Roman" panose="02020603050405020304" pitchFamily="18" charset="0"/>
                          <a:ea typeface="宋体" panose="02010600030101010101" pitchFamily="2" charset="-122"/>
                        </a:rPr>
                        <a:t>start_timer</a:t>
                      </a:r>
                      <a:r>
                        <a:rPr lang="en-US" altLang="zh-CN" sz="1800" b="1" kern="100" dirty="0">
                          <a:effectLst/>
                          <a:latin typeface="Times New Roman" panose="02020603050405020304" pitchFamily="18" charset="0"/>
                          <a:ea typeface="宋体" panose="02010600030101010101" pitchFamily="2" charset="-122"/>
                        </a:rPr>
                        <a:t>(void* </a:t>
                      </a:r>
                      <a:r>
                        <a:rPr lang="en-US" altLang="zh-CN" sz="1800" b="1" kern="100" dirty="0" err="1">
                          <a:effectLst/>
                          <a:latin typeface="Times New Roman" panose="02020603050405020304" pitchFamily="18" charset="0"/>
                          <a:ea typeface="宋体" panose="02010600030101010101" pitchFamily="2" charset="-122"/>
                        </a:rPr>
                        <a:t>arg</a:t>
                      </a:r>
                      <a:r>
                        <a:rPr lang="en-US" altLang="zh-CN" sz="1800" b="1" kern="100" dirty="0">
                          <a:effectLst/>
                          <a:latin typeface="Times New Roman" panose="02020603050405020304" pitchFamily="18" charset="0"/>
                          <a:ea typeface="宋体" panose="02010600030101010101" pitchFamily="2" charset="-122"/>
                        </a:rPr>
                        <a:t>)</a:t>
                      </a:r>
                      <a:endParaRPr lang="zh-CN" altLang="zh-CN" sz="1800" b="1"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97825874"/>
                  </a:ext>
                </a:extLst>
              </a:tr>
              <a:tr h="2858816">
                <a:tc>
                  <a:txBody>
                    <a:bodyPr/>
                    <a:lstStyle/>
                    <a:p>
                      <a:pPr indent="304800" algn="just"/>
                      <a:r>
                        <a:rPr lang="en-US" sz="1800" kern="0" dirty="0">
                          <a:effectLst/>
                          <a:latin typeface="Times New Roman" panose="02020603050405020304" pitchFamily="18" charset="0"/>
                          <a:ea typeface="宋体" panose="02010600030101010101" pitchFamily="2" charset="-122"/>
                        </a:rPr>
                        <a:t>while(1)</a:t>
                      </a:r>
                      <a:endParaRPr lang="zh-CN" sz="1800" kern="100" dirty="0">
                        <a:effectLst/>
                        <a:latin typeface="Times New Roman" panose="02020603050405020304" pitchFamily="18" charset="0"/>
                        <a:ea typeface="宋体" panose="02010600030101010101" pitchFamily="2" charset="-122"/>
                      </a:endParaRPr>
                    </a:p>
                    <a:p>
                      <a:pPr indent="304800" algn="just"/>
                      <a:r>
                        <a:rPr lang="en-US" sz="1800" kern="0" dirty="0">
                          <a:effectLst/>
                          <a:latin typeface="Times New Roman" panose="02020603050405020304" pitchFamily="18" charset="0"/>
                          <a:ea typeface="宋体" panose="02010600030101010101" pitchFamily="2" charset="-122"/>
                        </a:rPr>
                        <a:t>    if(sock-&gt;</a:t>
                      </a:r>
                      <a:r>
                        <a:rPr lang="en-US" sz="1800" kern="0" dirty="0" err="1">
                          <a:effectLst/>
                          <a:latin typeface="Times New Roman" panose="02020603050405020304" pitchFamily="18" charset="0"/>
                          <a:ea typeface="宋体" panose="02010600030101010101" pitchFamily="2" charset="-122"/>
                        </a:rPr>
                        <a:t>window.wnd_send</a:t>
                      </a:r>
                      <a:r>
                        <a:rPr lang="en-US" sz="1800" kern="0" dirty="0">
                          <a:effectLst/>
                          <a:latin typeface="Times New Roman" panose="02020603050405020304" pitchFamily="18" charset="0"/>
                          <a:ea typeface="宋体" panose="02010600030101010101" pitchFamily="2" charset="-122"/>
                        </a:rPr>
                        <a:t>-&gt;</a:t>
                      </a:r>
                      <a:r>
                        <a:rPr lang="en-US" sz="1800" kern="0" dirty="0" err="1">
                          <a:effectLst/>
                          <a:latin typeface="Times New Roman" panose="02020603050405020304" pitchFamily="18" charset="0"/>
                          <a:ea typeface="宋体" panose="02010600030101010101" pitchFamily="2" charset="-122"/>
                        </a:rPr>
                        <a:t>clk</a:t>
                      </a:r>
                      <a:r>
                        <a:rPr lang="en-US" sz="1800" kern="0" dirty="0">
                          <a:effectLst/>
                          <a:latin typeface="Times New Roman" panose="02020603050405020304" pitchFamily="18" charset="0"/>
                          <a:ea typeface="宋体" panose="02010600030101010101" pitchFamily="2" charset="-122"/>
                        </a:rPr>
                        <a:t>==FALSE)</a:t>
                      </a:r>
                      <a:endParaRPr lang="zh-CN" sz="1800" kern="100" dirty="0">
                        <a:effectLst/>
                        <a:latin typeface="Times New Roman" panose="02020603050405020304" pitchFamily="18" charset="0"/>
                        <a:ea typeface="宋体" panose="02010600030101010101" pitchFamily="2" charset="-122"/>
                      </a:endParaRPr>
                    </a:p>
                    <a:p>
                      <a:pPr indent="304800" algn="just"/>
                      <a:r>
                        <a:rPr lang="en-US" sz="1800" kern="0" dirty="0">
                          <a:effectLst/>
                          <a:latin typeface="Times New Roman" panose="02020603050405020304" pitchFamily="18" charset="0"/>
                          <a:ea typeface="宋体" panose="02010600030101010101" pitchFamily="2" charset="-122"/>
                        </a:rPr>
                        <a:t>        // </a:t>
                      </a:r>
                      <a:r>
                        <a:rPr lang="zh-CN" sz="1800" kern="0" dirty="0">
                          <a:effectLst/>
                          <a:latin typeface="Times New Roman" panose="02020603050405020304" pitchFamily="18" charset="0"/>
                          <a:ea typeface="宋体" panose="02010600030101010101" pitchFamily="2" charset="-122"/>
                        </a:rPr>
                        <a:t>等待时钟启动</a:t>
                      </a:r>
                      <a:endParaRPr lang="zh-CN" sz="1800" kern="100" dirty="0">
                        <a:effectLst/>
                        <a:latin typeface="Times New Roman" panose="02020603050405020304" pitchFamily="18" charset="0"/>
                        <a:ea typeface="宋体" panose="02010600030101010101" pitchFamily="2" charset="-122"/>
                      </a:endParaRPr>
                    </a:p>
                    <a:p>
                      <a:pPr indent="304800" algn="just"/>
                      <a:r>
                        <a:rPr lang="en-US" sz="1800" kern="0" dirty="0">
                          <a:effectLst/>
                          <a:latin typeface="Times New Roman" panose="02020603050405020304" pitchFamily="18" charset="0"/>
                          <a:ea typeface="宋体" panose="02010600030101010101" pitchFamily="2" charset="-122"/>
                        </a:rPr>
                        <a:t>    else</a:t>
                      </a:r>
                      <a:endParaRPr lang="zh-CN" sz="1800" kern="100" dirty="0">
                        <a:effectLst/>
                        <a:latin typeface="Times New Roman" panose="02020603050405020304" pitchFamily="18" charset="0"/>
                        <a:ea typeface="宋体" panose="02010600030101010101" pitchFamily="2" charset="-122"/>
                      </a:endParaRPr>
                    </a:p>
                    <a:p>
                      <a:pPr indent="304800" algn="just"/>
                      <a:r>
                        <a:rPr lang="en-US" sz="1800" kern="0" dirty="0">
                          <a:effectLst/>
                          <a:latin typeface="Times New Roman" panose="02020603050405020304" pitchFamily="18" charset="0"/>
                          <a:ea typeface="宋体" panose="02010600030101010101" pitchFamily="2" charset="-122"/>
                        </a:rPr>
                        <a:t>        </a:t>
                      </a:r>
                      <a:r>
                        <a:rPr lang="en-US" sz="1800" kern="0" dirty="0" err="1">
                          <a:effectLst/>
                          <a:latin typeface="Times New Roman" panose="02020603050405020304" pitchFamily="18" charset="0"/>
                          <a:ea typeface="宋体" panose="02010600030101010101" pitchFamily="2" charset="-122"/>
                        </a:rPr>
                        <a:t>gettimeofday</a:t>
                      </a:r>
                      <a:r>
                        <a:rPr lang="en-US" sz="1800" kern="0" dirty="0">
                          <a:effectLst/>
                          <a:latin typeface="Times New Roman" panose="02020603050405020304" pitchFamily="18" charset="0"/>
                          <a:ea typeface="宋体" panose="02010600030101010101" pitchFamily="2" charset="-122"/>
                        </a:rPr>
                        <a:t>(&amp;</a:t>
                      </a:r>
                      <a:r>
                        <a:rPr lang="en-US" sz="1800" kern="0" dirty="0" err="1">
                          <a:effectLst/>
                          <a:latin typeface="Times New Roman" panose="02020603050405020304" pitchFamily="18" charset="0"/>
                          <a:ea typeface="宋体" panose="02010600030101010101" pitchFamily="2" charset="-122"/>
                        </a:rPr>
                        <a:t>nowtime,NULL</a:t>
                      </a:r>
                      <a:r>
                        <a:rPr lang="en-US" sz="1800" kern="0" dirty="0">
                          <a:effectLst/>
                          <a:latin typeface="Times New Roman" panose="02020603050405020304" pitchFamily="18" charset="0"/>
                          <a:ea typeface="宋体" panose="02010600030101010101" pitchFamily="2" charset="-122"/>
                        </a:rPr>
                        <a:t>);</a:t>
                      </a:r>
                      <a:endParaRPr lang="zh-CN" sz="1800" kern="100" dirty="0">
                        <a:effectLst/>
                        <a:latin typeface="Times New Roman" panose="02020603050405020304" pitchFamily="18" charset="0"/>
                        <a:ea typeface="宋体" panose="02010600030101010101" pitchFamily="2" charset="-122"/>
                      </a:endParaRPr>
                    </a:p>
                    <a:p>
                      <a:pPr indent="304800" algn="just"/>
                      <a:r>
                        <a:rPr lang="en-US" sz="1800" kern="0" dirty="0">
                          <a:effectLst/>
                          <a:latin typeface="Times New Roman" panose="02020603050405020304" pitchFamily="18" charset="0"/>
                          <a:ea typeface="宋体" panose="02010600030101010101" pitchFamily="2" charset="-122"/>
                        </a:rPr>
                        <a:t>        // </a:t>
                      </a:r>
                      <a:r>
                        <a:rPr lang="zh-CN" sz="1800" kern="0" dirty="0">
                          <a:effectLst/>
                          <a:latin typeface="Times New Roman" panose="02020603050405020304" pitchFamily="18" charset="0"/>
                          <a:ea typeface="宋体" panose="02010600030101010101" pitchFamily="2" charset="-122"/>
                        </a:rPr>
                        <a:t>计算当前时间与上次发送时间差</a:t>
                      </a:r>
                      <a:endParaRPr lang="zh-CN" sz="1800" kern="100" dirty="0">
                        <a:effectLst/>
                        <a:latin typeface="Times New Roman" panose="02020603050405020304" pitchFamily="18" charset="0"/>
                        <a:ea typeface="宋体" panose="02010600030101010101" pitchFamily="2" charset="-122"/>
                      </a:endParaRPr>
                    </a:p>
                    <a:p>
                      <a:pPr indent="304800" algn="just"/>
                      <a:r>
                        <a:rPr lang="en-US" sz="1800" kern="0" dirty="0">
                          <a:effectLst/>
                          <a:latin typeface="Times New Roman" panose="02020603050405020304" pitchFamily="18" charset="0"/>
                          <a:ea typeface="宋体" panose="02010600030101010101" pitchFamily="2" charset="-122"/>
                        </a:rPr>
                        <a:t>        If: Time&gt;RTO  //</a:t>
                      </a:r>
                      <a:r>
                        <a:rPr lang="zh-CN" sz="1800" kern="0" dirty="0">
                          <a:effectLst/>
                          <a:latin typeface="Times New Roman" panose="02020603050405020304" pitchFamily="18" charset="0"/>
                          <a:ea typeface="宋体" panose="02010600030101010101" pitchFamily="2" charset="-122"/>
                        </a:rPr>
                        <a:t>时间大于估计</a:t>
                      </a:r>
                      <a:r>
                        <a:rPr lang="en-US" sz="1800" kern="0" dirty="0">
                          <a:effectLst/>
                          <a:latin typeface="Times New Roman" panose="02020603050405020304" pitchFamily="18" charset="0"/>
                          <a:ea typeface="宋体" panose="02010600030101010101" pitchFamily="2" charset="-122"/>
                        </a:rPr>
                        <a:t>RTT</a:t>
                      </a:r>
                      <a:endParaRPr lang="zh-CN" sz="1800" kern="100" dirty="0">
                        <a:effectLst/>
                        <a:latin typeface="Times New Roman" panose="02020603050405020304" pitchFamily="18" charset="0"/>
                        <a:ea typeface="宋体" panose="02010600030101010101" pitchFamily="2" charset="-122"/>
                      </a:endParaRPr>
                    </a:p>
                    <a:p>
                      <a:pPr indent="304800" algn="just"/>
                      <a:r>
                        <a:rPr lang="en-US" sz="1800" kern="0" dirty="0">
                          <a:effectLst/>
                          <a:latin typeface="Times New Roman" panose="02020603050405020304" pitchFamily="18" charset="0"/>
                          <a:ea typeface="宋体" panose="02010600030101010101" pitchFamily="2" charset="-122"/>
                        </a:rPr>
                        <a:t>           RTO</a:t>
                      </a:r>
                      <a:r>
                        <a:rPr lang="zh-CN" sz="1800" kern="0" dirty="0">
                          <a:effectLst/>
                          <a:latin typeface="Times New Roman" panose="02020603050405020304" pitchFamily="18" charset="0"/>
                          <a:ea typeface="宋体" panose="02010600030101010101" pitchFamily="2" charset="-122"/>
                        </a:rPr>
                        <a:t>加倍</a:t>
                      </a:r>
                      <a:endParaRPr lang="zh-CN" sz="1800" kern="100" dirty="0">
                        <a:effectLst/>
                        <a:latin typeface="Times New Roman" panose="02020603050405020304" pitchFamily="18" charset="0"/>
                        <a:ea typeface="宋体" panose="02010600030101010101" pitchFamily="2" charset="-122"/>
                      </a:endParaRPr>
                    </a:p>
                    <a:p>
                      <a:pPr indent="304800" algn="just"/>
                      <a:r>
                        <a:rPr lang="en-US" sz="1800" kern="0" dirty="0">
                          <a:effectLst/>
                          <a:latin typeface="Times New Roman" panose="02020603050405020304" pitchFamily="18" charset="0"/>
                          <a:ea typeface="宋体" panose="02010600030101010101" pitchFamily="2" charset="-122"/>
                        </a:rPr>
                        <a:t>           </a:t>
                      </a:r>
                      <a:r>
                        <a:rPr lang="zh-CN" sz="1800" kern="0" dirty="0">
                          <a:effectLst/>
                          <a:latin typeface="Times New Roman" panose="02020603050405020304" pitchFamily="18" charset="0"/>
                          <a:ea typeface="宋体" panose="02010600030101010101" pitchFamily="2" charset="-122"/>
                        </a:rPr>
                        <a:t>重传存储的最小包</a:t>
                      </a:r>
                      <a:endParaRPr lang="zh-CN" sz="1800" kern="100" dirty="0">
                        <a:effectLst/>
                        <a:latin typeface="Times New Roman" panose="02020603050405020304" pitchFamily="18" charset="0"/>
                        <a:ea typeface="宋体" panose="02010600030101010101" pitchFamily="2" charset="-122"/>
                      </a:endParaRPr>
                    </a:p>
                    <a:p>
                      <a:pPr indent="304800" algn="just"/>
                      <a:r>
                        <a:rPr lang="en-US" sz="1800" kern="0" dirty="0">
                          <a:effectLst/>
                          <a:latin typeface="Times New Roman" panose="02020603050405020304" pitchFamily="18" charset="0"/>
                          <a:ea typeface="宋体" panose="02010600030101010101" pitchFamily="2" charset="-122"/>
                        </a:rPr>
                        <a:t>           </a:t>
                      </a:r>
                      <a:r>
                        <a:rPr lang="zh-CN" sz="1800" kern="0" dirty="0">
                          <a:effectLst/>
                          <a:latin typeface="Times New Roman" panose="02020603050405020304" pitchFamily="18" charset="0"/>
                          <a:ea typeface="宋体" panose="02010600030101010101" pitchFamily="2" charset="-122"/>
                        </a:rPr>
                        <a:t>更新发送时间</a:t>
                      </a:r>
                      <a:endParaRPr lang="zh-CN" sz="18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89173632"/>
                  </a:ext>
                </a:extLst>
              </a:tr>
            </a:tbl>
          </a:graphicData>
        </a:graphic>
      </p:graphicFrame>
      <p:sp>
        <p:nvSpPr>
          <p:cNvPr id="7" name="文本框 6">
            <a:extLst>
              <a:ext uri="{FF2B5EF4-FFF2-40B4-BE49-F238E27FC236}">
                <a16:creationId xmlns:a16="http://schemas.microsoft.com/office/drawing/2014/main" id="{8212544F-F99A-1DB6-1F6D-47D22DD61324}"/>
              </a:ext>
            </a:extLst>
          </p:cNvPr>
          <p:cNvSpPr txBox="1"/>
          <p:nvPr/>
        </p:nvSpPr>
        <p:spPr>
          <a:xfrm>
            <a:off x="4530388" y="1484642"/>
            <a:ext cx="6097218" cy="646331"/>
          </a:xfrm>
          <a:prstGeom prst="rect">
            <a:avLst/>
          </a:prstGeom>
          <a:solidFill>
            <a:srgbClr val="4B6CB7"/>
          </a:solidFill>
        </p:spPr>
        <p:txBody>
          <a:bodyPr wrap="square">
            <a:spAutoFit/>
          </a:bodyPr>
          <a:lstStyle/>
          <a:p>
            <a:r>
              <a:rPr lang="zh-CN" altLang="zh-CN" sz="1800" b="1"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在</a:t>
            </a:r>
            <a:r>
              <a:rPr lang="en-US" altLang="zh-CN" sz="1800" b="1" dirty="0" err="1">
                <a:solidFill>
                  <a:schemeClr val="bg1"/>
                </a:solidFill>
                <a:effectLst/>
                <a:latin typeface="Times New Roman" panose="02020603050405020304" pitchFamily="18" charset="0"/>
                <a:ea typeface="宋体" panose="02010600030101010101" pitchFamily="2" charset="-122"/>
              </a:rPr>
              <a:t>tju_send</a:t>
            </a:r>
            <a:r>
              <a:rPr lang="zh-CN" altLang="zh-CN" sz="1800" b="1"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中创建的线程会一直等在这里，</a:t>
            </a:r>
            <a:endParaRPr lang="en-US" altLang="zh-CN" sz="1800" b="1"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b="1"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由</a:t>
            </a:r>
            <a:r>
              <a:rPr lang="en-US" altLang="zh-CN" sz="1800" b="1" dirty="0" err="1">
                <a:solidFill>
                  <a:schemeClr val="bg1"/>
                </a:solidFill>
                <a:effectLst/>
                <a:latin typeface="Times New Roman" panose="02020603050405020304" pitchFamily="18" charset="0"/>
                <a:ea typeface="宋体" panose="02010600030101010101" pitchFamily="2" charset="-122"/>
              </a:rPr>
              <a:t>clock_sign</a:t>
            </a:r>
            <a:r>
              <a:rPr lang="zh-CN" altLang="zh-CN" sz="1800" b="1"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控制，随时进行时间差计算完成超时重传</a:t>
            </a:r>
            <a:endParaRPr lang="zh-CN" altLang="en-US" b="1" dirty="0">
              <a:solidFill>
                <a:schemeClr val="bg1"/>
              </a:solidFill>
            </a:endParaRPr>
          </a:p>
        </p:txBody>
      </p:sp>
      <p:sp>
        <p:nvSpPr>
          <p:cNvPr id="8" name="文本占位符 1">
            <a:extLst>
              <a:ext uri="{FF2B5EF4-FFF2-40B4-BE49-F238E27FC236}">
                <a16:creationId xmlns:a16="http://schemas.microsoft.com/office/drawing/2014/main" id="{9D2329B8-6FFD-8E3E-4D18-1B7440DC32BE}"/>
              </a:ext>
            </a:extLst>
          </p:cNvPr>
          <p:cNvSpPr txBox="1">
            <a:spLocks/>
          </p:cNvSpPr>
          <p:nvPr/>
        </p:nvSpPr>
        <p:spPr>
          <a:xfrm>
            <a:off x="1227050" y="208847"/>
            <a:ext cx="4560696" cy="529569"/>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400" b="1" dirty="0">
                <a:solidFill>
                  <a:schemeClr val="tx1"/>
                </a:solidFill>
                <a:latin typeface="黑体" panose="02010609060101010101" pitchFamily="49" charset="-122"/>
                <a:ea typeface="黑体" panose="02010609060101010101" pitchFamily="49" charset="-122"/>
              </a:rPr>
              <a:t>1.3</a:t>
            </a:r>
            <a:r>
              <a:rPr kumimoji="1" lang="zh-CN" altLang="en-US" sz="2400" b="1" dirty="0">
                <a:solidFill>
                  <a:schemeClr val="tx1"/>
                </a:solidFill>
                <a:latin typeface="黑体" panose="02010609060101010101" pitchFamily="49" charset="-122"/>
                <a:ea typeface="黑体" panose="02010609060101010101" pitchFamily="49" charset="-122"/>
              </a:rPr>
              <a:t> 可靠数据传输</a:t>
            </a:r>
          </a:p>
        </p:txBody>
      </p:sp>
      <p:sp>
        <p:nvSpPr>
          <p:cNvPr id="19" name="文本框 18">
            <a:extLst>
              <a:ext uri="{FF2B5EF4-FFF2-40B4-BE49-F238E27FC236}">
                <a16:creationId xmlns:a16="http://schemas.microsoft.com/office/drawing/2014/main" id="{ED14864E-043A-716A-667A-BC3664E83AED}"/>
              </a:ext>
            </a:extLst>
          </p:cNvPr>
          <p:cNvSpPr txBox="1"/>
          <p:nvPr/>
        </p:nvSpPr>
        <p:spPr>
          <a:xfrm>
            <a:off x="1115566" y="863699"/>
            <a:ext cx="7770571" cy="369332"/>
          </a:xfrm>
          <a:prstGeom prst="rect">
            <a:avLst/>
          </a:prstGeom>
          <a:noFill/>
        </p:spPr>
        <p:txBody>
          <a:bodyPr wrap="square">
            <a:spAutoFit/>
          </a:bodyPr>
          <a:lstStyle/>
          <a:p>
            <a:r>
              <a:rPr lang="zh-CN" altLang="en-US" sz="1800" b="1" kern="100" dirty="0">
                <a:solidFill>
                  <a:srgbClr val="0070C0"/>
                </a:solidFill>
                <a:effectLst/>
                <a:latin typeface="Times New Roman" panose="02020603050405020304" pitchFamily="18" charset="0"/>
                <a:ea typeface="宋体" panose="02010600030101010101" pitchFamily="2" charset="-122"/>
              </a:rPr>
              <a:t>超时重传函数，在</a:t>
            </a:r>
            <a:r>
              <a:rPr lang="en-US" altLang="zh-CN" sz="1800" b="1" kern="100" dirty="0" err="1">
                <a:solidFill>
                  <a:srgbClr val="0070C0"/>
                </a:solidFill>
                <a:effectLst/>
                <a:latin typeface="Times New Roman" panose="02020603050405020304" pitchFamily="18" charset="0"/>
                <a:ea typeface="宋体" panose="02010600030101010101" pitchFamily="2" charset="-122"/>
              </a:rPr>
              <a:t>tju_connect</a:t>
            </a:r>
            <a:r>
              <a:rPr lang="zh-CN" altLang="en-US" sz="1800" b="1" kern="100" dirty="0">
                <a:solidFill>
                  <a:srgbClr val="0070C0"/>
                </a:solidFill>
                <a:effectLst/>
                <a:latin typeface="Times New Roman" panose="02020603050405020304" pitchFamily="18" charset="0"/>
                <a:ea typeface="宋体" panose="02010600030101010101" pitchFamily="2" charset="-122"/>
              </a:rPr>
              <a:t>里创建的线程会一直阻塞在这随时</a:t>
            </a:r>
            <a:r>
              <a:rPr lang="zh-CN" altLang="zh-CN" sz="1800" b="1" kern="100" dirty="0">
                <a:solidFill>
                  <a:srgbClr val="0070C0"/>
                </a:solidFill>
                <a:effectLst/>
                <a:latin typeface="Times New Roman" panose="02020603050405020304" pitchFamily="18" charset="0"/>
                <a:ea typeface="宋体" panose="02010600030101010101" pitchFamily="2" charset="-122"/>
              </a:rPr>
              <a:t>超时重传</a:t>
            </a:r>
            <a:endParaRPr lang="zh-CN" altLang="en-US" b="1" dirty="0">
              <a:solidFill>
                <a:srgbClr val="0070C0"/>
              </a:solidFill>
            </a:endParaRPr>
          </a:p>
        </p:txBody>
      </p:sp>
      <p:sp>
        <p:nvSpPr>
          <p:cNvPr id="21" name="文本框 20">
            <a:extLst>
              <a:ext uri="{FF2B5EF4-FFF2-40B4-BE49-F238E27FC236}">
                <a16:creationId xmlns:a16="http://schemas.microsoft.com/office/drawing/2014/main" id="{40061424-9E22-58C6-7E2E-A136C9908656}"/>
              </a:ext>
            </a:extLst>
          </p:cNvPr>
          <p:cNvSpPr txBox="1"/>
          <p:nvPr/>
        </p:nvSpPr>
        <p:spPr>
          <a:xfrm>
            <a:off x="1232490" y="6369289"/>
            <a:ext cx="10130446" cy="400110"/>
          </a:xfrm>
          <a:prstGeom prst="rect">
            <a:avLst/>
          </a:prstGeom>
          <a:noFill/>
        </p:spPr>
        <p:txBody>
          <a:bodyPr wrap="square">
            <a:spAutoFit/>
          </a:bodyPr>
          <a:lstStyle/>
          <a:p>
            <a:r>
              <a:rPr lang="zh-CN" altLang="en-US" sz="2000" b="1" kern="100" dirty="0">
                <a:solidFill>
                  <a:srgbClr val="0070C0"/>
                </a:solidFill>
                <a:latin typeface="微软雅黑" panose="020B0503020204020204" pitchFamily="34" charset="-122"/>
                <a:ea typeface="微软雅黑" panose="020B0503020204020204" pitchFamily="34" charset="-122"/>
              </a:rPr>
              <a:t>该</a:t>
            </a:r>
            <a:r>
              <a:rPr lang="zh-CN" altLang="zh-CN" sz="2000" b="1" kern="100" dirty="0">
                <a:solidFill>
                  <a:srgbClr val="0070C0"/>
                </a:solidFill>
                <a:effectLst/>
                <a:latin typeface="微软雅黑" panose="020B0503020204020204" pitchFamily="34" charset="-122"/>
                <a:ea typeface="微软雅黑" panose="020B0503020204020204" pitchFamily="34" charset="-122"/>
              </a:rPr>
              <a:t>函数会在当前序号最小的包发出后一直循环计算时间是否超时，若超时立即重发。</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181D10E9-C6A6-3657-E429-9E1A1C2CD59E}"/>
              </a:ext>
            </a:extLst>
          </p:cNvPr>
          <p:cNvSpPr txBox="1"/>
          <p:nvPr/>
        </p:nvSpPr>
        <p:spPr>
          <a:xfrm>
            <a:off x="4996282" y="2341470"/>
            <a:ext cx="6892496" cy="3693319"/>
          </a:xfrm>
          <a:prstGeom prst="rect">
            <a:avLst/>
          </a:prstGeom>
          <a:solidFill>
            <a:schemeClr val="accent6">
              <a:lumMod val="75000"/>
            </a:schemeClr>
          </a:solidFill>
        </p:spPr>
        <p:txBody>
          <a:bodyPr wrap="square">
            <a:spAutoFit/>
          </a:bodyPr>
          <a:lstStyle/>
          <a:p>
            <a:pPr marL="584200" algn="just"/>
            <a:r>
              <a:rPr lang="en-US" altLang="zh-CN" sz="1800" kern="100" dirty="0">
                <a:solidFill>
                  <a:schemeClr val="bg1"/>
                </a:solidFill>
                <a:effectLst/>
                <a:latin typeface="Times New Roman" panose="02020603050405020304" pitchFamily="18" charset="0"/>
                <a:ea typeface="宋体" panose="02010600030101010101" pitchFamily="2" charset="-122"/>
                <a:sym typeface="Wingdings" panose="05000000000000000000" pitchFamily="2" charset="2"/>
              </a:rPr>
              <a:t></a:t>
            </a:r>
            <a:r>
              <a:rPr lang="en-US" altLang="zh-CN" sz="1800" kern="100" dirty="0">
                <a:solidFill>
                  <a:schemeClr val="bg1"/>
                </a:solidFill>
                <a:effectLst/>
                <a:latin typeface="Times New Roman" panose="02020603050405020304" pitchFamily="18" charset="0"/>
                <a:ea typeface="宋体" panose="02010600030101010101" pitchFamily="2" charset="-122"/>
              </a:rPr>
              <a:t>RTT</a:t>
            </a:r>
            <a:r>
              <a:rPr lang="zh-CN" altLang="en-US" sz="1800" kern="100" dirty="0">
                <a:solidFill>
                  <a:schemeClr val="bg1"/>
                </a:solidFill>
                <a:effectLst/>
                <a:latin typeface="Times New Roman" panose="02020603050405020304" pitchFamily="18" charset="0"/>
                <a:ea typeface="宋体" panose="02010600030101010101" pitchFamily="2" charset="-122"/>
              </a:rPr>
              <a:t>：往返时间，指数据发送至其确认接收之间的时间差。</a:t>
            </a:r>
            <a:r>
              <a:rPr lang="en-US" altLang="zh-CN" sz="1800" kern="100" dirty="0">
                <a:solidFill>
                  <a:schemeClr val="bg1"/>
                </a:solidFill>
                <a:effectLst/>
                <a:latin typeface="Times New Roman" panose="02020603050405020304" pitchFamily="18" charset="0"/>
                <a:ea typeface="宋体" panose="02010600030101010101" pitchFamily="2" charset="-122"/>
                <a:sym typeface="Wingdings" panose="05000000000000000000" pitchFamily="2" charset="2"/>
              </a:rPr>
              <a:t> </a:t>
            </a:r>
            <a:r>
              <a:rPr lang="en-US" altLang="zh-CN" sz="1800" kern="100" dirty="0">
                <a:solidFill>
                  <a:schemeClr val="bg1"/>
                </a:solidFill>
                <a:effectLst/>
                <a:latin typeface="Times New Roman" panose="02020603050405020304" pitchFamily="18" charset="0"/>
                <a:ea typeface="宋体" panose="02010600030101010101" pitchFamily="2" charset="-122"/>
              </a:rPr>
              <a:t>RTO</a:t>
            </a:r>
            <a:r>
              <a:rPr lang="zh-CN" altLang="en-US" sz="1800" kern="100" dirty="0">
                <a:solidFill>
                  <a:schemeClr val="bg1"/>
                </a:solidFill>
                <a:effectLst/>
                <a:latin typeface="Times New Roman" panose="02020603050405020304" pitchFamily="18" charset="0"/>
                <a:ea typeface="宋体" panose="02010600030101010101" pitchFamily="2" charset="-122"/>
              </a:rPr>
              <a:t>：超时重传时间，是决定在何种时间点上执行重传的关键参数。</a:t>
            </a:r>
            <a:endParaRPr lang="en-US" altLang="zh-CN" sz="1800" kern="100" dirty="0">
              <a:solidFill>
                <a:schemeClr val="bg1"/>
              </a:solidFill>
              <a:effectLst/>
              <a:latin typeface="Times New Roman" panose="02020603050405020304" pitchFamily="18" charset="0"/>
              <a:ea typeface="宋体" panose="02010600030101010101" pitchFamily="2" charset="-122"/>
            </a:endParaRPr>
          </a:p>
          <a:p>
            <a:pPr marL="584200" algn="just"/>
            <a:r>
              <a:rPr lang="en-US" altLang="zh-CN" sz="1800" kern="100" dirty="0">
                <a:solidFill>
                  <a:schemeClr val="bg1"/>
                </a:solidFill>
                <a:effectLst/>
                <a:latin typeface="Times New Roman" panose="02020603050405020304" pitchFamily="18" charset="0"/>
                <a:ea typeface="宋体" panose="02010600030101010101" pitchFamily="2" charset="-122"/>
                <a:sym typeface="Wingdings" panose="05000000000000000000" pitchFamily="2" charset="2"/>
              </a:rPr>
              <a:t></a:t>
            </a:r>
            <a:r>
              <a:rPr lang="zh-CN" altLang="en-US" sz="1800" kern="100" dirty="0">
                <a:solidFill>
                  <a:schemeClr val="bg1"/>
                </a:solidFill>
                <a:effectLst/>
                <a:latin typeface="Times New Roman" panose="02020603050405020304" pitchFamily="18" charset="0"/>
                <a:ea typeface="宋体" panose="02010600030101010101" pitchFamily="2" charset="-122"/>
              </a:rPr>
              <a:t>为获得更平滑的</a:t>
            </a:r>
            <a:r>
              <a:rPr lang="en-US" altLang="zh-CN" sz="1800" kern="100" dirty="0">
                <a:solidFill>
                  <a:schemeClr val="bg1"/>
                </a:solidFill>
                <a:effectLst/>
                <a:latin typeface="Times New Roman" panose="02020603050405020304" pitchFamily="18" charset="0"/>
                <a:ea typeface="宋体" panose="02010600030101010101" pitchFamily="2" charset="-122"/>
              </a:rPr>
              <a:t>RTT</a:t>
            </a:r>
            <a:r>
              <a:rPr lang="zh-CN" altLang="en-US" sz="1800" kern="100" dirty="0">
                <a:solidFill>
                  <a:schemeClr val="bg1"/>
                </a:solidFill>
                <a:effectLst/>
                <a:latin typeface="Times New Roman" panose="02020603050405020304" pitchFamily="18" charset="0"/>
                <a:ea typeface="宋体" panose="02010600030101010101" pitchFamily="2" charset="-122"/>
              </a:rPr>
              <a:t>估计值（</a:t>
            </a:r>
            <a:r>
              <a:rPr lang="en-US" altLang="zh-CN" sz="1800" kern="100" dirty="0">
                <a:solidFill>
                  <a:schemeClr val="bg1"/>
                </a:solidFill>
                <a:effectLst/>
                <a:latin typeface="Times New Roman" panose="02020603050405020304" pitchFamily="18" charset="0"/>
                <a:ea typeface="宋体" panose="02010600030101010101" pitchFamily="2" charset="-122"/>
              </a:rPr>
              <a:t>SRTT</a:t>
            </a:r>
            <a:r>
              <a:rPr lang="zh-CN" altLang="en-US" sz="1800" kern="100" dirty="0">
                <a:solidFill>
                  <a:schemeClr val="bg1"/>
                </a:solidFill>
                <a:effectLst/>
                <a:latin typeface="Times New Roman" panose="02020603050405020304" pitchFamily="18" charset="0"/>
                <a:ea typeface="宋体" panose="02010600030101010101" pitchFamily="2" charset="-122"/>
              </a:rPr>
              <a:t>），采用平滑因子</a:t>
            </a:r>
            <a:r>
              <a:rPr lang="en-US" altLang="zh-CN" sz="1800" kern="100" dirty="0">
                <a:solidFill>
                  <a:schemeClr val="bg1"/>
                </a:solidFill>
                <a:effectLst/>
                <a:latin typeface="Times New Roman" panose="02020603050405020304" pitchFamily="18" charset="0"/>
                <a:ea typeface="宋体" panose="02010600030101010101" pitchFamily="2" charset="-122"/>
              </a:rPr>
              <a:t>x</a:t>
            </a:r>
            <a:r>
              <a:rPr lang="zh-CN" altLang="en-US" sz="1800" kern="100" dirty="0">
                <a:solidFill>
                  <a:schemeClr val="bg1"/>
                </a:solidFill>
                <a:effectLst/>
                <a:latin typeface="Times New Roman" panose="02020603050405020304" pitchFamily="18" charset="0"/>
                <a:ea typeface="宋体" panose="02010600030101010101" pitchFamily="2" charset="-122"/>
              </a:rPr>
              <a:t>：</a:t>
            </a:r>
          </a:p>
          <a:p>
            <a:pPr marL="584200" indent="266700" algn="just"/>
            <a:r>
              <a:rPr lang="en-US" altLang="zh-CN" kern="100" dirty="0">
                <a:solidFill>
                  <a:schemeClr val="bg1"/>
                </a:solidFill>
                <a:latin typeface="Times New Roman" panose="02020603050405020304" pitchFamily="18" charset="0"/>
                <a:ea typeface="宋体" panose="02010600030101010101" pitchFamily="2" charset="-122"/>
                <a:sym typeface="Wingdings" panose="05000000000000000000" pitchFamily="2" charset="2"/>
              </a:rPr>
              <a:t>                  </a:t>
            </a:r>
            <a:r>
              <a:rPr lang="en-US" altLang="zh-CN" sz="1800" kern="100" dirty="0" err="1">
                <a:solidFill>
                  <a:schemeClr val="bg1"/>
                </a:solidFill>
                <a:effectLst/>
                <a:latin typeface="Times New Roman" panose="02020603050405020304" pitchFamily="18" charset="0"/>
                <a:ea typeface="宋体" panose="02010600030101010101" pitchFamily="2" charset="-122"/>
              </a:rPr>
              <a:t>sRTT</a:t>
            </a:r>
            <a:r>
              <a:rPr lang="en-US" altLang="zh-CN" sz="1800" kern="100" dirty="0">
                <a:solidFill>
                  <a:schemeClr val="bg1"/>
                </a:solidFill>
                <a:effectLst/>
                <a:latin typeface="Times New Roman" panose="02020603050405020304" pitchFamily="18" charset="0"/>
                <a:ea typeface="宋体" panose="02010600030101010101" pitchFamily="2" charset="-122"/>
              </a:rPr>
              <a:t>=x* (</a:t>
            </a:r>
            <a:r>
              <a:rPr lang="zh-CN" altLang="en-US" sz="1800" kern="100" dirty="0">
                <a:solidFill>
                  <a:schemeClr val="bg1"/>
                </a:solidFill>
                <a:effectLst/>
                <a:latin typeface="Times New Roman" panose="02020603050405020304" pitchFamily="18" charset="0"/>
                <a:ea typeface="宋体" panose="02010600030101010101" pitchFamily="2" charset="-122"/>
              </a:rPr>
              <a:t>旧</a:t>
            </a:r>
            <a:r>
              <a:rPr lang="en-US" altLang="zh-CN" sz="1800" kern="100" dirty="0">
                <a:solidFill>
                  <a:schemeClr val="bg1"/>
                </a:solidFill>
                <a:effectLst/>
                <a:latin typeface="Times New Roman" panose="02020603050405020304" pitchFamily="18" charset="0"/>
                <a:ea typeface="宋体" panose="02010600030101010101" pitchFamily="2" charset="-122"/>
              </a:rPr>
              <a:t>SRTT) + (1 - x) * RTT</a:t>
            </a:r>
          </a:p>
          <a:p>
            <a:pPr marL="584200" algn="just"/>
            <a:r>
              <a:rPr lang="en-US" altLang="zh-CN" sz="1800" kern="100" dirty="0">
                <a:solidFill>
                  <a:schemeClr val="bg1"/>
                </a:solidFill>
                <a:effectLst/>
                <a:latin typeface="Times New Roman" panose="02020603050405020304" pitchFamily="18" charset="0"/>
                <a:ea typeface="宋体" panose="02010600030101010101" pitchFamily="2" charset="-122"/>
                <a:sym typeface="Wingdings" panose="05000000000000000000" pitchFamily="2" charset="2"/>
              </a:rPr>
              <a:t></a:t>
            </a:r>
            <a:r>
              <a:rPr lang="zh-CN" altLang="en-US" sz="1800" kern="100" dirty="0">
                <a:solidFill>
                  <a:schemeClr val="bg1"/>
                </a:solidFill>
                <a:effectLst/>
                <a:latin typeface="Times New Roman" panose="02020603050405020304" pitchFamily="18" charset="0"/>
                <a:ea typeface="宋体" panose="02010600030101010101" pitchFamily="2" charset="-122"/>
              </a:rPr>
              <a:t>进一步，</a:t>
            </a:r>
            <a:r>
              <a:rPr lang="en-US" altLang="zh-CN" sz="1800" kern="100" dirty="0">
                <a:solidFill>
                  <a:schemeClr val="bg1"/>
                </a:solidFill>
                <a:effectLst/>
                <a:latin typeface="Times New Roman" panose="02020603050405020304" pitchFamily="18" charset="0"/>
                <a:ea typeface="宋体" panose="02010600030101010101" pitchFamily="2" charset="-122"/>
              </a:rPr>
              <a:t>RTO</a:t>
            </a:r>
            <a:r>
              <a:rPr lang="zh-CN" altLang="en-US" sz="1800" kern="100" dirty="0">
                <a:solidFill>
                  <a:schemeClr val="bg1"/>
                </a:solidFill>
                <a:effectLst/>
                <a:latin typeface="Times New Roman" panose="02020603050405020304" pitchFamily="18" charset="0"/>
                <a:ea typeface="宋体" panose="02010600030101010101" pitchFamily="2" charset="-122"/>
              </a:rPr>
              <a:t>的计算涉及</a:t>
            </a:r>
            <a:r>
              <a:rPr lang="en-US" altLang="zh-CN" sz="1800" kern="100" dirty="0">
                <a:solidFill>
                  <a:schemeClr val="bg1"/>
                </a:solidFill>
                <a:effectLst/>
                <a:latin typeface="Times New Roman" panose="02020603050405020304" pitchFamily="18" charset="0"/>
                <a:ea typeface="宋体" panose="02010600030101010101" pitchFamily="2" charset="-122"/>
              </a:rPr>
              <a:t>SRTT</a:t>
            </a:r>
            <a:r>
              <a:rPr lang="zh-CN" altLang="en-US" sz="1800" kern="100" dirty="0">
                <a:solidFill>
                  <a:schemeClr val="bg1"/>
                </a:solidFill>
                <a:effectLst/>
                <a:latin typeface="Times New Roman" panose="02020603050405020304" pitchFamily="18" charset="0"/>
                <a:ea typeface="宋体" panose="02010600030101010101" pitchFamily="2" charset="-122"/>
              </a:rPr>
              <a:t>与</a:t>
            </a:r>
            <a:r>
              <a:rPr lang="en-US" altLang="zh-CN" sz="1800" kern="100" dirty="0">
                <a:solidFill>
                  <a:schemeClr val="bg1"/>
                </a:solidFill>
                <a:effectLst/>
                <a:latin typeface="Times New Roman" panose="02020603050405020304" pitchFamily="18" charset="0"/>
                <a:ea typeface="宋体" panose="02010600030101010101" pitchFamily="2" charset="-122"/>
              </a:rPr>
              <a:t>RTT</a:t>
            </a:r>
            <a:r>
              <a:rPr lang="zh-CN" altLang="en-US" sz="1800" kern="100" dirty="0">
                <a:solidFill>
                  <a:schemeClr val="bg1"/>
                </a:solidFill>
                <a:effectLst/>
                <a:latin typeface="Times New Roman" panose="02020603050405020304" pitchFamily="18" charset="0"/>
                <a:ea typeface="宋体" panose="02010600030101010101" pitchFamily="2" charset="-122"/>
              </a:rPr>
              <a:t>偏差</a:t>
            </a:r>
            <a:r>
              <a:rPr lang="en-US" altLang="zh-CN" sz="1800" kern="100" dirty="0">
                <a:solidFill>
                  <a:schemeClr val="bg1"/>
                </a:solidFill>
                <a:effectLst/>
                <a:latin typeface="Times New Roman" panose="02020603050405020304" pitchFamily="18" charset="0"/>
                <a:ea typeface="宋体" panose="02010600030101010101" pitchFamily="2" charset="-122"/>
              </a:rPr>
              <a:t>---RTTVAL</a:t>
            </a:r>
            <a:r>
              <a:rPr lang="zh-CN" altLang="en-US" sz="1800" kern="100" dirty="0">
                <a:solidFill>
                  <a:schemeClr val="bg1"/>
                </a:solidFill>
                <a:effectLst/>
                <a:latin typeface="Times New Roman" panose="02020603050405020304" pitchFamily="18" charset="0"/>
                <a:ea typeface="宋体" panose="02010600030101010101" pitchFamily="2" charset="-122"/>
              </a:rPr>
              <a:t>，</a:t>
            </a:r>
            <a:r>
              <a:rPr lang="en-US" altLang="zh-CN" sz="1800" kern="100" dirty="0">
                <a:solidFill>
                  <a:schemeClr val="bg1"/>
                </a:solidFill>
                <a:effectLst/>
                <a:latin typeface="Times New Roman" panose="02020603050405020304" pitchFamily="18" charset="0"/>
                <a:ea typeface="宋体" panose="02010600030101010101" pitchFamily="2" charset="-122"/>
              </a:rPr>
              <a:t>t</a:t>
            </a:r>
            <a:r>
              <a:rPr lang="zh-CN" altLang="en-US" sz="1800" kern="100" dirty="0">
                <a:solidFill>
                  <a:schemeClr val="bg1"/>
                </a:solidFill>
                <a:effectLst/>
                <a:latin typeface="Times New Roman" panose="02020603050405020304" pitchFamily="18" charset="0"/>
                <a:ea typeface="宋体" panose="02010600030101010101" pitchFamily="2" charset="-122"/>
              </a:rPr>
              <a:t>取</a:t>
            </a:r>
            <a:r>
              <a:rPr lang="en-US" altLang="zh-CN" sz="1800" kern="100" dirty="0">
                <a:solidFill>
                  <a:schemeClr val="bg1"/>
                </a:solidFill>
                <a:effectLst/>
                <a:latin typeface="Times New Roman" panose="02020603050405020304" pitchFamily="18" charset="0"/>
                <a:ea typeface="宋体" panose="02010600030101010101" pitchFamily="2" charset="-122"/>
              </a:rPr>
              <a:t>1/8</a:t>
            </a:r>
            <a:r>
              <a:rPr lang="zh-CN" altLang="en-US" sz="1800" kern="100" dirty="0">
                <a:solidFill>
                  <a:schemeClr val="bg1"/>
                </a:solidFill>
                <a:effectLst/>
                <a:latin typeface="Times New Roman" panose="02020603050405020304" pitchFamily="18" charset="0"/>
                <a:ea typeface="宋体" panose="02010600030101010101" pitchFamily="2" charset="-122"/>
              </a:rPr>
              <a:t>，</a:t>
            </a:r>
            <a:r>
              <a:rPr lang="en-US" altLang="zh-CN" sz="1800" kern="100" dirty="0">
                <a:solidFill>
                  <a:schemeClr val="bg1"/>
                </a:solidFill>
                <a:effectLst/>
                <a:latin typeface="Times New Roman" panose="02020603050405020304" pitchFamily="18" charset="0"/>
                <a:ea typeface="宋体" panose="02010600030101010101" pitchFamily="2" charset="-122"/>
              </a:rPr>
              <a:t>h</a:t>
            </a:r>
            <a:r>
              <a:rPr lang="zh-CN" altLang="en-US" sz="1800" kern="100" dirty="0">
                <a:solidFill>
                  <a:schemeClr val="bg1"/>
                </a:solidFill>
                <a:effectLst/>
                <a:latin typeface="Times New Roman" panose="02020603050405020304" pitchFamily="18" charset="0"/>
                <a:ea typeface="宋体" panose="02010600030101010101" pitchFamily="2" charset="-122"/>
              </a:rPr>
              <a:t>取</a:t>
            </a:r>
            <a:r>
              <a:rPr lang="en-US" altLang="zh-CN" sz="1800" kern="100" dirty="0">
                <a:solidFill>
                  <a:schemeClr val="bg1"/>
                </a:solidFill>
                <a:effectLst/>
                <a:latin typeface="Times New Roman" panose="02020603050405020304" pitchFamily="18" charset="0"/>
                <a:ea typeface="宋体" panose="02010600030101010101" pitchFamily="2" charset="-122"/>
              </a:rPr>
              <a:t>1/4</a:t>
            </a:r>
            <a:r>
              <a:rPr lang="zh-CN" altLang="en-US" sz="1800" kern="100" dirty="0">
                <a:solidFill>
                  <a:schemeClr val="bg1"/>
                </a:solidFill>
                <a:effectLst/>
                <a:latin typeface="Times New Roman" panose="02020603050405020304" pitchFamily="18" charset="0"/>
                <a:ea typeface="宋体" panose="02010600030101010101" pitchFamily="2" charset="-122"/>
              </a:rPr>
              <a:t>，具体公式为：</a:t>
            </a:r>
          </a:p>
          <a:p>
            <a:pPr marL="584200" algn="just"/>
            <a:r>
              <a:rPr lang="en-US" altLang="zh-CN" sz="1800" kern="100" dirty="0">
                <a:solidFill>
                  <a:schemeClr val="bg1"/>
                </a:solidFill>
                <a:effectLst/>
                <a:latin typeface="Times New Roman" panose="02020603050405020304" pitchFamily="18" charset="0"/>
                <a:ea typeface="宋体" panose="02010600030101010101" pitchFamily="2" charset="-122"/>
              </a:rPr>
              <a:t>               SRTT</a:t>
            </a:r>
            <a:r>
              <a:rPr lang="zh-CN" altLang="en-US" sz="1800" kern="100" dirty="0">
                <a:solidFill>
                  <a:schemeClr val="bg1"/>
                </a:solidFill>
                <a:effectLst/>
                <a:latin typeface="Times New Roman" panose="02020603050405020304" pitchFamily="18" charset="0"/>
                <a:ea typeface="宋体" panose="02010600030101010101" pitchFamily="2" charset="-122"/>
              </a:rPr>
              <a:t>更新 </a:t>
            </a:r>
            <a:r>
              <a:rPr lang="en-US" altLang="zh-CN" sz="1800" kern="100" dirty="0">
                <a:solidFill>
                  <a:schemeClr val="bg1"/>
                </a:solidFill>
                <a:effectLst/>
                <a:latin typeface="Times New Roman" panose="02020603050405020304" pitchFamily="18" charset="0"/>
                <a:ea typeface="宋体" panose="02010600030101010101" pitchFamily="2" charset="-122"/>
              </a:rPr>
              <a:t>= (1 - t) * SRTT + t * RTT</a:t>
            </a:r>
            <a:r>
              <a:rPr lang="zh-CN" altLang="en-US" sz="1800" kern="100" dirty="0">
                <a:solidFill>
                  <a:schemeClr val="bg1"/>
                </a:solidFill>
                <a:effectLst/>
                <a:latin typeface="Times New Roman" panose="02020603050405020304" pitchFamily="18" charset="0"/>
                <a:ea typeface="宋体" panose="02010600030101010101" pitchFamily="2" charset="-122"/>
              </a:rPr>
              <a:t>测</a:t>
            </a:r>
          </a:p>
          <a:p>
            <a:pPr marL="584200" algn="just"/>
            <a:r>
              <a:rPr lang="en-US" altLang="zh-CN" sz="1800" kern="100" dirty="0">
                <a:solidFill>
                  <a:schemeClr val="bg1"/>
                </a:solidFill>
                <a:effectLst/>
                <a:latin typeface="Times New Roman" panose="02020603050405020304" pitchFamily="18" charset="0"/>
                <a:ea typeface="宋体" panose="02010600030101010101" pitchFamily="2" charset="-122"/>
              </a:rPr>
              <a:t>         RTTVAL = (1 - h) * RTTVAL + h * |RTT</a:t>
            </a:r>
            <a:r>
              <a:rPr lang="zh-CN" altLang="en-US" sz="1800" kern="100" dirty="0">
                <a:solidFill>
                  <a:schemeClr val="bg1"/>
                </a:solidFill>
                <a:effectLst/>
                <a:latin typeface="Times New Roman" panose="02020603050405020304" pitchFamily="18" charset="0"/>
                <a:ea typeface="宋体" panose="02010600030101010101" pitchFamily="2" charset="-122"/>
              </a:rPr>
              <a:t>测 </a:t>
            </a:r>
            <a:r>
              <a:rPr lang="en-US" altLang="zh-CN" sz="1800" kern="100" dirty="0">
                <a:solidFill>
                  <a:schemeClr val="bg1"/>
                </a:solidFill>
                <a:effectLst/>
                <a:latin typeface="Times New Roman" panose="02020603050405020304" pitchFamily="18" charset="0"/>
                <a:ea typeface="宋体" panose="02010600030101010101" pitchFamily="2" charset="-122"/>
              </a:rPr>
              <a:t>- RTTVAL|</a:t>
            </a:r>
          </a:p>
          <a:p>
            <a:pPr marL="584200" algn="just"/>
            <a:r>
              <a:rPr lang="zh-CN" altLang="en-US" sz="1800" kern="100" dirty="0">
                <a:solidFill>
                  <a:schemeClr val="bg1"/>
                </a:solidFill>
                <a:effectLst/>
                <a:latin typeface="Times New Roman" panose="02020603050405020304" pitchFamily="18" charset="0"/>
                <a:ea typeface="宋体" panose="02010600030101010101" pitchFamily="2" charset="-122"/>
              </a:rPr>
              <a:t>最终</a:t>
            </a:r>
          </a:p>
          <a:p>
            <a:pPr marL="584200" algn="just"/>
            <a:r>
              <a:rPr lang="en-US" altLang="zh-CN" sz="1800" kern="100" dirty="0">
                <a:solidFill>
                  <a:schemeClr val="bg1"/>
                </a:solidFill>
                <a:effectLst/>
                <a:latin typeface="Times New Roman" panose="02020603050405020304" pitchFamily="18" charset="0"/>
                <a:ea typeface="宋体" panose="02010600030101010101" pitchFamily="2" charset="-122"/>
              </a:rPr>
              <a:t>                       RTO = SRTT + 4 * RTTVAL</a:t>
            </a:r>
          </a:p>
          <a:p>
            <a:pPr marL="584200" algn="just"/>
            <a:r>
              <a:rPr lang="en-US" altLang="zh-CN" sz="1800" kern="100" dirty="0">
                <a:solidFill>
                  <a:schemeClr val="bg1"/>
                </a:solidFill>
                <a:effectLst/>
                <a:latin typeface="Times New Roman" panose="02020603050405020304" pitchFamily="18" charset="0"/>
                <a:ea typeface="宋体" panose="02010600030101010101" pitchFamily="2" charset="-122"/>
                <a:sym typeface="Wingdings" panose="05000000000000000000" pitchFamily="2" charset="2"/>
              </a:rPr>
              <a:t></a:t>
            </a:r>
            <a:r>
              <a:rPr lang="zh-CN" altLang="en-US" sz="1800" kern="100" dirty="0">
                <a:solidFill>
                  <a:schemeClr val="bg1"/>
                </a:solidFill>
                <a:effectLst/>
                <a:latin typeface="Times New Roman" panose="02020603050405020304" pitchFamily="18" charset="0"/>
                <a:ea typeface="宋体" panose="02010600030101010101" pitchFamily="2" charset="-122"/>
              </a:rPr>
              <a:t>初始</a:t>
            </a:r>
            <a:r>
              <a:rPr lang="en-US" altLang="zh-CN" sz="1800" kern="100" dirty="0">
                <a:solidFill>
                  <a:schemeClr val="bg1"/>
                </a:solidFill>
                <a:effectLst/>
                <a:latin typeface="Times New Roman" panose="02020603050405020304" pitchFamily="18" charset="0"/>
                <a:ea typeface="宋体" panose="02010600030101010101" pitchFamily="2" charset="-122"/>
              </a:rPr>
              <a:t>RTO</a:t>
            </a:r>
            <a:r>
              <a:rPr lang="zh-CN" altLang="en-US" sz="1800" kern="100" dirty="0">
                <a:solidFill>
                  <a:schemeClr val="bg1"/>
                </a:solidFill>
                <a:effectLst/>
                <a:latin typeface="Times New Roman" panose="02020603050405020304" pitchFamily="18" charset="0"/>
                <a:ea typeface="宋体" panose="02010600030101010101" pitchFamily="2" charset="-122"/>
              </a:rPr>
              <a:t>建议设为</a:t>
            </a:r>
            <a:r>
              <a:rPr lang="en-US" altLang="zh-CN" sz="1800" kern="100" dirty="0">
                <a:solidFill>
                  <a:schemeClr val="bg1"/>
                </a:solidFill>
                <a:effectLst/>
                <a:latin typeface="Times New Roman" panose="02020603050405020304" pitchFamily="18" charset="0"/>
                <a:ea typeface="宋体" panose="02010600030101010101" pitchFamily="2" charset="-122"/>
              </a:rPr>
              <a:t>1</a:t>
            </a:r>
            <a:r>
              <a:rPr lang="zh-CN" altLang="en-US" sz="1800" kern="100" dirty="0">
                <a:solidFill>
                  <a:schemeClr val="bg1"/>
                </a:solidFill>
                <a:effectLst/>
                <a:latin typeface="Times New Roman" panose="02020603050405020304" pitchFamily="18" charset="0"/>
                <a:ea typeface="宋体" panose="02010600030101010101" pitchFamily="2" charset="-122"/>
              </a:rPr>
              <a:t>秒，遇超时则加倍，但每次接收到新报文并更新</a:t>
            </a:r>
            <a:r>
              <a:rPr lang="en-US" altLang="zh-CN" sz="1800" kern="100" dirty="0">
                <a:solidFill>
                  <a:schemeClr val="bg1"/>
                </a:solidFill>
                <a:effectLst/>
                <a:latin typeface="Times New Roman" panose="02020603050405020304" pitchFamily="18" charset="0"/>
                <a:ea typeface="宋体" panose="02010600030101010101" pitchFamily="2" charset="-122"/>
              </a:rPr>
              <a:t>SRTT</a:t>
            </a:r>
            <a:r>
              <a:rPr lang="zh-CN" altLang="en-US" sz="1800" kern="100" dirty="0">
                <a:solidFill>
                  <a:schemeClr val="bg1"/>
                </a:solidFill>
                <a:effectLst/>
                <a:latin typeface="Times New Roman" panose="02020603050405020304" pitchFamily="18" charset="0"/>
                <a:ea typeface="宋体" panose="02010600030101010101" pitchFamily="2" charset="-122"/>
              </a:rPr>
              <a:t>后，均按上述公式重新计算</a:t>
            </a:r>
            <a:r>
              <a:rPr lang="en-US" altLang="zh-CN" sz="1800" kern="100" dirty="0">
                <a:solidFill>
                  <a:schemeClr val="bg1"/>
                </a:solidFill>
                <a:effectLst/>
                <a:latin typeface="Times New Roman" panose="02020603050405020304" pitchFamily="18" charset="0"/>
                <a:ea typeface="宋体" panose="02010600030101010101" pitchFamily="2" charset="-122"/>
              </a:rPr>
              <a:t>RTO</a:t>
            </a:r>
            <a:r>
              <a:rPr lang="zh-CN" altLang="en-US" sz="1800" kern="100" dirty="0">
                <a:solidFill>
                  <a:schemeClr val="bg1"/>
                </a:solidFill>
                <a:effectLst/>
                <a:latin typeface="Times New Roman" panose="02020603050405020304" pitchFamily="18" charset="0"/>
                <a:ea typeface="宋体" panose="02010600030101010101" pitchFamily="2" charset="-122"/>
              </a:rPr>
              <a:t>。</a:t>
            </a:r>
          </a:p>
        </p:txBody>
      </p:sp>
    </p:spTree>
    <p:extLst>
      <p:ext uri="{BB962C8B-B14F-4D97-AF65-F5344CB8AC3E}">
        <p14:creationId xmlns:p14="http://schemas.microsoft.com/office/powerpoint/2010/main" val="790289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E1485-0F06-EF1A-CE8F-0791E270DD10}"/>
            </a:ext>
          </a:extLst>
        </p:cNvPr>
        <p:cNvGrpSpPr/>
        <p:nvPr/>
      </p:nvGrpSpPr>
      <p:grpSpPr>
        <a:xfrm>
          <a:off x="0" y="0"/>
          <a:ext cx="0" cy="0"/>
          <a:chOff x="0" y="0"/>
          <a:chExt cx="0" cy="0"/>
        </a:xfrm>
      </p:grpSpPr>
      <p:sp>
        <p:nvSpPr>
          <p:cNvPr id="9" name="演示研究所 SlideLab.cc">
            <a:extLst>
              <a:ext uri="{FF2B5EF4-FFF2-40B4-BE49-F238E27FC236}">
                <a16:creationId xmlns:a16="http://schemas.microsoft.com/office/drawing/2014/main" id="{0C0B4EE3-85F3-5AFB-46DF-1CE7F65D42E8}"/>
              </a:ext>
            </a:extLst>
          </p:cNvPr>
          <p:cNvSpPr/>
          <p:nvPr/>
        </p:nvSpPr>
        <p:spPr>
          <a:xfrm flipH="1">
            <a:off x="0" y="885315"/>
            <a:ext cx="12192000" cy="5965834"/>
          </a:xfrm>
          <a:custGeom>
            <a:avLst/>
            <a:gdLst>
              <a:gd name="connsiteX0" fmla="*/ 8980362 w 12192000"/>
              <a:gd name="connsiteY0" fmla="*/ 0 h 5965834"/>
              <a:gd name="connsiteX1" fmla="*/ 2837486 w 12192000"/>
              <a:gd name="connsiteY1" fmla="*/ 0 h 5965834"/>
              <a:gd name="connsiteX2" fmla="*/ 8173 w 12192000"/>
              <a:gd name="connsiteY2" fmla="*/ 1334296 h 5965834"/>
              <a:gd name="connsiteX3" fmla="*/ 0 w 12192000"/>
              <a:gd name="connsiteY3" fmla="*/ 1345226 h 5965834"/>
              <a:gd name="connsiteX4" fmla="*/ 0 w 12192000"/>
              <a:gd name="connsiteY4" fmla="*/ 5965834 h 5965834"/>
              <a:gd name="connsiteX5" fmla="*/ 12192000 w 12192000"/>
              <a:gd name="connsiteY5" fmla="*/ 5965834 h 5965834"/>
              <a:gd name="connsiteX6" fmla="*/ 12192000 w 12192000"/>
              <a:gd name="connsiteY6" fmla="*/ 1898448 h 5965834"/>
              <a:gd name="connsiteX7" fmla="*/ 12020749 w 12192000"/>
              <a:gd name="connsiteY7" fmla="*/ 1616561 h 5965834"/>
              <a:gd name="connsiteX8" fmla="*/ 8980362 w 12192000"/>
              <a:gd name="connsiteY8" fmla="*/ 0 h 596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5965834">
                <a:moveTo>
                  <a:pt x="8980362" y="0"/>
                </a:moveTo>
                <a:lnTo>
                  <a:pt x="2837486" y="0"/>
                </a:lnTo>
                <a:cubicBezTo>
                  <a:pt x="1698425" y="0"/>
                  <a:pt x="680678" y="519408"/>
                  <a:pt x="8173" y="1334296"/>
                </a:cubicBezTo>
                <a:lnTo>
                  <a:pt x="0" y="1345226"/>
                </a:lnTo>
                <a:lnTo>
                  <a:pt x="0" y="5965834"/>
                </a:lnTo>
                <a:lnTo>
                  <a:pt x="12192000" y="5965834"/>
                </a:lnTo>
                <a:lnTo>
                  <a:pt x="12192000" y="1898448"/>
                </a:lnTo>
                <a:lnTo>
                  <a:pt x="12020749" y="1616561"/>
                </a:lnTo>
                <a:cubicBezTo>
                  <a:pt x="11361838" y="641244"/>
                  <a:pt x="10245985" y="0"/>
                  <a:pt x="8980362" y="0"/>
                </a:cubicBezTo>
                <a:close/>
              </a:path>
            </a:pathLst>
          </a:custGeom>
          <a:gradFill>
            <a:gsLst>
              <a:gs pos="0">
                <a:schemeClr val="accent1">
                  <a:alpha val="6361"/>
                </a:schemeClr>
              </a:gs>
              <a:gs pos="100000">
                <a:schemeClr val="accent2">
                  <a:alpha val="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0" name="演示研究所 SlideLab.cc">
            <a:extLst>
              <a:ext uri="{FF2B5EF4-FFF2-40B4-BE49-F238E27FC236}">
                <a16:creationId xmlns:a16="http://schemas.microsoft.com/office/drawing/2014/main" id="{7BB16DF7-001D-8B4F-8EC2-87270878A6C4}"/>
              </a:ext>
            </a:extLst>
          </p:cNvPr>
          <p:cNvSpPr/>
          <p:nvPr/>
        </p:nvSpPr>
        <p:spPr bwMode="auto">
          <a:xfrm>
            <a:off x="11447032" y="5887429"/>
            <a:ext cx="744968" cy="963720"/>
          </a:xfrm>
          <a:custGeom>
            <a:avLst/>
            <a:gdLst>
              <a:gd name="connsiteX0" fmla="*/ 744968 w 744968"/>
              <a:gd name="connsiteY0" fmla="*/ 0 h 963720"/>
              <a:gd name="connsiteX1" fmla="*/ 744968 w 744968"/>
              <a:gd name="connsiteY1" fmla="*/ 963720 h 963720"/>
              <a:gd name="connsiteX2" fmla="*/ 0 w 744968"/>
              <a:gd name="connsiteY2" fmla="*/ 963720 h 963720"/>
              <a:gd name="connsiteX3" fmla="*/ 15647 w 744968"/>
              <a:gd name="connsiteY3" fmla="*/ 808502 h 963720"/>
              <a:gd name="connsiteX4" fmla="*/ 650378 w 744968"/>
              <a:gd name="connsiteY4" fmla="*/ 34620 h 963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968" h="963720">
                <a:moveTo>
                  <a:pt x="744968" y="0"/>
                </a:moveTo>
                <a:lnTo>
                  <a:pt x="744968" y="963720"/>
                </a:lnTo>
                <a:lnTo>
                  <a:pt x="0" y="963720"/>
                </a:lnTo>
                <a:lnTo>
                  <a:pt x="15647" y="808502"/>
                </a:lnTo>
                <a:cubicBezTo>
                  <a:pt x="87248" y="458598"/>
                  <a:pt x="328845" y="170617"/>
                  <a:pt x="650378" y="34620"/>
                </a:cubicBezTo>
                <a:close/>
              </a:path>
            </a:pathLst>
          </a:custGeom>
          <a:solidFill>
            <a:schemeClr val="accent2">
              <a:alpha val="49000"/>
            </a:schemeClr>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1" name="演示研究所 SlideLab.cc">
            <a:extLst>
              <a:ext uri="{FF2B5EF4-FFF2-40B4-BE49-F238E27FC236}">
                <a16:creationId xmlns:a16="http://schemas.microsoft.com/office/drawing/2014/main" id="{C4BFA7AD-EB4B-7839-0598-DFFF8500DA60}"/>
              </a:ext>
            </a:extLst>
          </p:cNvPr>
          <p:cNvSpPr/>
          <p:nvPr/>
        </p:nvSpPr>
        <p:spPr bwMode="auto">
          <a:xfrm>
            <a:off x="1" y="0"/>
            <a:ext cx="1352581" cy="1086132"/>
          </a:xfrm>
          <a:custGeom>
            <a:avLst/>
            <a:gdLst>
              <a:gd name="connsiteX0" fmla="*/ 0 w 1352581"/>
              <a:gd name="connsiteY0" fmla="*/ 0 h 1086132"/>
              <a:gd name="connsiteX1" fmla="*/ 1352581 w 1352581"/>
              <a:gd name="connsiteY1" fmla="*/ 0 h 1086132"/>
              <a:gd name="connsiteX2" fmla="*/ 1341459 w 1352581"/>
              <a:gd name="connsiteY2" fmla="*/ 72870 h 1086132"/>
              <a:gd name="connsiteX3" fmla="*/ 98229 w 1352581"/>
              <a:gd name="connsiteY3" fmla="*/ 1086132 h 1086132"/>
              <a:gd name="connsiteX4" fmla="*/ 0 w 1352581"/>
              <a:gd name="connsiteY4" fmla="*/ 1081172 h 1086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581" h="1086132">
                <a:moveTo>
                  <a:pt x="0" y="0"/>
                </a:moveTo>
                <a:lnTo>
                  <a:pt x="1352581" y="0"/>
                </a:lnTo>
                <a:lnTo>
                  <a:pt x="1341459" y="72870"/>
                </a:lnTo>
                <a:cubicBezTo>
                  <a:pt x="1223129" y="651138"/>
                  <a:pt x="711478" y="1086132"/>
                  <a:pt x="98229" y="1086132"/>
                </a:cubicBezTo>
                <a:lnTo>
                  <a:pt x="0" y="1081172"/>
                </a:lnTo>
                <a:close/>
              </a:path>
            </a:pathLst>
          </a:custGeom>
          <a:solidFill>
            <a:schemeClr val="accent2"/>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nvGrpSpPr>
          <p:cNvPr id="12" name="演示研究所 SlideLab.cc">
            <a:extLst>
              <a:ext uri="{FF2B5EF4-FFF2-40B4-BE49-F238E27FC236}">
                <a16:creationId xmlns:a16="http://schemas.microsoft.com/office/drawing/2014/main" id="{D9AC1465-0005-137E-4E6A-DA40B11B7153}"/>
              </a:ext>
            </a:extLst>
          </p:cNvPr>
          <p:cNvGrpSpPr/>
          <p:nvPr/>
        </p:nvGrpSpPr>
        <p:grpSpPr>
          <a:xfrm rot="5400000" flipH="1" flipV="1">
            <a:off x="11384554" y="59775"/>
            <a:ext cx="180734" cy="827714"/>
            <a:chOff x="11303000" y="2324100"/>
            <a:chExt cx="176784" cy="809625"/>
          </a:xfrm>
          <a:solidFill>
            <a:schemeClr val="accent1"/>
          </a:solidFill>
        </p:grpSpPr>
        <p:sp>
          <p:nvSpPr>
            <p:cNvPr id="13" name="演示研究所 SlideLab.cc">
              <a:extLst>
                <a:ext uri="{FF2B5EF4-FFF2-40B4-BE49-F238E27FC236}">
                  <a16:creationId xmlns:a16="http://schemas.microsoft.com/office/drawing/2014/main" id="{19780CDD-07CF-E1B4-FD08-5FDF9A6B18DA}"/>
                </a:ext>
              </a:extLst>
            </p:cNvPr>
            <p:cNvSpPr/>
            <p:nvPr/>
          </p:nvSpPr>
          <p:spPr>
            <a:xfrm>
              <a:off x="11303000" y="2324100"/>
              <a:ext cx="176784" cy="152400"/>
            </a:xfrm>
            <a:prstGeom prst="triangl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4" name="演示研究所 SlideLab.cc">
              <a:extLst>
                <a:ext uri="{FF2B5EF4-FFF2-40B4-BE49-F238E27FC236}">
                  <a16:creationId xmlns:a16="http://schemas.microsoft.com/office/drawing/2014/main" id="{17066EDF-D81A-1A7E-747D-4E20FCED0C6C}"/>
                </a:ext>
              </a:extLst>
            </p:cNvPr>
            <p:cNvSpPr/>
            <p:nvPr/>
          </p:nvSpPr>
          <p:spPr>
            <a:xfrm>
              <a:off x="11303000" y="2543175"/>
              <a:ext cx="176784" cy="152400"/>
            </a:xfrm>
            <a:prstGeom prst="triangl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5" name="演示研究所 SlideLab.cc">
              <a:extLst>
                <a:ext uri="{FF2B5EF4-FFF2-40B4-BE49-F238E27FC236}">
                  <a16:creationId xmlns:a16="http://schemas.microsoft.com/office/drawing/2014/main" id="{8332E77A-9111-9CDA-5613-540C73729A03}"/>
                </a:ext>
              </a:extLst>
            </p:cNvPr>
            <p:cNvSpPr/>
            <p:nvPr/>
          </p:nvSpPr>
          <p:spPr>
            <a:xfrm>
              <a:off x="11303000" y="2762250"/>
              <a:ext cx="176784" cy="152400"/>
            </a:xfrm>
            <a:prstGeom prst="triangl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6" name="演示研究所 SlideLab.cc">
              <a:extLst>
                <a:ext uri="{FF2B5EF4-FFF2-40B4-BE49-F238E27FC236}">
                  <a16:creationId xmlns:a16="http://schemas.microsoft.com/office/drawing/2014/main" id="{A9029282-2DC2-F6FD-E2FF-CFC69928249A}"/>
                </a:ext>
              </a:extLst>
            </p:cNvPr>
            <p:cNvSpPr/>
            <p:nvPr/>
          </p:nvSpPr>
          <p:spPr>
            <a:xfrm>
              <a:off x="11303000" y="2981325"/>
              <a:ext cx="176784" cy="152400"/>
            </a:xfrm>
            <a:prstGeom prst="triangl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sp>
        <p:nvSpPr>
          <p:cNvPr id="17" name="演示研究所 SlideLab.cc">
            <a:extLst>
              <a:ext uri="{FF2B5EF4-FFF2-40B4-BE49-F238E27FC236}">
                <a16:creationId xmlns:a16="http://schemas.microsoft.com/office/drawing/2014/main" id="{CAFC3373-4616-DFD7-5A71-E2B046A8DE66}"/>
              </a:ext>
            </a:extLst>
          </p:cNvPr>
          <p:cNvSpPr/>
          <p:nvPr/>
        </p:nvSpPr>
        <p:spPr bwMode="auto">
          <a:xfrm>
            <a:off x="335160" y="5929009"/>
            <a:ext cx="602041" cy="602041"/>
          </a:xfrm>
          <a:prstGeom prst="ellipse">
            <a:avLst/>
          </a:prstGeom>
          <a:solidFill>
            <a:schemeClr val="accent2"/>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6" name="演示研究所 SlideLab.cc">
            <a:extLst>
              <a:ext uri="{FF2B5EF4-FFF2-40B4-BE49-F238E27FC236}">
                <a16:creationId xmlns:a16="http://schemas.microsoft.com/office/drawing/2014/main" id="{7B4AAC55-1178-C172-A95C-5824A98DB9D5}"/>
              </a:ext>
            </a:extLst>
          </p:cNvPr>
          <p:cNvSpPr>
            <a:spLocks noEditPoints="1"/>
          </p:cNvSpPr>
          <p:nvPr>
            <p:custDataLst>
              <p:tags r:id="rId1"/>
            </p:custDataLst>
          </p:nvPr>
        </p:nvSpPr>
        <p:spPr bwMode="auto">
          <a:xfrm>
            <a:off x="9366789" y="3080954"/>
            <a:ext cx="1217267" cy="1125700"/>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0F6FE"/>
              </a:solidFill>
              <a:effectLst/>
              <a:uLnTx/>
              <a:uFillTx/>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p:txBody>
      </p:sp>
      <p:sp>
        <p:nvSpPr>
          <p:cNvPr id="2" name="文本占位符 1">
            <a:extLst>
              <a:ext uri="{FF2B5EF4-FFF2-40B4-BE49-F238E27FC236}">
                <a16:creationId xmlns:a16="http://schemas.microsoft.com/office/drawing/2014/main" id="{B9E1D703-9388-DE6B-C353-C81AF0ACC2C3}"/>
              </a:ext>
            </a:extLst>
          </p:cNvPr>
          <p:cNvSpPr txBox="1">
            <a:spLocks/>
          </p:cNvSpPr>
          <p:nvPr/>
        </p:nvSpPr>
        <p:spPr>
          <a:xfrm>
            <a:off x="1227050" y="208847"/>
            <a:ext cx="4560696" cy="529569"/>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400" b="1" dirty="0">
                <a:solidFill>
                  <a:schemeClr val="tx1"/>
                </a:solidFill>
                <a:latin typeface="黑体" panose="02010609060101010101" pitchFamily="49" charset="-122"/>
                <a:ea typeface="黑体" panose="02010609060101010101" pitchFamily="49" charset="-122"/>
              </a:rPr>
              <a:t>1.4 </a:t>
            </a:r>
            <a:r>
              <a:rPr kumimoji="1" lang="zh-CN" altLang="en-US" sz="2400" b="1" dirty="0">
                <a:solidFill>
                  <a:schemeClr val="tx1"/>
                </a:solidFill>
                <a:latin typeface="黑体" panose="02010609060101010101" pitchFamily="49" charset="-122"/>
                <a:ea typeface="黑体" panose="02010609060101010101" pitchFamily="49" charset="-122"/>
              </a:rPr>
              <a:t>流量控制</a:t>
            </a:r>
          </a:p>
        </p:txBody>
      </p:sp>
      <p:pic>
        <p:nvPicPr>
          <p:cNvPr id="3" name="图片 2">
            <a:extLst>
              <a:ext uri="{FF2B5EF4-FFF2-40B4-BE49-F238E27FC236}">
                <a16:creationId xmlns:a16="http://schemas.microsoft.com/office/drawing/2014/main" id="{B1023E79-727F-B041-2C86-C7E5E4C34FF3}"/>
              </a:ext>
            </a:extLst>
          </p:cNvPr>
          <p:cNvPicPr>
            <a:picLocks noChangeAspect="1"/>
          </p:cNvPicPr>
          <p:nvPr/>
        </p:nvPicPr>
        <p:blipFill>
          <a:blip r:embed="rId3"/>
          <a:stretch>
            <a:fillRect/>
          </a:stretch>
        </p:blipFill>
        <p:spPr>
          <a:xfrm>
            <a:off x="577635" y="1077124"/>
            <a:ext cx="5274310" cy="3956050"/>
          </a:xfrm>
          <a:prstGeom prst="rect">
            <a:avLst/>
          </a:prstGeom>
        </p:spPr>
      </p:pic>
      <p:sp>
        <p:nvSpPr>
          <p:cNvPr id="5" name="文本框 4">
            <a:extLst>
              <a:ext uri="{FF2B5EF4-FFF2-40B4-BE49-F238E27FC236}">
                <a16:creationId xmlns:a16="http://schemas.microsoft.com/office/drawing/2014/main" id="{7C72E8E6-FE33-FA15-DF92-560AC927F31C}"/>
              </a:ext>
            </a:extLst>
          </p:cNvPr>
          <p:cNvSpPr txBox="1"/>
          <p:nvPr/>
        </p:nvSpPr>
        <p:spPr>
          <a:xfrm>
            <a:off x="6126192" y="1716896"/>
            <a:ext cx="5791560" cy="2731389"/>
          </a:xfrm>
          <a:prstGeom prst="rect">
            <a:avLst/>
          </a:prstGeom>
          <a:noFill/>
        </p:spPr>
        <p:txBody>
          <a:bodyPr wrap="square">
            <a:spAutoFit/>
          </a:bodyPr>
          <a:lstStyle/>
          <a:p>
            <a:pPr>
              <a:lnSpc>
                <a:spcPct val="130000"/>
              </a:lnSpc>
              <a:spcBef>
                <a:spcPts val="1199"/>
              </a:spcBef>
              <a:tabLst>
                <a:tab pos="0" algn="l"/>
              </a:tabLst>
            </a:pPr>
            <a:r>
              <a:rPr lang="zh-CN" altLang="zh-CN" sz="1800" b="0" strike="noStrike" spc="157" dirty="0">
                <a:solidFill>
                  <a:srgbClr val="000000"/>
                </a:solidFill>
                <a:latin typeface="微软雅黑"/>
                <a:ea typeface="微软雅黑"/>
              </a:rPr>
              <a:t>接收方发送 </a:t>
            </a:r>
            <a:r>
              <a:rPr lang="en-US" altLang="zh-CN" sz="1800" b="0" strike="noStrike" spc="157" dirty="0">
                <a:solidFill>
                  <a:srgbClr val="000000"/>
                </a:solidFill>
                <a:latin typeface="微软雅黑"/>
                <a:ea typeface="微软雅黑"/>
              </a:rPr>
              <a:t>ACK </a:t>
            </a:r>
            <a:r>
              <a:rPr lang="zh-CN" altLang="zh-CN" sz="1800" b="0" strike="noStrike" spc="157" dirty="0">
                <a:solidFill>
                  <a:srgbClr val="000000"/>
                </a:solidFill>
                <a:latin typeface="微软雅黑"/>
                <a:ea typeface="微软雅黑"/>
              </a:rPr>
              <a:t>时，将自己缓冲区大小放入</a:t>
            </a:r>
            <a:r>
              <a:rPr lang="en-US" altLang="zh-CN" sz="1800" b="0" strike="noStrike" spc="157" dirty="0" err="1">
                <a:solidFill>
                  <a:srgbClr val="000000"/>
                </a:solidFill>
                <a:latin typeface="微软雅黑"/>
                <a:ea typeface="微软雅黑"/>
              </a:rPr>
              <a:t>advertised_window</a:t>
            </a:r>
            <a:r>
              <a:rPr lang="en-US" altLang="zh-CN" sz="1800" b="0" strike="noStrike" spc="157" dirty="0">
                <a:solidFill>
                  <a:srgbClr val="000000"/>
                </a:solidFill>
                <a:latin typeface="微软雅黑"/>
                <a:ea typeface="微软雅黑"/>
              </a:rPr>
              <a:t> </a:t>
            </a:r>
            <a:r>
              <a:rPr lang="zh-CN" altLang="en-US" spc="157" dirty="0">
                <a:solidFill>
                  <a:srgbClr val="000000"/>
                </a:solidFill>
                <a:latin typeface="微软雅黑"/>
                <a:ea typeface="微软雅黑"/>
              </a:rPr>
              <a:t>中</a:t>
            </a:r>
            <a:r>
              <a:rPr lang="zh-CN" altLang="zh-CN" sz="1800" b="0" strike="noStrike" spc="157" dirty="0">
                <a:solidFill>
                  <a:srgbClr val="000000"/>
                </a:solidFill>
                <a:latin typeface="微软雅黑"/>
                <a:ea typeface="微软雅黑"/>
              </a:rPr>
              <a:t>。发送方在接收到 </a:t>
            </a:r>
            <a:r>
              <a:rPr lang="en-US" altLang="zh-CN" sz="1800" b="0" strike="noStrike" spc="157" dirty="0">
                <a:solidFill>
                  <a:srgbClr val="000000"/>
                </a:solidFill>
                <a:latin typeface="微软雅黑"/>
                <a:ea typeface="微软雅黑"/>
              </a:rPr>
              <a:t>ACK </a:t>
            </a:r>
            <a:r>
              <a:rPr lang="zh-CN" altLang="zh-CN" sz="1800" b="0" strike="noStrike" spc="157" dirty="0">
                <a:solidFill>
                  <a:srgbClr val="000000"/>
                </a:solidFill>
                <a:latin typeface="微软雅黑"/>
                <a:ea typeface="微软雅黑"/>
              </a:rPr>
              <a:t>时，需要提取 </a:t>
            </a:r>
            <a:r>
              <a:rPr lang="en-US" altLang="zh-CN" sz="1800" b="0" strike="noStrike" spc="157" dirty="0" err="1">
                <a:solidFill>
                  <a:srgbClr val="000000"/>
                </a:solidFill>
                <a:latin typeface="微软雅黑"/>
                <a:ea typeface="微软雅黑"/>
              </a:rPr>
              <a:t>rwnd</a:t>
            </a:r>
            <a:r>
              <a:rPr lang="en-US" altLang="zh-CN" sz="1800" b="0" strike="noStrike" spc="157" dirty="0">
                <a:solidFill>
                  <a:srgbClr val="000000"/>
                </a:solidFill>
                <a:latin typeface="微软雅黑"/>
                <a:ea typeface="微软雅黑"/>
              </a:rPr>
              <a:t> </a:t>
            </a:r>
            <a:r>
              <a:rPr lang="zh-CN" altLang="zh-CN" sz="1800" b="0" strike="noStrike" spc="157" dirty="0">
                <a:solidFill>
                  <a:srgbClr val="000000"/>
                </a:solidFill>
                <a:latin typeface="微软雅黑"/>
                <a:ea typeface="微软雅黑"/>
              </a:rPr>
              <a:t>值。在设置发送窗口的大小时，我们需要考虑</a:t>
            </a:r>
            <a:r>
              <a:rPr lang="en-US" altLang="zh-CN" sz="1800" b="0" strike="noStrike" spc="157" dirty="0" err="1">
                <a:solidFill>
                  <a:srgbClr val="000000"/>
                </a:solidFill>
                <a:latin typeface="微软雅黑"/>
                <a:ea typeface="微软雅黑"/>
              </a:rPr>
              <a:t>rwnd</a:t>
            </a:r>
            <a:r>
              <a:rPr lang="en-US" altLang="zh-CN" sz="1800" b="0" strike="noStrike" spc="157" dirty="0">
                <a:solidFill>
                  <a:srgbClr val="000000"/>
                </a:solidFill>
                <a:latin typeface="微软雅黑"/>
                <a:ea typeface="微软雅黑"/>
              </a:rPr>
              <a:t> &amp; </a:t>
            </a:r>
            <a:r>
              <a:rPr lang="en-US" altLang="zh-CN" sz="1800" b="0" strike="noStrike" spc="157" dirty="0" err="1">
                <a:solidFill>
                  <a:srgbClr val="000000"/>
                </a:solidFill>
                <a:latin typeface="微软雅黑"/>
                <a:ea typeface="微软雅黑"/>
              </a:rPr>
              <a:t>cwnd</a:t>
            </a:r>
            <a:r>
              <a:rPr lang="en-US" altLang="zh-CN" sz="1800" b="0" strike="noStrike" spc="157" dirty="0">
                <a:solidFill>
                  <a:srgbClr val="000000"/>
                </a:solidFill>
                <a:latin typeface="微软雅黑"/>
                <a:ea typeface="微软雅黑"/>
              </a:rPr>
              <a:t>, </a:t>
            </a:r>
            <a:r>
              <a:rPr lang="zh-CN" altLang="zh-CN" sz="1800" b="0" strike="noStrike" spc="157" dirty="0">
                <a:solidFill>
                  <a:srgbClr val="000000"/>
                </a:solidFill>
                <a:latin typeface="微软雅黑"/>
                <a:ea typeface="微软雅黑"/>
              </a:rPr>
              <a:t>以及自己本身的大小。</a:t>
            </a:r>
            <a:endParaRPr lang="en-US" altLang="zh-CN" sz="1800" b="0" strike="noStrike" spc="-1" dirty="0">
              <a:latin typeface="Arial"/>
            </a:endParaRPr>
          </a:p>
          <a:p>
            <a:pPr>
              <a:lnSpc>
                <a:spcPct val="130000"/>
              </a:lnSpc>
              <a:spcBef>
                <a:spcPts val="1199"/>
              </a:spcBef>
              <a:tabLst>
                <a:tab pos="0" algn="l"/>
              </a:tabLst>
            </a:pPr>
            <a:r>
              <a:rPr lang="zh-CN" altLang="zh-CN" sz="1800" b="0" strike="noStrike" spc="157" dirty="0">
                <a:solidFill>
                  <a:srgbClr val="000000"/>
                </a:solidFill>
                <a:latin typeface="微软雅黑"/>
                <a:ea typeface="微软雅黑"/>
              </a:rPr>
              <a:t>当得到 </a:t>
            </a:r>
            <a:r>
              <a:rPr lang="en-US" altLang="zh-CN" sz="1800" b="0" strike="noStrike" spc="157" dirty="0" err="1">
                <a:solidFill>
                  <a:srgbClr val="000000"/>
                </a:solidFill>
                <a:latin typeface="微软雅黑"/>
                <a:ea typeface="微软雅黑"/>
              </a:rPr>
              <a:t>rwnd</a:t>
            </a:r>
            <a:r>
              <a:rPr lang="en-US" altLang="zh-CN" sz="1800" b="0" strike="noStrike" spc="157" dirty="0">
                <a:solidFill>
                  <a:srgbClr val="000000"/>
                </a:solidFill>
                <a:latin typeface="微软雅黑"/>
                <a:ea typeface="微软雅黑"/>
              </a:rPr>
              <a:t>=0 </a:t>
            </a:r>
            <a:r>
              <a:rPr lang="zh-CN" altLang="zh-CN" sz="1800" b="0" strike="noStrike" spc="157" dirty="0">
                <a:solidFill>
                  <a:srgbClr val="000000"/>
                </a:solidFill>
                <a:latin typeface="微软雅黑"/>
                <a:ea typeface="微软雅黑"/>
              </a:rPr>
              <a:t>的情况时，发送方需要发送 </a:t>
            </a:r>
            <a:r>
              <a:rPr lang="en-US" altLang="zh-CN" sz="1800" b="0" strike="noStrike" spc="157" dirty="0">
                <a:solidFill>
                  <a:srgbClr val="000000"/>
                </a:solidFill>
                <a:latin typeface="微软雅黑"/>
                <a:ea typeface="微软雅黑"/>
              </a:rPr>
              <a:t>1 </a:t>
            </a:r>
            <a:r>
              <a:rPr lang="zh-CN" altLang="zh-CN" sz="1800" b="0" strike="noStrike" spc="157" dirty="0">
                <a:solidFill>
                  <a:srgbClr val="000000"/>
                </a:solidFill>
                <a:latin typeface="微软雅黑"/>
                <a:ea typeface="微软雅黑"/>
              </a:rPr>
              <a:t>比特的试探报文进行发送窗口的试探</a:t>
            </a:r>
            <a:r>
              <a:rPr lang="zh-CN" altLang="en-US" sz="1800" b="0" strike="noStrike" spc="157" dirty="0">
                <a:solidFill>
                  <a:srgbClr val="000000"/>
                </a:solidFill>
                <a:latin typeface="微软雅黑"/>
                <a:ea typeface="微软雅黑"/>
              </a:rPr>
              <a:t>（</a:t>
            </a:r>
            <a:r>
              <a:rPr lang="en-US" altLang="zh-CN" sz="1800" b="0" strike="noStrike" spc="157" dirty="0">
                <a:solidFill>
                  <a:srgbClr val="000000"/>
                </a:solidFill>
                <a:latin typeface="微软雅黑"/>
                <a:ea typeface="微软雅黑"/>
              </a:rPr>
              <a:t>0</a:t>
            </a:r>
            <a:r>
              <a:rPr lang="zh-CN" altLang="en-US" sz="1800" b="0" strike="noStrike" spc="157" dirty="0">
                <a:solidFill>
                  <a:srgbClr val="000000"/>
                </a:solidFill>
                <a:latin typeface="微软雅黑"/>
                <a:ea typeface="微软雅黑"/>
              </a:rPr>
              <a:t>窗口检测）</a:t>
            </a:r>
            <a:r>
              <a:rPr lang="zh-CN" altLang="zh-CN" sz="1800" b="0" strike="noStrike" spc="157" dirty="0">
                <a:solidFill>
                  <a:srgbClr val="000000"/>
                </a:solidFill>
                <a:latin typeface="微软雅黑"/>
                <a:ea typeface="微软雅黑"/>
              </a:rPr>
              <a:t>，同时需要设置超时机制进行不断试探。</a:t>
            </a:r>
            <a:endParaRPr lang="en-US" altLang="zh-CN" sz="1800" b="0" strike="noStrike" spc="-1" dirty="0">
              <a:latin typeface="Arial"/>
            </a:endParaRPr>
          </a:p>
        </p:txBody>
      </p:sp>
    </p:spTree>
    <p:extLst>
      <p:ext uri="{BB962C8B-B14F-4D97-AF65-F5344CB8AC3E}">
        <p14:creationId xmlns:p14="http://schemas.microsoft.com/office/powerpoint/2010/main" val="3544170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CD7E5-A19A-22DE-74AC-09F0A5EC320C}"/>
            </a:ext>
          </a:extLst>
        </p:cNvPr>
        <p:cNvGrpSpPr/>
        <p:nvPr/>
      </p:nvGrpSpPr>
      <p:grpSpPr>
        <a:xfrm>
          <a:off x="0" y="0"/>
          <a:ext cx="0" cy="0"/>
          <a:chOff x="0" y="0"/>
          <a:chExt cx="0" cy="0"/>
        </a:xfrm>
      </p:grpSpPr>
      <p:sp>
        <p:nvSpPr>
          <p:cNvPr id="9" name="演示研究所 SlideLab.cc">
            <a:extLst>
              <a:ext uri="{FF2B5EF4-FFF2-40B4-BE49-F238E27FC236}">
                <a16:creationId xmlns:a16="http://schemas.microsoft.com/office/drawing/2014/main" id="{9F9D20C6-E805-13CB-6E63-2DFB7D30DC01}"/>
              </a:ext>
            </a:extLst>
          </p:cNvPr>
          <p:cNvSpPr/>
          <p:nvPr/>
        </p:nvSpPr>
        <p:spPr>
          <a:xfrm flipH="1">
            <a:off x="0" y="885315"/>
            <a:ext cx="12192000" cy="5965834"/>
          </a:xfrm>
          <a:custGeom>
            <a:avLst/>
            <a:gdLst>
              <a:gd name="connsiteX0" fmla="*/ 8980362 w 12192000"/>
              <a:gd name="connsiteY0" fmla="*/ 0 h 5965834"/>
              <a:gd name="connsiteX1" fmla="*/ 2837486 w 12192000"/>
              <a:gd name="connsiteY1" fmla="*/ 0 h 5965834"/>
              <a:gd name="connsiteX2" fmla="*/ 8173 w 12192000"/>
              <a:gd name="connsiteY2" fmla="*/ 1334296 h 5965834"/>
              <a:gd name="connsiteX3" fmla="*/ 0 w 12192000"/>
              <a:gd name="connsiteY3" fmla="*/ 1345226 h 5965834"/>
              <a:gd name="connsiteX4" fmla="*/ 0 w 12192000"/>
              <a:gd name="connsiteY4" fmla="*/ 5965834 h 5965834"/>
              <a:gd name="connsiteX5" fmla="*/ 12192000 w 12192000"/>
              <a:gd name="connsiteY5" fmla="*/ 5965834 h 5965834"/>
              <a:gd name="connsiteX6" fmla="*/ 12192000 w 12192000"/>
              <a:gd name="connsiteY6" fmla="*/ 1898448 h 5965834"/>
              <a:gd name="connsiteX7" fmla="*/ 12020749 w 12192000"/>
              <a:gd name="connsiteY7" fmla="*/ 1616561 h 5965834"/>
              <a:gd name="connsiteX8" fmla="*/ 8980362 w 12192000"/>
              <a:gd name="connsiteY8" fmla="*/ 0 h 596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5965834">
                <a:moveTo>
                  <a:pt x="8980362" y="0"/>
                </a:moveTo>
                <a:lnTo>
                  <a:pt x="2837486" y="0"/>
                </a:lnTo>
                <a:cubicBezTo>
                  <a:pt x="1698425" y="0"/>
                  <a:pt x="680678" y="519408"/>
                  <a:pt x="8173" y="1334296"/>
                </a:cubicBezTo>
                <a:lnTo>
                  <a:pt x="0" y="1345226"/>
                </a:lnTo>
                <a:lnTo>
                  <a:pt x="0" y="5965834"/>
                </a:lnTo>
                <a:lnTo>
                  <a:pt x="12192000" y="5965834"/>
                </a:lnTo>
                <a:lnTo>
                  <a:pt x="12192000" y="1898448"/>
                </a:lnTo>
                <a:lnTo>
                  <a:pt x="12020749" y="1616561"/>
                </a:lnTo>
                <a:cubicBezTo>
                  <a:pt x="11361838" y="641244"/>
                  <a:pt x="10245985" y="0"/>
                  <a:pt x="8980362" y="0"/>
                </a:cubicBezTo>
                <a:close/>
              </a:path>
            </a:pathLst>
          </a:custGeom>
          <a:gradFill>
            <a:gsLst>
              <a:gs pos="0">
                <a:schemeClr val="accent1">
                  <a:alpha val="6361"/>
                </a:schemeClr>
              </a:gs>
              <a:gs pos="100000">
                <a:schemeClr val="accent2">
                  <a:alpha val="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0" name="演示研究所 SlideLab.cc">
            <a:extLst>
              <a:ext uri="{FF2B5EF4-FFF2-40B4-BE49-F238E27FC236}">
                <a16:creationId xmlns:a16="http://schemas.microsoft.com/office/drawing/2014/main" id="{2C7B0CDF-AD25-52F3-D1A1-A1D71F2FC0CB}"/>
              </a:ext>
            </a:extLst>
          </p:cNvPr>
          <p:cNvSpPr/>
          <p:nvPr/>
        </p:nvSpPr>
        <p:spPr bwMode="auto">
          <a:xfrm>
            <a:off x="11447032" y="5887429"/>
            <a:ext cx="744968" cy="963720"/>
          </a:xfrm>
          <a:custGeom>
            <a:avLst/>
            <a:gdLst>
              <a:gd name="connsiteX0" fmla="*/ 744968 w 744968"/>
              <a:gd name="connsiteY0" fmla="*/ 0 h 963720"/>
              <a:gd name="connsiteX1" fmla="*/ 744968 w 744968"/>
              <a:gd name="connsiteY1" fmla="*/ 963720 h 963720"/>
              <a:gd name="connsiteX2" fmla="*/ 0 w 744968"/>
              <a:gd name="connsiteY2" fmla="*/ 963720 h 963720"/>
              <a:gd name="connsiteX3" fmla="*/ 15647 w 744968"/>
              <a:gd name="connsiteY3" fmla="*/ 808502 h 963720"/>
              <a:gd name="connsiteX4" fmla="*/ 650378 w 744968"/>
              <a:gd name="connsiteY4" fmla="*/ 34620 h 963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968" h="963720">
                <a:moveTo>
                  <a:pt x="744968" y="0"/>
                </a:moveTo>
                <a:lnTo>
                  <a:pt x="744968" y="963720"/>
                </a:lnTo>
                <a:lnTo>
                  <a:pt x="0" y="963720"/>
                </a:lnTo>
                <a:lnTo>
                  <a:pt x="15647" y="808502"/>
                </a:lnTo>
                <a:cubicBezTo>
                  <a:pt x="87248" y="458598"/>
                  <a:pt x="328845" y="170617"/>
                  <a:pt x="650378" y="34620"/>
                </a:cubicBezTo>
                <a:close/>
              </a:path>
            </a:pathLst>
          </a:custGeom>
          <a:solidFill>
            <a:schemeClr val="accent2">
              <a:alpha val="49000"/>
            </a:schemeClr>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1" name="演示研究所 SlideLab.cc">
            <a:extLst>
              <a:ext uri="{FF2B5EF4-FFF2-40B4-BE49-F238E27FC236}">
                <a16:creationId xmlns:a16="http://schemas.microsoft.com/office/drawing/2014/main" id="{E79E3945-8C0B-248A-D872-111A7AD76A70}"/>
              </a:ext>
            </a:extLst>
          </p:cNvPr>
          <p:cNvSpPr/>
          <p:nvPr/>
        </p:nvSpPr>
        <p:spPr bwMode="auto">
          <a:xfrm>
            <a:off x="1" y="0"/>
            <a:ext cx="1352581" cy="1086132"/>
          </a:xfrm>
          <a:custGeom>
            <a:avLst/>
            <a:gdLst>
              <a:gd name="connsiteX0" fmla="*/ 0 w 1352581"/>
              <a:gd name="connsiteY0" fmla="*/ 0 h 1086132"/>
              <a:gd name="connsiteX1" fmla="*/ 1352581 w 1352581"/>
              <a:gd name="connsiteY1" fmla="*/ 0 h 1086132"/>
              <a:gd name="connsiteX2" fmla="*/ 1341459 w 1352581"/>
              <a:gd name="connsiteY2" fmla="*/ 72870 h 1086132"/>
              <a:gd name="connsiteX3" fmla="*/ 98229 w 1352581"/>
              <a:gd name="connsiteY3" fmla="*/ 1086132 h 1086132"/>
              <a:gd name="connsiteX4" fmla="*/ 0 w 1352581"/>
              <a:gd name="connsiteY4" fmla="*/ 1081172 h 1086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581" h="1086132">
                <a:moveTo>
                  <a:pt x="0" y="0"/>
                </a:moveTo>
                <a:lnTo>
                  <a:pt x="1352581" y="0"/>
                </a:lnTo>
                <a:lnTo>
                  <a:pt x="1341459" y="72870"/>
                </a:lnTo>
                <a:cubicBezTo>
                  <a:pt x="1223129" y="651138"/>
                  <a:pt x="711478" y="1086132"/>
                  <a:pt x="98229" y="1086132"/>
                </a:cubicBezTo>
                <a:lnTo>
                  <a:pt x="0" y="1081172"/>
                </a:lnTo>
                <a:close/>
              </a:path>
            </a:pathLst>
          </a:custGeom>
          <a:solidFill>
            <a:schemeClr val="accent2"/>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nvGrpSpPr>
          <p:cNvPr id="12" name="演示研究所 SlideLab.cc">
            <a:extLst>
              <a:ext uri="{FF2B5EF4-FFF2-40B4-BE49-F238E27FC236}">
                <a16:creationId xmlns:a16="http://schemas.microsoft.com/office/drawing/2014/main" id="{B4106706-E4F7-2E32-58CD-791136B2BB32}"/>
              </a:ext>
            </a:extLst>
          </p:cNvPr>
          <p:cNvGrpSpPr/>
          <p:nvPr/>
        </p:nvGrpSpPr>
        <p:grpSpPr>
          <a:xfrm rot="5400000" flipH="1" flipV="1">
            <a:off x="11384554" y="59775"/>
            <a:ext cx="180734" cy="827714"/>
            <a:chOff x="11303000" y="2324100"/>
            <a:chExt cx="176784" cy="809625"/>
          </a:xfrm>
          <a:solidFill>
            <a:schemeClr val="accent1"/>
          </a:solidFill>
        </p:grpSpPr>
        <p:sp>
          <p:nvSpPr>
            <p:cNvPr id="13" name="演示研究所 SlideLab.cc">
              <a:extLst>
                <a:ext uri="{FF2B5EF4-FFF2-40B4-BE49-F238E27FC236}">
                  <a16:creationId xmlns:a16="http://schemas.microsoft.com/office/drawing/2014/main" id="{C4E928B5-3ED5-9F2B-6F7F-F95333C3BA9C}"/>
                </a:ext>
              </a:extLst>
            </p:cNvPr>
            <p:cNvSpPr/>
            <p:nvPr/>
          </p:nvSpPr>
          <p:spPr>
            <a:xfrm>
              <a:off x="11303000" y="2324100"/>
              <a:ext cx="176784" cy="152400"/>
            </a:xfrm>
            <a:prstGeom prst="triangl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4" name="演示研究所 SlideLab.cc">
              <a:extLst>
                <a:ext uri="{FF2B5EF4-FFF2-40B4-BE49-F238E27FC236}">
                  <a16:creationId xmlns:a16="http://schemas.microsoft.com/office/drawing/2014/main" id="{FC0A32B3-0D85-8102-BA19-6053DA6F1CCB}"/>
                </a:ext>
              </a:extLst>
            </p:cNvPr>
            <p:cNvSpPr/>
            <p:nvPr/>
          </p:nvSpPr>
          <p:spPr>
            <a:xfrm>
              <a:off x="11303000" y="2543175"/>
              <a:ext cx="176784" cy="152400"/>
            </a:xfrm>
            <a:prstGeom prst="triangl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5" name="演示研究所 SlideLab.cc">
              <a:extLst>
                <a:ext uri="{FF2B5EF4-FFF2-40B4-BE49-F238E27FC236}">
                  <a16:creationId xmlns:a16="http://schemas.microsoft.com/office/drawing/2014/main" id="{27E36707-B7D6-E630-E60E-03523BE2F31E}"/>
                </a:ext>
              </a:extLst>
            </p:cNvPr>
            <p:cNvSpPr/>
            <p:nvPr/>
          </p:nvSpPr>
          <p:spPr>
            <a:xfrm>
              <a:off x="11303000" y="2762250"/>
              <a:ext cx="176784" cy="152400"/>
            </a:xfrm>
            <a:prstGeom prst="triangl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6" name="演示研究所 SlideLab.cc">
              <a:extLst>
                <a:ext uri="{FF2B5EF4-FFF2-40B4-BE49-F238E27FC236}">
                  <a16:creationId xmlns:a16="http://schemas.microsoft.com/office/drawing/2014/main" id="{21F76BBB-F333-4243-3E25-903586E37682}"/>
                </a:ext>
              </a:extLst>
            </p:cNvPr>
            <p:cNvSpPr/>
            <p:nvPr/>
          </p:nvSpPr>
          <p:spPr>
            <a:xfrm>
              <a:off x="11303000" y="2981325"/>
              <a:ext cx="176784" cy="152400"/>
            </a:xfrm>
            <a:prstGeom prst="triangl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sp>
        <p:nvSpPr>
          <p:cNvPr id="17" name="演示研究所 SlideLab.cc">
            <a:extLst>
              <a:ext uri="{FF2B5EF4-FFF2-40B4-BE49-F238E27FC236}">
                <a16:creationId xmlns:a16="http://schemas.microsoft.com/office/drawing/2014/main" id="{3501D1A0-BE86-C5B2-6D09-2BB3B43CF3FE}"/>
              </a:ext>
            </a:extLst>
          </p:cNvPr>
          <p:cNvSpPr/>
          <p:nvPr/>
        </p:nvSpPr>
        <p:spPr bwMode="auto">
          <a:xfrm>
            <a:off x="335160" y="5929009"/>
            <a:ext cx="602041" cy="602041"/>
          </a:xfrm>
          <a:prstGeom prst="ellipse">
            <a:avLst/>
          </a:prstGeom>
          <a:solidFill>
            <a:schemeClr val="accent2"/>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6" name="演示研究所 SlideLab.cc">
            <a:extLst>
              <a:ext uri="{FF2B5EF4-FFF2-40B4-BE49-F238E27FC236}">
                <a16:creationId xmlns:a16="http://schemas.microsoft.com/office/drawing/2014/main" id="{7450F5C6-0112-9D0F-8C84-4695118CE2D6}"/>
              </a:ext>
            </a:extLst>
          </p:cNvPr>
          <p:cNvSpPr>
            <a:spLocks noEditPoints="1"/>
          </p:cNvSpPr>
          <p:nvPr>
            <p:custDataLst>
              <p:tags r:id="rId1"/>
            </p:custDataLst>
          </p:nvPr>
        </p:nvSpPr>
        <p:spPr bwMode="auto">
          <a:xfrm>
            <a:off x="9366789" y="3080954"/>
            <a:ext cx="1217267" cy="1125700"/>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0F6FE"/>
              </a:solidFill>
              <a:effectLst/>
              <a:uLnTx/>
              <a:uFillTx/>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p:txBody>
      </p:sp>
      <p:sp>
        <p:nvSpPr>
          <p:cNvPr id="2" name="文本占位符 1">
            <a:extLst>
              <a:ext uri="{FF2B5EF4-FFF2-40B4-BE49-F238E27FC236}">
                <a16:creationId xmlns:a16="http://schemas.microsoft.com/office/drawing/2014/main" id="{5781C94F-5EB0-F0DA-63F5-05875E598CCD}"/>
              </a:ext>
            </a:extLst>
          </p:cNvPr>
          <p:cNvSpPr txBox="1">
            <a:spLocks/>
          </p:cNvSpPr>
          <p:nvPr/>
        </p:nvSpPr>
        <p:spPr>
          <a:xfrm>
            <a:off x="1227050" y="208847"/>
            <a:ext cx="4560696" cy="529569"/>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400" b="1" dirty="0">
                <a:solidFill>
                  <a:schemeClr val="tx1"/>
                </a:solidFill>
                <a:latin typeface="黑体" panose="02010609060101010101" pitchFamily="49" charset="-122"/>
                <a:ea typeface="黑体" panose="02010609060101010101" pitchFamily="49" charset="-122"/>
              </a:rPr>
              <a:t>1.4 </a:t>
            </a:r>
            <a:r>
              <a:rPr kumimoji="1" lang="zh-CN" altLang="en-US" sz="2400" b="1" dirty="0">
                <a:solidFill>
                  <a:schemeClr val="tx1"/>
                </a:solidFill>
                <a:latin typeface="黑体" panose="02010609060101010101" pitchFamily="49" charset="-122"/>
                <a:ea typeface="黑体" panose="02010609060101010101" pitchFamily="49" charset="-122"/>
              </a:rPr>
              <a:t>流量控制</a:t>
            </a:r>
          </a:p>
        </p:txBody>
      </p:sp>
      <p:pic>
        <p:nvPicPr>
          <p:cNvPr id="4" name="图片 3">
            <a:extLst>
              <a:ext uri="{FF2B5EF4-FFF2-40B4-BE49-F238E27FC236}">
                <a16:creationId xmlns:a16="http://schemas.microsoft.com/office/drawing/2014/main" id="{A8279239-C58E-615D-77BF-B65F163860B0}"/>
              </a:ext>
            </a:extLst>
          </p:cNvPr>
          <p:cNvPicPr>
            <a:picLocks noChangeAspect="1"/>
          </p:cNvPicPr>
          <p:nvPr/>
        </p:nvPicPr>
        <p:blipFill>
          <a:blip r:embed="rId3"/>
          <a:stretch>
            <a:fillRect/>
          </a:stretch>
        </p:blipFill>
        <p:spPr>
          <a:xfrm>
            <a:off x="383943" y="5854034"/>
            <a:ext cx="11202963" cy="276264"/>
          </a:xfrm>
          <a:prstGeom prst="rect">
            <a:avLst/>
          </a:prstGeom>
        </p:spPr>
      </p:pic>
      <p:sp>
        <p:nvSpPr>
          <p:cNvPr id="18" name="文本框 17">
            <a:extLst>
              <a:ext uri="{FF2B5EF4-FFF2-40B4-BE49-F238E27FC236}">
                <a16:creationId xmlns:a16="http://schemas.microsoft.com/office/drawing/2014/main" id="{0BB9F847-A7AA-1719-9DE5-DC7A8AF9C59B}"/>
              </a:ext>
            </a:extLst>
          </p:cNvPr>
          <p:cNvSpPr txBox="1"/>
          <p:nvPr/>
        </p:nvSpPr>
        <p:spPr>
          <a:xfrm>
            <a:off x="1139623" y="1478610"/>
            <a:ext cx="9912753" cy="646331"/>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把</a:t>
            </a:r>
            <a:r>
              <a:rPr lang="en-US" altLang="zh-CN" dirty="0">
                <a:latin typeface="Times New Roman" panose="02020603050405020304" pitchFamily="18" charset="0"/>
                <a:ea typeface="宋体" panose="02010600030101010101" pitchFamily="2" charset="-122"/>
                <a:cs typeface="Times New Roman" panose="02020603050405020304" pitchFamily="18" charset="0"/>
              </a:rPr>
              <a:t>sock-&gt;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window.wnd_recv</a:t>
            </a:r>
            <a:r>
              <a:rPr lang="en-US" altLang="zh-CN" dirty="0">
                <a:latin typeface="Times New Roman" panose="02020603050405020304" pitchFamily="18" charset="0"/>
                <a:ea typeface="宋体" panose="02010600030101010101" pitchFamily="2" charset="-122"/>
                <a:cs typeface="Times New Roman" panose="02020603050405020304" pitchFamily="18" charset="0"/>
              </a:rPr>
              <a:t>-&gt;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rwnd</a:t>
            </a:r>
            <a:r>
              <a:rPr lang="zh-CN" altLang="en-US" dirty="0">
                <a:latin typeface="Times New Roman" panose="02020603050405020304" pitchFamily="18" charset="0"/>
                <a:ea typeface="宋体" panose="02010600030101010101" pitchFamily="2" charset="-122"/>
                <a:cs typeface="Times New Roman" panose="02020603050405020304" pitchFamily="18" charset="0"/>
              </a:rPr>
              <a:t>作为一个可以实时更新的变量，在</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tju_send</a:t>
            </a:r>
            <a:r>
              <a:rPr lang="zh-CN" altLang="en-US" dirty="0">
                <a:latin typeface="Times New Roman" panose="02020603050405020304" pitchFamily="18" charset="0"/>
                <a:ea typeface="宋体" panose="02010600030101010101" pitchFamily="2" charset="-122"/>
                <a:cs typeface="Times New Roman" panose="02020603050405020304" pitchFamily="18" charset="0"/>
              </a:rPr>
              <a:t>函数中</a:t>
            </a:r>
            <a:r>
              <a:rPr lang="zh-CN" altLang="en-US" b="1" dirty="0">
                <a:solidFill>
                  <a:srgbClr val="4B6CB7"/>
                </a:solidFill>
              </a:rPr>
              <a:t>如果</a:t>
            </a:r>
            <a:r>
              <a:rPr lang="en-US" altLang="zh-CN" b="1" dirty="0" err="1">
                <a:solidFill>
                  <a:srgbClr val="4B6CB7"/>
                </a:solidFill>
              </a:rPr>
              <a:t>rwnd</a:t>
            </a:r>
            <a:r>
              <a:rPr lang="zh-CN" altLang="en-US" b="1" dirty="0">
                <a:solidFill>
                  <a:srgbClr val="4B6CB7"/>
                </a:solidFill>
              </a:rPr>
              <a:t>空间不够，发送操作会被一直阻塞，直到</a:t>
            </a:r>
            <a:r>
              <a:rPr lang="en-US" altLang="zh-CN" b="1" dirty="0" err="1">
                <a:solidFill>
                  <a:srgbClr val="4B6CB7"/>
                </a:solidFill>
              </a:rPr>
              <a:t>rwnd</a:t>
            </a:r>
            <a:r>
              <a:rPr lang="zh-CN" altLang="en-US" b="1" dirty="0">
                <a:solidFill>
                  <a:srgbClr val="4B6CB7"/>
                </a:solidFill>
              </a:rPr>
              <a:t>有足够空间接收数据包</a:t>
            </a:r>
            <a:r>
              <a:rPr lang="zh-CN" altLang="en-US" dirty="0">
                <a:latin typeface="宋体" panose="02010600030101010101" pitchFamily="2" charset="-122"/>
                <a:ea typeface="宋体" panose="02010600030101010101" pitchFamily="2" charset="-122"/>
              </a:rPr>
              <a:t>，即如下：</a:t>
            </a:r>
          </a:p>
        </p:txBody>
      </p:sp>
      <p:pic>
        <p:nvPicPr>
          <p:cNvPr id="20" name="图片 19">
            <a:extLst>
              <a:ext uri="{FF2B5EF4-FFF2-40B4-BE49-F238E27FC236}">
                <a16:creationId xmlns:a16="http://schemas.microsoft.com/office/drawing/2014/main" id="{925212DE-EF95-7D61-746E-168131D26E42}"/>
              </a:ext>
            </a:extLst>
          </p:cNvPr>
          <p:cNvPicPr>
            <a:picLocks noChangeAspect="1"/>
          </p:cNvPicPr>
          <p:nvPr/>
        </p:nvPicPr>
        <p:blipFill>
          <a:blip r:embed="rId4"/>
          <a:stretch>
            <a:fillRect/>
          </a:stretch>
        </p:blipFill>
        <p:spPr>
          <a:xfrm>
            <a:off x="1" y="2921363"/>
            <a:ext cx="12192000" cy="259957"/>
          </a:xfrm>
          <a:prstGeom prst="rect">
            <a:avLst/>
          </a:prstGeom>
        </p:spPr>
      </p:pic>
      <p:sp>
        <p:nvSpPr>
          <p:cNvPr id="22" name="文本框 21">
            <a:extLst>
              <a:ext uri="{FF2B5EF4-FFF2-40B4-BE49-F238E27FC236}">
                <a16:creationId xmlns:a16="http://schemas.microsoft.com/office/drawing/2014/main" id="{0028A6B8-756A-D291-AD8B-943F5AA21E7A}"/>
              </a:ext>
            </a:extLst>
          </p:cNvPr>
          <p:cNvSpPr txBox="1"/>
          <p:nvPr/>
        </p:nvSpPr>
        <p:spPr>
          <a:xfrm>
            <a:off x="1072960" y="3789305"/>
            <a:ext cx="10046078" cy="1477328"/>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这个操作可以</a:t>
            </a:r>
            <a:r>
              <a:rPr lang="zh-CN" altLang="zh-CN" sz="1800" b="1" dirty="0">
                <a:solidFill>
                  <a:srgbClr val="4B6CB7"/>
                </a:solidFill>
                <a:effectLst/>
                <a:latin typeface="微软雅黑" panose="020B0503020204020204" pitchFamily="34" charset="-122"/>
                <a:ea typeface="微软雅黑" panose="020B0503020204020204" pitchFamily="34" charset="-122"/>
                <a:cs typeface="Times New Roman" panose="02020603050405020304" pitchFamily="18" charset="0"/>
              </a:rPr>
              <a:t>避免掉使用零窗口检测</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dirty="0">
                <a:latin typeface="Times New Roman" panose="02020603050405020304" pitchFamily="18" charset="0"/>
                <a:ea typeface="宋体" panose="02010600030101010101" pitchFamily="2" charset="-122"/>
                <a:cs typeface="Times New Roman" panose="02020603050405020304" pitchFamily="18" charset="0"/>
              </a:rPr>
              <a:t>换句话说</a:t>
            </a:r>
            <a:r>
              <a:rPr lang="zh-CN" altLang="zh-CN"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只要</a:t>
            </a:r>
            <a:r>
              <a:rPr lang="en-US" altLang="zh-CN" b="1"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rwnd</a:t>
            </a:r>
            <a:r>
              <a:rPr lang="zh-CN" altLang="zh-CN"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是发送窗口或者接收窗口结构体的一员，而发送窗口和接受窗口结构体又一定是</a:t>
            </a:r>
            <a:r>
              <a:rPr lang="en-US" altLang="zh-CN" b="1"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tcp</a:t>
            </a:r>
            <a:r>
              <a:rPr lang="zh-CN" altLang="zh-CN"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连接结构体中的一员，那么</a:t>
            </a:r>
            <a:r>
              <a:rPr lang="en-US" altLang="zh-CN"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client</a:t>
            </a:r>
            <a:r>
              <a:rPr lang="zh-CN" altLang="zh-CN"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就没必要通过发送零探测数据包问</a:t>
            </a:r>
            <a:r>
              <a:rPr lang="en-US" altLang="zh-CN"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server </a:t>
            </a:r>
            <a:r>
              <a:rPr lang="en-US" altLang="zh-CN" b="1"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rwnd</a:t>
            </a:r>
            <a:r>
              <a:rPr lang="zh-CN" altLang="zh-CN"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的大小是多少</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，然后</a:t>
            </a:r>
            <a:r>
              <a:rPr lang="en-US" altLang="zh-CN" sz="1800" dirty="0">
                <a:effectLst/>
                <a:latin typeface="Times New Roman" panose="02020603050405020304" pitchFamily="18" charset="0"/>
                <a:ea typeface="宋体" panose="02010600030101010101" pitchFamily="2" charset="-122"/>
              </a:rPr>
              <a:t>server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再回复一个数据包告知</a:t>
            </a:r>
            <a:r>
              <a:rPr lang="en-US" altLang="zh-CN" sz="1800" dirty="0">
                <a:effectLst/>
                <a:latin typeface="Times New Roman" panose="02020603050405020304" pitchFamily="18" charset="0"/>
                <a:ea typeface="宋体" panose="02010600030101010101" pitchFamily="2" charset="-122"/>
              </a:rPr>
              <a:t>client</a:t>
            </a: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因为</a:t>
            </a:r>
            <a:r>
              <a:rPr lang="en-US" altLang="zh-CN" sz="1800" dirty="0" err="1">
                <a:effectLst/>
                <a:latin typeface="Times New Roman" panose="02020603050405020304" pitchFamily="18" charset="0"/>
                <a:ea typeface="宋体" panose="02010600030101010101" pitchFamily="2" charset="-122"/>
              </a:rPr>
              <a:t>rwnd</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这个变量是属于这个</a:t>
            </a:r>
            <a:r>
              <a:rPr lang="en-US" altLang="zh-CN" sz="1800" dirty="0" err="1">
                <a:effectLst/>
                <a:latin typeface="Times New Roman" panose="02020603050405020304" pitchFamily="18" charset="0"/>
                <a:ea typeface="宋体" panose="02010600030101010101" pitchFamily="2" charset="-122"/>
              </a:rPr>
              <a:t>tcp</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连接的，</a:t>
            </a:r>
            <a:r>
              <a:rPr lang="en-US" altLang="zh-CN" sz="1800" dirty="0">
                <a:effectLst/>
                <a:latin typeface="Times New Roman" panose="02020603050405020304" pitchFamily="18" charset="0"/>
                <a:ea typeface="宋体" panose="02010600030101010101" pitchFamily="2" charset="-122"/>
              </a:rPr>
              <a:t>server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可以根据应用层读取情况实时更新</a:t>
            </a:r>
            <a:r>
              <a:rPr lang="en-US" altLang="zh-CN" sz="1800" dirty="0" err="1">
                <a:effectLst/>
                <a:latin typeface="Times New Roman" panose="02020603050405020304" pitchFamily="18" charset="0"/>
                <a:ea typeface="宋体" panose="02010600030101010101" pitchFamily="2" charset="-122"/>
              </a:rPr>
              <a:t>rwnd</a:t>
            </a:r>
            <a:r>
              <a:rPr lang="en-US" altLang="zh-CN" sz="1800" dirty="0">
                <a:effectLst/>
                <a:latin typeface="Times New Roman" panose="02020603050405020304" pitchFamily="18" charset="0"/>
                <a:ea typeface="宋体" panose="02010600030101010101" pitchFamily="2" charset="-122"/>
              </a:rPr>
              <a:t>, client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也直接可以读取到。当然，实际情况是</a:t>
            </a:r>
            <a:r>
              <a:rPr lang="en-US" altLang="zh-CN" sz="1800" dirty="0">
                <a:effectLst/>
                <a:latin typeface="Times New Roman" panose="02020603050405020304" pitchFamily="18" charset="0"/>
                <a:ea typeface="宋体" panose="02010600030101010101" pitchFamily="2" charset="-122"/>
              </a:rPr>
              <a:t>TCP</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数据包格式确实有一部分用于记录</a:t>
            </a:r>
            <a:r>
              <a:rPr lang="en-US" altLang="zh-CN" sz="1800" dirty="0" err="1">
                <a:effectLst/>
                <a:latin typeface="Times New Roman" panose="02020603050405020304" pitchFamily="18" charset="0"/>
                <a:ea typeface="宋体" panose="02010600030101010101" pitchFamily="2" charset="-122"/>
              </a:rPr>
              <a:t>rwnd</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大小</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Tree>
    <p:extLst>
      <p:ext uri="{BB962C8B-B14F-4D97-AF65-F5344CB8AC3E}">
        <p14:creationId xmlns:p14="http://schemas.microsoft.com/office/powerpoint/2010/main" val="2102754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95F22-1483-8EC1-2D9E-3B0CFB736B05}"/>
            </a:ext>
          </a:extLst>
        </p:cNvPr>
        <p:cNvGrpSpPr/>
        <p:nvPr/>
      </p:nvGrpSpPr>
      <p:grpSpPr>
        <a:xfrm>
          <a:off x="0" y="0"/>
          <a:ext cx="0" cy="0"/>
          <a:chOff x="0" y="0"/>
          <a:chExt cx="0" cy="0"/>
        </a:xfrm>
      </p:grpSpPr>
      <p:sp>
        <p:nvSpPr>
          <p:cNvPr id="9" name="演示研究所 SlideLab.cc">
            <a:extLst>
              <a:ext uri="{FF2B5EF4-FFF2-40B4-BE49-F238E27FC236}">
                <a16:creationId xmlns:a16="http://schemas.microsoft.com/office/drawing/2014/main" id="{D2D61A59-213B-2B4E-E0B9-CB7287C995F9}"/>
              </a:ext>
            </a:extLst>
          </p:cNvPr>
          <p:cNvSpPr/>
          <p:nvPr/>
        </p:nvSpPr>
        <p:spPr>
          <a:xfrm flipH="1">
            <a:off x="0" y="885315"/>
            <a:ext cx="12192000" cy="5965834"/>
          </a:xfrm>
          <a:custGeom>
            <a:avLst/>
            <a:gdLst>
              <a:gd name="connsiteX0" fmla="*/ 8980362 w 12192000"/>
              <a:gd name="connsiteY0" fmla="*/ 0 h 5965834"/>
              <a:gd name="connsiteX1" fmla="*/ 2837486 w 12192000"/>
              <a:gd name="connsiteY1" fmla="*/ 0 h 5965834"/>
              <a:gd name="connsiteX2" fmla="*/ 8173 w 12192000"/>
              <a:gd name="connsiteY2" fmla="*/ 1334296 h 5965834"/>
              <a:gd name="connsiteX3" fmla="*/ 0 w 12192000"/>
              <a:gd name="connsiteY3" fmla="*/ 1345226 h 5965834"/>
              <a:gd name="connsiteX4" fmla="*/ 0 w 12192000"/>
              <a:gd name="connsiteY4" fmla="*/ 5965834 h 5965834"/>
              <a:gd name="connsiteX5" fmla="*/ 12192000 w 12192000"/>
              <a:gd name="connsiteY5" fmla="*/ 5965834 h 5965834"/>
              <a:gd name="connsiteX6" fmla="*/ 12192000 w 12192000"/>
              <a:gd name="connsiteY6" fmla="*/ 1898448 h 5965834"/>
              <a:gd name="connsiteX7" fmla="*/ 12020749 w 12192000"/>
              <a:gd name="connsiteY7" fmla="*/ 1616561 h 5965834"/>
              <a:gd name="connsiteX8" fmla="*/ 8980362 w 12192000"/>
              <a:gd name="connsiteY8" fmla="*/ 0 h 596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5965834">
                <a:moveTo>
                  <a:pt x="8980362" y="0"/>
                </a:moveTo>
                <a:lnTo>
                  <a:pt x="2837486" y="0"/>
                </a:lnTo>
                <a:cubicBezTo>
                  <a:pt x="1698425" y="0"/>
                  <a:pt x="680678" y="519408"/>
                  <a:pt x="8173" y="1334296"/>
                </a:cubicBezTo>
                <a:lnTo>
                  <a:pt x="0" y="1345226"/>
                </a:lnTo>
                <a:lnTo>
                  <a:pt x="0" y="5965834"/>
                </a:lnTo>
                <a:lnTo>
                  <a:pt x="12192000" y="5965834"/>
                </a:lnTo>
                <a:lnTo>
                  <a:pt x="12192000" y="1898448"/>
                </a:lnTo>
                <a:lnTo>
                  <a:pt x="12020749" y="1616561"/>
                </a:lnTo>
                <a:cubicBezTo>
                  <a:pt x="11361838" y="641244"/>
                  <a:pt x="10245985" y="0"/>
                  <a:pt x="8980362" y="0"/>
                </a:cubicBezTo>
                <a:close/>
              </a:path>
            </a:pathLst>
          </a:custGeom>
          <a:gradFill>
            <a:gsLst>
              <a:gs pos="0">
                <a:schemeClr val="accent1">
                  <a:alpha val="6361"/>
                </a:schemeClr>
              </a:gs>
              <a:gs pos="100000">
                <a:schemeClr val="accent2">
                  <a:alpha val="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0" name="演示研究所 SlideLab.cc">
            <a:extLst>
              <a:ext uri="{FF2B5EF4-FFF2-40B4-BE49-F238E27FC236}">
                <a16:creationId xmlns:a16="http://schemas.microsoft.com/office/drawing/2014/main" id="{F64A7FFC-D5AA-B6F0-91BB-04BFD6BFAF90}"/>
              </a:ext>
            </a:extLst>
          </p:cNvPr>
          <p:cNvSpPr/>
          <p:nvPr/>
        </p:nvSpPr>
        <p:spPr bwMode="auto">
          <a:xfrm>
            <a:off x="11447032" y="5887429"/>
            <a:ext cx="744968" cy="963720"/>
          </a:xfrm>
          <a:custGeom>
            <a:avLst/>
            <a:gdLst>
              <a:gd name="connsiteX0" fmla="*/ 744968 w 744968"/>
              <a:gd name="connsiteY0" fmla="*/ 0 h 963720"/>
              <a:gd name="connsiteX1" fmla="*/ 744968 w 744968"/>
              <a:gd name="connsiteY1" fmla="*/ 963720 h 963720"/>
              <a:gd name="connsiteX2" fmla="*/ 0 w 744968"/>
              <a:gd name="connsiteY2" fmla="*/ 963720 h 963720"/>
              <a:gd name="connsiteX3" fmla="*/ 15647 w 744968"/>
              <a:gd name="connsiteY3" fmla="*/ 808502 h 963720"/>
              <a:gd name="connsiteX4" fmla="*/ 650378 w 744968"/>
              <a:gd name="connsiteY4" fmla="*/ 34620 h 963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968" h="963720">
                <a:moveTo>
                  <a:pt x="744968" y="0"/>
                </a:moveTo>
                <a:lnTo>
                  <a:pt x="744968" y="963720"/>
                </a:lnTo>
                <a:lnTo>
                  <a:pt x="0" y="963720"/>
                </a:lnTo>
                <a:lnTo>
                  <a:pt x="15647" y="808502"/>
                </a:lnTo>
                <a:cubicBezTo>
                  <a:pt x="87248" y="458598"/>
                  <a:pt x="328845" y="170617"/>
                  <a:pt x="650378" y="34620"/>
                </a:cubicBezTo>
                <a:close/>
              </a:path>
            </a:pathLst>
          </a:custGeom>
          <a:solidFill>
            <a:schemeClr val="accent2">
              <a:alpha val="49000"/>
            </a:schemeClr>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1" name="演示研究所 SlideLab.cc">
            <a:extLst>
              <a:ext uri="{FF2B5EF4-FFF2-40B4-BE49-F238E27FC236}">
                <a16:creationId xmlns:a16="http://schemas.microsoft.com/office/drawing/2014/main" id="{9593AFD6-7E03-9300-E2A9-2DB86797D8E3}"/>
              </a:ext>
            </a:extLst>
          </p:cNvPr>
          <p:cNvSpPr/>
          <p:nvPr/>
        </p:nvSpPr>
        <p:spPr bwMode="auto">
          <a:xfrm>
            <a:off x="1" y="0"/>
            <a:ext cx="1352581" cy="1086132"/>
          </a:xfrm>
          <a:custGeom>
            <a:avLst/>
            <a:gdLst>
              <a:gd name="connsiteX0" fmla="*/ 0 w 1352581"/>
              <a:gd name="connsiteY0" fmla="*/ 0 h 1086132"/>
              <a:gd name="connsiteX1" fmla="*/ 1352581 w 1352581"/>
              <a:gd name="connsiteY1" fmla="*/ 0 h 1086132"/>
              <a:gd name="connsiteX2" fmla="*/ 1341459 w 1352581"/>
              <a:gd name="connsiteY2" fmla="*/ 72870 h 1086132"/>
              <a:gd name="connsiteX3" fmla="*/ 98229 w 1352581"/>
              <a:gd name="connsiteY3" fmla="*/ 1086132 h 1086132"/>
              <a:gd name="connsiteX4" fmla="*/ 0 w 1352581"/>
              <a:gd name="connsiteY4" fmla="*/ 1081172 h 1086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581" h="1086132">
                <a:moveTo>
                  <a:pt x="0" y="0"/>
                </a:moveTo>
                <a:lnTo>
                  <a:pt x="1352581" y="0"/>
                </a:lnTo>
                <a:lnTo>
                  <a:pt x="1341459" y="72870"/>
                </a:lnTo>
                <a:cubicBezTo>
                  <a:pt x="1223129" y="651138"/>
                  <a:pt x="711478" y="1086132"/>
                  <a:pt x="98229" y="1086132"/>
                </a:cubicBezTo>
                <a:lnTo>
                  <a:pt x="0" y="1081172"/>
                </a:lnTo>
                <a:close/>
              </a:path>
            </a:pathLst>
          </a:custGeom>
          <a:solidFill>
            <a:schemeClr val="accent2"/>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nvGrpSpPr>
          <p:cNvPr id="12" name="演示研究所 SlideLab.cc">
            <a:extLst>
              <a:ext uri="{FF2B5EF4-FFF2-40B4-BE49-F238E27FC236}">
                <a16:creationId xmlns:a16="http://schemas.microsoft.com/office/drawing/2014/main" id="{C08A9823-CC55-13E4-7ADC-CDF695A6587B}"/>
              </a:ext>
            </a:extLst>
          </p:cNvPr>
          <p:cNvGrpSpPr/>
          <p:nvPr/>
        </p:nvGrpSpPr>
        <p:grpSpPr>
          <a:xfrm rot="5400000" flipH="1" flipV="1">
            <a:off x="11384554" y="59775"/>
            <a:ext cx="180734" cy="827714"/>
            <a:chOff x="11303000" y="2324100"/>
            <a:chExt cx="176784" cy="809625"/>
          </a:xfrm>
          <a:solidFill>
            <a:schemeClr val="accent1"/>
          </a:solidFill>
        </p:grpSpPr>
        <p:sp>
          <p:nvSpPr>
            <p:cNvPr id="13" name="演示研究所 SlideLab.cc">
              <a:extLst>
                <a:ext uri="{FF2B5EF4-FFF2-40B4-BE49-F238E27FC236}">
                  <a16:creationId xmlns:a16="http://schemas.microsoft.com/office/drawing/2014/main" id="{4AAE5C46-96C6-C1E5-1BAA-C83E18B6EA9A}"/>
                </a:ext>
              </a:extLst>
            </p:cNvPr>
            <p:cNvSpPr/>
            <p:nvPr/>
          </p:nvSpPr>
          <p:spPr>
            <a:xfrm>
              <a:off x="11303000" y="2324100"/>
              <a:ext cx="176784" cy="152400"/>
            </a:xfrm>
            <a:prstGeom prst="triangl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4" name="演示研究所 SlideLab.cc">
              <a:extLst>
                <a:ext uri="{FF2B5EF4-FFF2-40B4-BE49-F238E27FC236}">
                  <a16:creationId xmlns:a16="http://schemas.microsoft.com/office/drawing/2014/main" id="{0E9B21EA-5F01-15DA-2C7C-B29DBC1E3BA3}"/>
                </a:ext>
              </a:extLst>
            </p:cNvPr>
            <p:cNvSpPr/>
            <p:nvPr/>
          </p:nvSpPr>
          <p:spPr>
            <a:xfrm>
              <a:off x="11303000" y="2543175"/>
              <a:ext cx="176784" cy="152400"/>
            </a:xfrm>
            <a:prstGeom prst="triangl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5" name="演示研究所 SlideLab.cc">
              <a:extLst>
                <a:ext uri="{FF2B5EF4-FFF2-40B4-BE49-F238E27FC236}">
                  <a16:creationId xmlns:a16="http://schemas.microsoft.com/office/drawing/2014/main" id="{DEDDF24B-7484-92F0-74BD-E9C29750EEBA}"/>
                </a:ext>
              </a:extLst>
            </p:cNvPr>
            <p:cNvSpPr/>
            <p:nvPr/>
          </p:nvSpPr>
          <p:spPr>
            <a:xfrm>
              <a:off x="11303000" y="2762250"/>
              <a:ext cx="176784" cy="152400"/>
            </a:xfrm>
            <a:prstGeom prst="triangl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6" name="演示研究所 SlideLab.cc">
              <a:extLst>
                <a:ext uri="{FF2B5EF4-FFF2-40B4-BE49-F238E27FC236}">
                  <a16:creationId xmlns:a16="http://schemas.microsoft.com/office/drawing/2014/main" id="{D88945D6-725C-E67B-C92F-4BCFE90168E6}"/>
                </a:ext>
              </a:extLst>
            </p:cNvPr>
            <p:cNvSpPr/>
            <p:nvPr/>
          </p:nvSpPr>
          <p:spPr>
            <a:xfrm>
              <a:off x="11303000" y="2981325"/>
              <a:ext cx="176784" cy="152400"/>
            </a:xfrm>
            <a:prstGeom prst="triangl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sp>
        <p:nvSpPr>
          <p:cNvPr id="17" name="演示研究所 SlideLab.cc">
            <a:extLst>
              <a:ext uri="{FF2B5EF4-FFF2-40B4-BE49-F238E27FC236}">
                <a16:creationId xmlns:a16="http://schemas.microsoft.com/office/drawing/2014/main" id="{683EF6B4-53E7-2FCD-51E1-29A4D5DE2ECB}"/>
              </a:ext>
            </a:extLst>
          </p:cNvPr>
          <p:cNvSpPr/>
          <p:nvPr/>
        </p:nvSpPr>
        <p:spPr bwMode="auto">
          <a:xfrm>
            <a:off x="335160" y="5929009"/>
            <a:ext cx="602041" cy="602041"/>
          </a:xfrm>
          <a:prstGeom prst="ellipse">
            <a:avLst/>
          </a:prstGeom>
          <a:solidFill>
            <a:schemeClr val="accent2"/>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6" name="演示研究所 SlideLab.cc">
            <a:extLst>
              <a:ext uri="{FF2B5EF4-FFF2-40B4-BE49-F238E27FC236}">
                <a16:creationId xmlns:a16="http://schemas.microsoft.com/office/drawing/2014/main" id="{F45B1C50-BF6B-DC06-E5AC-9FFA4C3EB2E7}"/>
              </a:ext>
            </a:extLst>
          </p:cNvPr>
          <p:cNvSpPr>
            <a:spLocks noEditPoints="1"/>
          </p:cNvSpPr>
          <p:nvPr>
            <p:custDataLst>
              <p:tags r:id="rId1"/>
            </p:custDataLst>
          </p:nvPr>
        </p:nvSpPr>
        <p:spPr bwMode="auto">
          <a:xfrm>
            <a:off x="9366789" y="3080954"/>
            <a:ext cx="1217267" cy="1125700"/>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0F6FE"/>
              </a:solidFill>
              <a:effectLst/>
              <a:uLnTx/>
              <a:uFillTx/>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p:txBody>
      </p:sp>
      <p:pic>
        <p:nvPicPr>
          <p:cNvPr id="4" name="图片 3">
            <a:extLst>
              <a:ext uri="{FF2B5EF4-FFF2-40B4-BE49-F238E27FC236}">
                <a16:creationId xmlns:a16="http://schemas.microsoft.com/office/drawing/2014/main" id="{D82762C8-A6B0-A3B6-9189-BAAF9CE44196}"/>
              </a:ext>
            </a:extLst>
          </p:cNvPr>
          <p:cNvPicPr>
            <a:picLocks noChangeAspect="1"/>
          </p:cNvPicPr>
          <p:nvPr/>
        </p:nvPicPr>
        <p:blipFill>
          <a:blip r:embed="rId3"/>
          <a:stretch>
            <a:fillRect/>
          </a:stretch>
        </p:blipFill>
        <p:spPr>
          <a:xfrm>
            <a:off x="2466501" y="6851"/>
            <a:ext cx="7451230" cy="6858000"/>
          </a:xfrm>
          <a:prstGeom prst="rect">
            <a:avLst/>
          </a:prstGeom>
        </p:spPr>
      </p:pic>
    </p:spTree>
    <p:extLst>
      <p:ext uri="{BB962C8B-B14F-4D97-AF65-F5344CB8AC3E}">
        <p14:creationId xmlns:p14="http://schemas.microsoft.com/office/powerpoint/2010/main" val="10688196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F55378-F53A-B7F1-D45A-9B764E9BB6D1}"/>
            </a:ext>
          </a:extLst>
        </p:cNvPr>
        <p:cNvGrpSpPr/>
        <p:nvPr/>
      </p:nvGrpSpPr>
      <p:grpSpPr>
        <a:xfrm>
          <a:off x="0" y="0"/>
          <a:ext cx="0" cy="0"/>
          <a:chOff x="0" y="0"/>
          <a:chExt cx="0" cy="0"/>
        </a:xfrm>
      </p:grpSpPr>
      <p:sp>
        <p:nvSpPr>
          <p:cNvPr id="9" name="演示研究所 SlideLab.cc">
            <a:extLst>
              <a:ext uri="{FF2B5EF4-FFF2-40B4-BE49-F238E27FC236}">
                <a16:creationId xmlns:a16="http://schemas.microsoft.com/office/drawing/2014/main" id="{F6961086-3878-3614-BCAE-3AD98024323D}"/>
              </a:ext>
            </a:extLst>
          </p:cNvPr>
          <p:cNvSpPr/>
          <p:nvPr/>
        </p:nvSpPr>
        <p:spPr>
          <a:xfrm flipH="1">
            <a:off x="0" y="885315"/>
            <a:ext cx="12192000" cy="5965834"/>
          </a:xfrm>
          <a:custGeom>
            <a:avLst/>
            <a:gdLst>
              <a:gd name="connsiteX0" fmla="*/ 8980362 w 12192000"/>
              <a:gd name="connsiteY0" fmla="*/ 0 h 5965834"/>
              <a:gd name="connsiteX1" fmla="*/ 2837486 w 12192000"/>
              <a:gd name="connsiteY1" fmla="*/ 0 h 5965834"/>
              <a:gd name="connsiteX2" fmla="*/ 8173 w 12192000"/>
              <a:gd name="connsiteY2" fmla="*/ 1334296 h 5965834"/>
              <a:gd name="connsiteX3" fmla="*/ 0 w 12192000"/>
              <a:gd name="connsiteY3" fmla="*/ 1345226 h 5965834"/>
              <a:gd name="connsiteX4" fmla="*/ 0 w 12192000"/>
              <a:gd name="connsiteY4" fmla="*/ 5965834 h 5965834"/>
              <a:gd name="connsiteX5" fmla="*/ 12192000 w 12192000"/>
              <a:gd name="connsiteY5" fmla="*/ 5965834 h 5965834"/>
              <a:gd name="connsiteX6" fmla="*/ 12192000 w 12192000"/>
              <a:gd name="connsiteY6" fmla="*/ 1898448 h 5965834"/>
              <a:gd name="connsiteX7" fmla="*/ 12020749 w 12192000"/>
              <a:gd name="connsiteY7" fmla="*/ 1616561 h 5965834"/>
              <a:gd name="connsiteX8" fmla="*/ 8980362 w 12192000"/>
              <a:gd name="connsiteY8" fmla="*/ 0 h 596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5965834">
                <a:moveTo>
                  <a:pt x="8980362" y="0"/>
                </a:moveTo>
                <a:lnTo>
                  <a:pt x="2837486" y="0"/>
                </a:lnTo>
                <a:cubicBezTo>
                  <a:pt x="1698425" y="0"/>
                  <a:pt x="680678" y="519408"/>
                  <a:pt x="8173" y="1334296"/>
                </a:cubicBezTo>
                <a:lnTo>
                  <a:pt x="0" y="1345226"/>
                </a:lnTo>
                <a:lnTo>
                  <a:pt x="0" y="5965834"/>
                </a:lnTo>
                <a:lnTo>
                  <a:pt x="12192000" y="5965834"/>
                </a:lnTo>
                <a:lnTo>
                  <a:pt x="12192000" y="1898448"/>
                </a:lnTo>
                <a:lnTo>
                  <a:pt x="12020749" y="1616561"/>
                </a:lnTo>
                <a:cubicBezTo>
                  <a:pt x="11361838" y="641244"/>
                  <a:pt x="10245985" y="0"/>
                  <a:pt x="8980362" y="0"/>
                </a:cubicBezTo>
                <a:close/>
              </a:path>
            </a:pathLst>
          </a:custGeom>
          <a:gradFill>
            <a:gsLst>
              <a:gs pos="0">
                <a:schemeClr val="accent1">
                  <a:alpha val="6361"/>
                </a:schemeClr>
              </a:gs>
              <a:gs pos="100000">
                <a:schemeClr val="accent2">
                  <a:alpha val="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0" name="演示研究所 SlideLab.cc">
            <a:extLst>
              <a:ext uri="{FF2B5EF4-FFF2-40B4-BE49-F238E27FC236}">
                <a16:creationId xmlns:a16="http://schemas.microsoft.com/office/drawing/2014/main" id="{B9DCF51B-161A-D880-051B-C279FC496BC0}"/>
              </a:ext>
            </a:extLst>
          </p:cNvPr>
          <p:cNvSpPr/>
          <p:nvPr/>
        </p:nvSpPr>
        <p:spPr bwMode="auto">
          <a:xfrm>
            <a:off x="11447032" y="5887429"/>
            <a:ext cx="744968" cy="963720"/>
          </a:xfrm>
          <a:custGeom>
            <a:avLst/>
            <a:gdLst>
              <a:gd name="connsiteX0" fmla="*/ 744968 w 744968"/>
              <a:gd name="connsiteY0" fmla="*/ 0 h 963720"/>
              <a:gd name="connsiteX1" fmla="*/ 744968 w 744968"/>
              <a:gd name="connsiteY1" fmla="*/ 963720 h 963720"/>
              <a:gd name="connsiteX2" fmla="*/ 0 w 744968"/>
              <a:gd name="connsiteY2" fmla="*/ 963720 h 963720"/>
              <a:gd name="connsiteX3" fmla="*/ 15647 w 744968"/>
              <a:gd name="connsiteY3" fmla="*/ 808502 h 963720"/>
              <a:gd name="connsiteX4" fmla="*/ 650378 w 744968"/>
              <a:gd name="connsiteY4" fmla="*/ 34620 h 963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968" h="963720">
                <a:moveTo>
                  <a:pt x="744968" y="0"/>
                </a:moveTo>
                <a:lnTo>
                  <a:pt x="744968" y="963720"/>
                </a:lnTo>
                <a:lnTo>
                  <a:pt x="0" y="963720"/>
                </a:lnTo>
                <a:lnTo>
                  <a:pt x="15647" y="808502"/>
                </a:lnTo>
                <a:cubicBezTo>
                  <a:pt x="87248" y="458598"/>
                  <a:pt x="328845" y="170617"/>
                  <a:pt x="650378" y="34620"/>
                </a:cubicBezTo>
                <a:close/>
              </a:path>
            </a:pathLst>
          </a:custGeom>
          <a:solidFill>
            <a:schemeClr val="accent2">
              <a:alpha val="49000"/>
            </a:schemeClr>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1" name="演示研究所 SlideLab.cc">
            <a:extLst>
              <a:ext uri="{FF2B5EF4-FFF2-40B4-BE49-F238E27FC236}">
                <a16:creationId xmlns:a16="http://schemas.microsoft.com/office/drawing/2014/main" id="{3FEE5410-EB14-CCB2-0CA2-5069AD17DF57}"/>
              </a:ext>
            </a:extLst>
          </p:cNvPr>
          <p:cNvSpPr/>
          <p:nvPr/>
        </p:nvSpPr>
        <p:spPr bwMode="auto">
          <a:xfrm>
            <a:off x="1" y="0"/>
            <a:ext cx="1352581" cy="1086132"/>
          </a:xfrm>
          <a:custGeom>
            <a:avLst/>
            <a:gdLst>
              <a:gd name="connsiteX0" fmla="*/ 0 w 1352581"/>
              <a:gd name="connsiteY0" fmla="*/ 0 h 1086132"/>
              <a:gd name="connsiteX1" fmla="*/ 1352581 w 1352581"/>
              <a:gd name="connsiteY1" fmla="*/ 0 h 1086132"/>
              <a:gd name="connsiteX2" fmla="*/ 1341459 w 1352581"/>
              <a:gd name="connsiteY2" fmla="*/ 72870 h 1086132"/>
              <a:gd name="connsiteX3" fmla="*/ 98229 w 1352581"/>
              <a:gd name="connsiteY3" fmla="*/ 1086132 h 1086132"/>
              <a:gd name="connsiteX4" fmla="*/ 0 w 1352581"/>
              <a:gd name="connsiteY4" fmla="*/ 1081172 h 1086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581" h="1086132">
                <a:moveTo>
                  <a:pt x="0" y="0"/>
                </a:moveTo>
                <a:lnTo>
                  <a:pt x="1352581" y="0"/>
                </a:lnTo>
                <a:lnTo>
                  <a:pt x="1341459" y="72870"/>
                </a:lnTo>
                <a:cubicBezTo>
                  <a:pt x="1223129" y="651138"/>
                  <a:pt x="711478" y="1086132"/>
                  <a:pt x="98229" y="1086132"/>
                </a:cubicBezTo>
                <a:lnTo>
                  <a:pt x="0" y="1081172"/>
                </a:lnTo>
                <a:close/>
              </a:path>
            </a:pathLst>
          </a:custGeom>
          <a:solidFill>
            <a:schemeClr val="accent2"/>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nvGrpSpPr>
          <p:cNvPr id="12" name="演示研究所 SlideLab.cc">
            <a:extLst>
              <a:ext uri="{FF2B5EF4-FFF2-40B4-BE49-F238E27FC236}">
                <a16:creationId xmlns:a16="http://schemas.microsoft.com/office/drawing/2014/main" id="{9725BC44-C2FD-FF3A-4A7E-C3F637056E19}"/>
              </a:ext>
            </a:extLst>
          </p:cNvPr>
          <p:cNvGrpSpPr/>
          <p:nvPr/>
        </p:nvGrpSpPr>
        <p:grpSpPr>
          <a:xfrm rot="5400000" flipH="1" flipV="1">
            <a:off x="11384554" y="59775"/>
            <a:ext cx="180734" cy="827714"/>
            <a:chOff x="11303000" y="2324100"/>
            <a:chExt cx="176784" cy="809625"/>
          </a:xfrm>
          <a:solidFill>
            <a:schemeClr val="accent1"/>
          </a:solidFill>
        </p:grpSpPr>
        <p:sp>
          <p:nvSpPr>
            <p:cNvPr id="13" name="演示研究所 SlideLab.cc">
              <a:extLst>
                <a:ext uri="{FF2B5EF4-FFF2-40B4-BE49-F238E27FC236}">
                  <a16:creationId xmlns:a16="http://schemas.microsoft.com/office/drawing/2014/main" id="{DC5DB9FB-0CAD-4D70-BF5D-C41E854CF546}"/>
                </a:ext>
              </a:extLst>
            </p:cNvPr>
            <p:cNvSpPr/>
            <p:nvPr/>
          </p:nvSpPr>
          <p:spPr>
            <a:xfrm>
              <a:off x="11303000" y="2324100"/>
              <a:ext cx="176784" cy="152400"/>
            </a:xfrm>
            <a:prstGeom prst="triangl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4" name="演示研究所 SlideLab.cc">
              <a:extLst>
                <a:ext uri="{FF2B5EF4-FFF2-40B4-BE49-F238E27FC236}">
                  <a16:creationId xmlns:a16="http://schemas.microsoft.com/office/drawing/2014/main" id="{8F0C9A93-6DC2-3619-9478-12DCC55B90AF}"/>
                </a:ext>
              </a:extLst>
            </p:cNvPr>
            <p:cNvSpPr/>
            <p:nvPr/>
          </p:nvSpPr>
          <p:spPr>
            <a:xfrm>
              <a:off x="11303000" y="2543175"/>
              <a:ext cx="176784" cy="152400"/>
            </a:xfrm>
            <a:prstGeom prst="triangl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5" name="演示研究所 SlideLab.cc">
              <a:extLst>
                <a:ext uri="{FF2B5EF4-FFF2-40B4-BE49-F238E27FC236}">
                  <a16:creationId xmlns:a16="http://schemas.microsoft.com/office/drawing/2014/main" id="{C5FF4A2B-8D22-7902-DD33-FFA6D7CFBA97}"/>
                </a:ext>
              </a:extLst>
            </p:cNvPr>
            <p:cNvSpPr/>
            <p:nvPr/>
          </p:nvSpPr>
          <p:spPr>
            <a:xfrm>
              <a:off x="11303000" y="2762250"/>
              <a:ext cx="176784" cy="152400"/>
            </a:xfrm>
            <a:prstGeom prst="triangl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6" name="演示研究所 SlideLab.cc">
              <a:extLst>
                <a:ext uri="{FF2B5EF4-FFF2-40B4-BE49-F238E27FC236}">
                  <a16:creationId xmlns:a16="http://schemas.microsoft.com/office/drawing/2014/main" id="{7A63BF97-D1AA-0E4C-74A2-5D48993D483D}"/>
                </a:ext>
              </a:extLst>
            </p:cNvPr>
            <p:cNvSpPr/>
            <p:nvPr/>
          </p:nvSpPr>
          <p:spPr>
            <a:xfrm>
              <a:off x="11303000" y="2981325"/>
              <a:ext cx="176784" cy="152400"/>
            </a:xfrm>
            <a:prstGeom prst="triangl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sp>
        <p:nvSpPr>
          <p:cNvPr id="17" name="演示研究所 SlideLab.cc">
            <a:extLst>
              <a:ext uri="{FF2B5EF4-FFF2-40B4-BE49-F238E27FC236}">
                <a16:creationId xmlns:a16="http://schemas.microsoft.com/office/drawing/2014/main" id="{4B4E1E38-EFC4-093B-76AD-D0F900E857FB}"/>
              </a:ext>
            </a:extLst>
          </p:cNvPr>
          <p:cNvSpPr/>
          <p:nvPr/>
        </p:nvSpPr>
        <p:spPr bwMode="auto">
          <a:xfrm>
            <a:off x="335160" y="5929009"/>
            <a:ext cx="602041" cy="602041"/>
          </a:xfrm>
          <a:prstGeom prst="ellipse">
            <a:avLst/>
          </a:prstGeom>
          <a:solidFill>
            <a:schemeClr val="accent2"/>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6" name="演示研究所 SlideLab.cc">
            <a:extLst>
              <a:ext uri="{FF2B5EF4-FFF2-40B4-BE49-F238E27FC236}">
                <a16:creationId xmlns:a16="http://schemas.microsoft.com/office/drawing/2014/main" id="{5CA89B11-56E1-D488-1607-EB3D5AD86731}"/>
              </a:ext>
            </a:extLst>
          </p:cNvPr>
          <p:cNvSpPr>
            <a:spLocks noEditPoints="1"/>
          </p:cNvSpPr>
          <p:nvPr>
            <p:custDataLst>
              <p:tags r:id="rId1"/>
            </p:custDataLst>
          </p:nvPr>
        </p:nvSpPr>
        <p:spPr bwMode="auto">
          <a:xfrm>
            <a:off x="9366789" y="3080954"/>
            <a:ext cx="1217267" cy="1125700"/>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0F6FE"/>
              </a:solidFill>
              <a:effectLst/>
              <a:uLnTx/>
              <a:uFillTx/>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p:txBody>
      </p:sp>
      <p:sp>
        <p:nvSpPr>
          <p:cNvPr id="2" name="文本占位符 1">
            <a:extLst>
              <a:ext uri="{FF2B5EF4-FFF2-40B4-BE49-F238E27FC236}">
                <a16:creationId xmlns:a16="http://schemas.microsoft.com/office/drawing/2014/main" id="{67ED085E-7394-A66D-B405-AE3C07B429C3}"/>
              </a:ext>
            </a:extLst>
          </p:cNvPr>
          <p:cNvSpPr txBox="1">
            <a:spLocks/>
          </p:cNvSpPr>
          <p:nvPr/>
        </p:nvSpPr>
        <p:spPr>
          <a:xfrm>
            <a:off x="1227050" y="208847"/>
            <a:ext cx="4560696" cy="529569"/>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400" b="1" dirty="0">
                <a:solidFill>
                  <a:schemeClr val="tx1"/>
                </a:solidFill>
                <a:latin typeface="黑体" panose="02010609060101010101" pitchFamily="49" charset="-122"/>
                <a:ea typeface="黑体" panose="02010609060101010101" pitchFamily="49" charset="-122"/>
              </a:rPr>
              <a:t>1.5 </a:t>
            </a:r>
            <a:r>
              <a:rPr kumimoji="1" lang="zh-CN" altLang="en-US" sz="2400" b="1" dirty="0">
                <a:solidFill>
                  <a:schemeClr val="tx1"/>
                </a:solidFill>
                <a:latin typeface="黑体" panose="02010609060101010101" pitchFamily="49" charset="-122"/>
                <a:ea typeface="黑体" panose="02010609060101010101" pitchFamily="49" charset="-122"/>
              </a:rPr>
              <a:t>拥塞控制</a:t>
            </a:r>
          </a:p>
        </p:txBody>
      </p:sp>
      <p:pic>
        <p:nvPicPr>
          <p:cNvPr id="3" name="图片 2">
            <a:extLst>
              <a:ext uri="{FF2B5EF4-FFF2-40B4-BE49-F238E27FC236}">
                <a16:creationId xmlns:a16="http://schemas.microsoft.com/office/drawing/2014/main" id="{337C5BAE-DAFC-1A83-09BA-8F71630A4CFC}"/>
              </a:ext>
            </a:extLst>
          </p:cNvPr>
          <p:cNvPicPr>
            <a:picLocks noChangeAspect="1"/>
          </p:cNvPicPr>
          <p:nvPr/>
        </p:nvPicPr>
        <p:blipFill>
          <a:blip r:embed="rId3"/>
          <a:srcRect l="3620" r="5992"/>
          <a:stretch/>
        </p:blipFill>
        <p:spPr>
          <a:xfrm>
            <a:off x="2480376" y="738416"/>
            <a:ext cx="7231248" cy="5792634"/>
          </a:xfrm>
          <a:prstGeom prst="rect">
            <a:avLst/>
          </a:prstGeom>
        </p:spPr>
      </p:pic>
      <p:pic>
        <p:nvPicPr>
          <p:cNvPr id="4" name="图片 4">
            <a:extLst>
              <a:ext uri="{FF2B5EF4-FFF2-40B4-BE49-F238E27FC236}">
                <a16:creationId xmlns:a16="http://schemas.microsoft.com/office/drawing/2014/main" id="{EBE29103-B7C3-8FA9-D42C-1D608DBE6B8D}"/>
              </a:ext>
            </a:extLst>
          </p:cNvPr>
          <p:cNvPicPr/>
          <p:nvPr/>
        </p:nvPicPr>
        <p:blipFill>
          <a:blip r:embed="rId4"/>
          <a:srcRect l="5493" t="4844"/>
          <a:stretch/>
        </p:blipFill>
        <p:spPr>
          <a:xfrm>
            <a:off x="539558" y="1086132"/>
            <a:ext cx="5935680" cy="4618800"/>
          </a:xfrm>
          <a:prstGeom prst="rect">
            <a:avLst/>
          </a:prstGeom>
          <a:ln w="0">
            <a:noFill/>
          </a:ln>
        </p:spPr>
      </p:pic>
      <p:sp>
        <p:nvSpPr>
          <p:cNvPr id="5" name="文本框 4">
            <a:extLst>
              <a:ext uri="{FF2B5EF4-FFF2-40B4-BE49-F238E27FC236}">
                <a16:creationId xmlns:a16="http://schemas.microsoft.com/office/drawing/2014/main" id="{AC93939A-2D5B-0A42-50ED-E051CB12915B}"/>
              </a:ext>
            </a:extLst>
          </p:cNvPr>
          <p:cNvSpPr txBox="1"/>
          <p:nvPr/>
        </p:nvSpPr>
        <p:spPr>
          <a:xfrm>
            <a:off x="6747774" y="2074618"/>
            <a:ext cx="4761229" cy="2246769"/>
          </a:xfrm>
          <a:prstGeom prst="rect">
            <a:avLst/>
          </a:prstGeom>
          <a:solidFill>
            <a:schemeClr val="bg1">
              <a:lumMod val="85000"/>
            </a:schemeClr>
          </a:solidFill>
        </p:spPr>
        <p:txBody>
          <a:bodyPr wrap="square">
            <a:spAutoFit/>
          </a:bodyPr>
          <a:lstStyle/>
          <a:p>
            <a:pPr indent="304800" algn="l"/>
            <a:r>
              <a:rPr lang="zh-CN" altLang="zh-CN" sz="2000" b="1" kern="100" dirty="0">
                <a:solidFill>
                  <a:srgbClr val="FF0000"/>
                </a:solidFill>
                <a:effectLst/>
                <a:latin typeface="Times New Roman" panose="02020603050405020304" pitchFamily="18" charset="0"/>
                <a:ea typeface="宋体" panose="02010600030101010101" pitchFamily="2" charset="-122"/>
              </a:rPr>
              <a:t>对</a:t>
            </a:r>
            <a:r>
              <a:rPr lang="zh-CN" altLang="en-US" sz="2000" b="1" kern="100" dirty="0">
                <a:solidFill>
                  <a:srgbClr val="FF0000"/>
                </a:solidFill>
                <a:effectLst/>
                <a:latin typeface="Times New Roman" panose="02020603050405020304" pitchFamily="18" charset="0"/>
                <a:ea typeface="宋体" panose="02010600030101010101" pitchFamily="2" charset="-122"/>
              </a:rPr>
              <a:t>拥塞</a:t>
            </a:r>
            <a:r>
              <a:rPr lang="zh-CN" altLang="zh-CN" sz="2000" b="1" kern="100" dirty="0">
                <a:solidFill>
                  <a:srgbClr val="FF0000"/>
                </a:solidFill>
                <a:effectLst/>
                <a:latin typeface="Times New Roman" panose="02020603050405020304" pitchFamily="18" charset="0"/>
                <a:ea typeface="宋体" panose="02010600030101010101" pitchFamily="2" charset="-122"/>
              </a:rPr>
              <a:t>状态转移进行总结，不管处于任何阶段，出现</a:t>
            </a:r>
            <a:r>
              <a:rPr lang="en-US" altLang="zh-CN" sz="2000" b="1" kern="100" dirty="0">
                <a:solidFill>
                  <a:srgbClr val="FF0000"/>
                </a:solidFill>
                <a:effectLst/>
                <a:latin typeface="Times New Roman" panose="02020603050405020304" pitchFamily="18" charset="0"/>
                <a:ea typeface="宋体" panose="02010600030101010101" pitchFamily="2" charset="-122"/>
              </a:rPr>
              <a:t>timeout</a:t>
            </a:r>
            <a:r>
              <a:rPr lang="zh-CN" altLang="zh-CN" sz="2000" b="1" kern="100" dirty="0">
                <a:solidFill>
                  <a:srgbClr val="FF0000"/>
                </a:solidFill>
                <a:effectLst/>
                <a:latin typeface="Times New Roman" panose="02020603050405020304" pitchFamily="18" charset="0"/>
                <a:ea typeface="宋体" panose="02010600030101010101" pitchFamily="2" charset="-122"/>
              </a:rPr>
              <a:t>事件，都会设置</a:t>
            </a:r>
            <a:r>
              <a:rPr lang="en-US" altLang="zh-CN" sz="2000" b="1" kern="100" dirty="0">
                <a:solidFill>
                  <a:srgbClr val="FF0000"/>
                </a:solidFill>
                <a:effectLst/>
                <a:latin typeface="Times New Roman" panose="02020603050405020304" pitchFamily="18" charset="0"/>
                <a:ea typeface="宋体" panose="02010600030101010101" pitchFamily="2" charset="-122"/>
              </a:rPr>
              <a:t> </a:t>
            </a:r>
            <a:r>
              <a:rPr lang="en-US" altLang="zh-CN" sz="2000" b="1" kern="100" dirty="0" err="1">
                <a:solidFill>
                  <a:srgbClr val="FF0000"/>
                </a:solidFill>
                <a:effectLst/>
                <a:latin typeface="Times New Roman" panose="02020603050405020304" pitchFamily="18" charset="0"/>
                <a:ea typeface="宋体" panose="02010600030101010101" pitchFamily="2" charset="-122"/>
              </a:rPr>
              <a:t>ssthresh</a:t>
            </a:r>
            <a:r>
              <a:rPr lang="en-US" altLang="zh-CN" sz="2000" b="1" kern="100" dirty="0">
                <a:solidFill>
                  <a:srgbClr val="FF0000"/>
                </a:solidFill>
                <a:effectLst/>
                <a:latin typeface="Times New Roman" panose="02020603050405020304" pitchFamily="18" charset="0"/>
                <a:ea typeface="宋体" panose="02010600030101010101" pitchFamily="2" charset="-122"/>
              </a:rPr>
              <a:t> = </a:t>
            </a:r>
            <a:r>
              <a:rPr lang="en-US" altLang="zh-CN" sz="2000" b="1" kern="100" dirty="0" err="1">
                <a:solidFill>
                  <a:srgbClr val="FF0000"/>
                </a:solidFill>
                <a:effectLst/>
                <a:latin typeface="Times New Roman" panose="02020603050405020304" pitchFamily="18" charset="0"/>
                <a:ea typeface="宋体" panose="02010600030101010101" pitchFamily="2" charset="-122"/>
              </a:rPr>
              <a:t>cwnd</a:t>
            </a:r>
            <a:r>
              <a:rPr lang="en-US" altLang="zh-CN" sz="2000" b="1" kern="100" dirty="0">
                <a:solidFill>
                  <a:srgbClr val="FF0000"/>
                </a:solidFill>
                <a:effectLst/>
                <a:latin typeface="Times New Roman" panose="02020603050405020304" pitchFamily="18" charset="0"/>
                <a:ea typeface="宋体" panose="02010600030101010101" pitchFamily="2" charset="-122"/>
              </a:rPr>
              <a:t>/2 (slow start threshold)</a:t>
            </a:r>
            <a:r>
              <a:rPr lang="zh-CN" altLang="zh-CN" sz="2000" b="1" kern="100" dirty="0">
                <a:solidFill>
                  <a:srgbClr val="FF0000"/>
                </a:solidFill>
                <a:effectLst/>
                <a:latin typeface="Times New Roman" panose="02020603050405020304" pitchFamily="18" charset="0"/>
                <a:ea typeface="宋体" panose="02010600030101010101" pitchFamily="2" charset="-122"/>
              </a:rPr>
              <a:t>，</a:t>
            </a:r>
            <a:r>
              <a:rPr lang="en-US" altLang="zh-CN" sz="2000" b="1" kern="100" dirty="0" err="1">
                <a:solidFill>
                  <a:srgbClr val="FF0000"/>
                </a:solidFill>
                <a:effectLst/>
                <a:latin typeface="Times New Roman" panose="02020603050405020304" pitchFamily="18" charset="0"/>
                <a:ea typeface="宋体" panose="02010600030101010101" pitchFamily="2" charset="-122"/>
              </a:rPr>
              <a:t>cwnd</a:t>
            </a:r>
            <a:r>
              <a:rPr lang="en-US" altLang="zh-CN" sz="2000" b="1" kern="100" dirty="0">
                <a:solidFill>
                  <a:srgbClr val="FF0000"/>
                </a:solidFill>
                <a:effectLst/>
                <a:latin typeface="Times New Roman" panose="02020603050405020304" pitchFamily="18" charset="0"/>
                <a:ea typeface="宋体" panose="02010600030101010101" pitchFamily="2" charset="-122"/>
              </a:rPr>
              <a:t> </a:t>
            </a:r>
            <a:r>
              <a:rPr lang="zh-CN" altLang="zh-CN" sz="2000" b="1" kern="100" dirty="0">
                <a:solidFill>
                  <a:srgbClr val="FF0000"/>
                </a:solidFill>
                <a:effectLst/>
                <a:latin typeface="Times New Roman" panose="02020603050405020304" pitchFamily="18" charset="0"/>
                <a:ea typeface="宋体" panose="02010600030101010101" pitchFamily="2" charset="-122"/>
              </a:rPr>
              <a:t>重置为</a:t>
            </a:r>
            <a:r>
              <a:rPr lang="en-US" altLang="zh-CN" sz="2000" b="1" kern="100" dirty="0">
                <a:solidFill>
                  <a:srgbClr val="FF0000"/>
                </a:solidFill>
                <a:effectLst/>
                <a:latin typeface="Times New Roman" panose="02020603050405020304" pitchFamily="18" charset="0"/>
                <a:ea typeface="宋体" panose="02010600030101010101" pitchFamily="2" charset="-122"/>
              </a:rPr>
              <a:t> 1MSS</a:t>
            </a:r>
            <a:r>
              <a:rPr lang="zh-CN" altLang="zh-CN" sz="2000" b="1" kern="100" dirty="0">
                <a:solidFill>
                  <a:srgbClr val="FF0000"/>
                </a:solidFill>
                <a:effectLst/>
                <a:latin typeface="Times New Roman" panose="02020603050405020304" pitchFamily="18" charset="0"/>
                <a:ea typeface="宋体" panose="02010600030101010101" pitchFamily="2" charset="-122"/>
              </a:rPr>
              <a:t>再转入慢启动阶段；只要出现</a:t>
            </a:r>
            <a:r>
              <a:rPr lang="en-US" altLang="zh-CN" sz="2000" b="1" kern="100" dirty="0">
                <a:solidFill>
                  <a:srgbClr val="FF0000"/>
                </a:solidFill>
                <a:effectLst/>
                <a:latin typeface="Times New Roman" panose="02020603050405020304" pitchFamily="18" charset="0"/>
                <a:ea typeface="宋体" panose="02010600030101010101" pitchFamily="2" charset="-122"/>
              </a:rPr>
              <a:t>3</a:t>
            </a:r>
            <a:r>
              <a:rPr lang="zh-CN" altLang="zh-CN" sz="2000" b="1" kern="100" dirty="0">
                <a:solidFill>
                  <a:srgbClr val="FF0000"/>
                </a:solidFill>
                <a:effectLst/>
                <a:latin typeface="Times New Roman" panose="02020603050405020304" pitchFamily="18" charset="0"/>
                <a:ea typeface="宋体" panose="02010600030101010101" pitchFamily="2" charset="-122"/>
              </a:rPr>
              <a:t>次冗余</a:t>
            </a:r>
            <a:r>
              <a:rPr lang="en-US" altLang="zh-CN" sz="2000" b="1" kern="100" dirty="0">
                <a:solidFill>
                  <a:srgbClr val="FF0000"/>
                </a:solidFill>
                <a:effectLst/>
                <a:latin typeface="Times New Roman" panose="02020603050405020304" pitchFamily="18" charset="0"/>
                <a:ea typeface="宋体" panose="02010600030101010101" pitchFamily="2" charset="-122"/>
              </a:rPr>
              <a:t>ACK</a:t>
            </a:r>
            <a:r>
              <a:rPr lang="zh-CN" altLang="zh-CN" sz="2000" b="1" kern="100" dirty="0">
                <a:solidFill>
                  <a:srgbClr val="FF0000"/>
                </a:solidFill>
                <a:effectLst/>
                <a:latin typeface="Times New Roman" panose="02020603050405020304" pitchFamily="18" charset="0"/>
                <a:ea typeface="宋体" panose="02010600030101010101" pitchFamily="2" charset="-122"/>
              </a:rPr>
              <a:t>事件，</a:t>
            </a:r>
            <a:r>
              <a:rPr lang="en-US" altLang="zh-CN" sz="2000" b="1" kern="100" dirty="0">
                <a:solidFill>
                  <a:srgbClr val="FF0000"/>
                </a:solidFill>
                <a:effectLst/>
                <a:latin typeface="Times New Roman" panose="02020603050405020304" pitchFamily="18" charset="0"/>
                <a:ea typeface="宋体" panose="02010600030101010101" pitchFamily="2" charset="-122"/>
              </a:rPr>
              <a:t>TCP</a:t>
            </a:r>
            <a:r>
              <a:rPr lang="zh-CN" altLang="zh-CN" sz="2000" b="1" kern="100" dirty="0">
                <a:solidFill>
                  <a:srgbClr val="FF0000"/>
                </a:solidFill>
                <a:effectLst/>
                <a:latin typeface="Times New Roman" panose="02020603050405020304" pitchFamily="18" charset="0"/>
                <a:ea typeface="宋体" panose="02010600030101010101" pitchFamily="2" charset="-122"/>
              </a:rPr>
              <a:t>都会设置</a:t>
            </a:r>
            <a:r>
              <a:rPr lang="en-US" altLang="zh-CN" sz="2000" b="1" kern="100" dirty="0" err="1">
                <a:solidFill>
                  <a:srgbClr val="FF0000"/>
                </a:solidFill>
                <a:effectLst/>
                <a:latin typeface="Times New Roman" panose="02020603050405020304" pitchFamily="18" charset="0"/>
                <a:ea typeface="宋体" panose="02010600030101010101" pitchFamily="2" charset="-122"/>
              </a:rPr>
              <a:t>ssthresh</a:t>
            </a:r>
            <a:r>
              <a:rPr lang="en-US" altLang="zh-CN" sz="2000" b="1" kern="100" dirty="0">
                <a:solidFill>
                  <a:srgbClr val="FF0000"/>
                </a:solidFill>
                <a:effectLst/>
                <a:latin typeface="Times New Roman" panose="02020603050405020304" pitchFamily="18" charset="0"/>
                <a:ea typeface="宋体" panose="02010600030101010101" pitchFamily="2" charset="-122"/>
              </a:rPr>
              <a:t>=</a:t>
            </a:r>
            <a:r>
              <a:rPr lang="en-US" altLang="zh-CN" sz="2000" b="1" kern="100" dirty="0" err="1">
                <a:solidFill>
                  <a:srgbClr val="FF0000"/>
                </a:solidFill>
                <a:effectLst/>
                <a:latin typeface="Times New Roman" panose="02020603050405020304" pitchFamily="18" charset="0"/>
                <a:ea typeface="宋体" panose="02010600030101010101" pitchFamily="2" charset="-122"/>
              </a:rPr>
              <a:t>cwnd</a:t>
            </a:r>
            <a:r>
              <a:rPr lang="en-US" altLang="zh-CN" sz="2000" b="1" kern="100" dirty="0">
                <a:solidFill>
                  <a:srgbClr val="FF0000"/>
                </a:solidFill>
                <a:effectLst/>
                <a:latin typeface="Times New Roman" panose="02020603050405020304" pitchFamily="18" charset="0"/>
                <a:ea typeface="宋体" panose="02010600030101010101" pitchFamily="2" charset="-122"/>
              </a:rPr>
              <a:t>/2</a:t>
            </a:r>
            <a:r>
              <a:rPr lang="zh-CN" altLang="zh-CN" sz="2000" b="1" kern="100" dirty="0">
                <a:solidFill>
                  <a:srgbClr val="FF0000"/>
                </a:solidFill>
                <a:effectLst/>
                <a:latin typeface="Times New Roman" panose="02020603050405020304" pitchFamily="18" charset="0"/>
                <a:ea typeface="宋体" panose="02010600030101010101" pitchFamily="2" charset="-122"/>
              </a:rPr>
              <a:t>，</a:t>
            </a:r>
            <a:r>
              <a:rPr lang="en-US" altLang="zh-CN" sz="2000" b="1" kern="100" dirty="0" err="1">
                <a:solidFill>
                  <a:srgbClr val="FF0000"/>
                </a:solidFill>
                <a:effectLst/>
                <a:latin typeface="Times New Roman" panose="02020603050405020304" pitchFamily="18" charset="0"/>
                <a:ea typeface="宋体" panose="02010600030101010101" pitchFamily="2" charset="-122"/>
              </a:rPr>
              <a:t>cwnd</a:t>
            </a:r>
            <a:r>
              <a:rPr lang="en-US" altLang="zh-CN" sz="2000" b="1" kern="100" dirty="0">
                <a:solidFill>
                  <a:srgbClr val="FF0000"/>
                </a:solidFill>
                <a:effectLst/>
                <a:latin typeface="Times New Roman" panose="02020603050405020304" pitchFamily="18" charset="0"/>
                <a:ea typeface="宋体" panose="02010600030101010101" pitchFamily="2" charset="-122"/>
              </a:rPr>
              <a:t> = </a:t>
            </a:r>
            <a:r>
              <a:rPr lang="en-US" altLang="zh-CN" sz="2000" b="1" kern="100" dirty="0" err="1">
                <a:solidFill>
                  <a:srgbClr val="FF0000"/>
                </a:solidFill>
                <a:effectLst/>
                <a:latin typeface="Times New Roman" panose="02020603050405020304" pitchFamily="18" charset="0"/>
                <a:ea typeface="宋体" panose="02010600030101010101" pitchFamily="2" charset="-122"/>
              </a:rPr>
              <a:t>ssthresh</a:t>
            </a:r>
            <a:r>
              <a:rPr lang="en-US" altLang="zh-CN" sz="2000" b="1" kern="100" dirty="0">
                <a:solidFill>
                  <a:srgbClr val="FF0000"/>
                </a:solidFill>
                <a:effectLst/>
                <a:latin typeface="Times New Roman" panose="02020603050405020304" pitchFamily="18" charset="0"/>
                <a:ea typeface="宋体" panose="02010600030101010101" pitchFamily="2" charset="-122"/>
              </a:rPr>
              <a:t>(+3)</a:t>
            </a:r>
            <a:r>
              <a:rPr lang="zh-CN" altLang="zh-CN" sz="2000" b="1" kern="100" dirty="0">
                <a:solidFill>
                  <a:srgbClr val="FF0000"/>
                </a:solidFill>
                <a:effectLst/>
                <a:latin typeface="Times New Roman" panose="02020603050405020304" pitchFamily="18" charset="0"/>
                <a:ea typeface="宋体" panose="02010600030101010101" pitchFamily="2" charset="-122"/>
              </a:rPr>
              <a:t>再转入快速恢复阶段。</a:t>
            </a:r>
          </a:p>
        </p:txBody>
      </p:sp>
      <p:sp>
        <p:nvSpPr>
          <p:cNvPr id="8" name="文本框 7">
            <a:extLst>
              <a:ext uri="{FF2B5EF4-FFF2-40B4-BE49-F238E27FC236}">
                <a16:creationId xmlns:a16="http://schemas.microsoft.com/office/drawing/2014/main" id="{97BD3BCC-2FB6-CD9C-0614-0371D8441D0E}"/>
              </a:ext>
            </a:extLst>
          </p:cNvPr>
          <p:cNvSpPr txBox="1"/>
          <p:nvPr/>
        </p:nvSpPr>
        <p:spPr>
          <a:xfrm>
            <a:off x="3175352" y="320309"/>
            <a:ext cx="7153709" cy="369332"/>
          </a:xfrm>
          <a:prstGeom prst="rect">
            <a:avLst/>
          </a:prstGeom>
          <a:noFill/>
        </p:spPr>
        <p:txBody>
          <a:bodyPr wrap="square">
            <a:spAutoFit/>
          </a:bodyPr>
          <a:lstStyle/>
          <a:p>
            <a:pPr indent="304800" algn="just"/>
            <a:r>
              <a:rPr lang="zh-CN" altLang="en-US" sz="1800" kern="100" dirty="0">
                <a:solidFill>
                  <a:srgbClr val="4B6CB7"/>
                </a:solidFill>
                <a:effectLst/>
                <a:latin typeface="微软雅黑" panose="020B0503020204020204" pitchFamily="34" charset="-122"/>
                <a:ea typeface="微软雅黑" panose="020B0503020204020204" pitchFamily="34" charset="-122"/>
              </a:rPr>
              <a:t>主要</a:t>
            </a:r>
            <a:r>
              <a:rPr lang="zh-CN" altLang="zh-CN" sz="1800" kern="100" dirty="0">
                <a:solidFill>
                  <a:srgbClr val="4B6CB7"/>
                </a:solidFill>
                <a:effectLst/>
                <a:latin typeface="微软雅黑" panose="020B0503020204020204" pitchFamily="34" charset="-122"/>
                <a:ea typeface="微软雅黑" panose="020B0503020204020204" pitchFamily="34" charset="-122"/>
              </a:rPr>
              <a:t>完善发生收到新</a:t>
            </a:r>
            <a:r>
              <a:rPr lang="en-US" altLang="zh-CN" sz="1800" kern="100" dirty="0">
                <a:solidFill>
                  <a:srgbClr val="4B6CB7"/>
                </a:solidFill>
                <a:effectLst/>
                <a:latin typeface="微软雅黑" panose="020B0503020204020204" pitchFamily="34" charset="-122"/>
                <a:ea typeface="微软雅黑" panose="020B0503020204020204" pitchFamily="34" charset="-122"/>
              </a:rPr>
              <a:t>ACK</a:t>
            </a:r>
            <a:r>
              <a:rPr lang="zh-CN" altLang="en-US" kern="100" dirty="0">
                <a:solidFill>
                  <a:srgbClr val="4B6CB7"/>
                </a:solidFill>
                <a:latin typeface="微软雅黑" panose="020B0503020204020204" pitchFamily="34" charset="-122"/>
                <a:ea typeface="微软雅黑" panose="020B0503020204020204" pitchFamily="34" charset="-122"/>
              </a:rPr>
              <a:t>、</a:t>
            </a:r>
            <a:r>
              <a:rPr lang="zh-CN" altLang="zh-CN" sz="1800" kern="100" dirty="0">
                <a:solidFill>
                  <a:srgbClr val="4B6CB7"/>
                </a:solidFill>
                <a:effectLst/>
                <a:latin typeface="微软雅黑" panose="020B0503020204020204" pitchFamily="34" charset="-122"/>
                <a:ea typeface="微软雅黑" panose="020B0503020204020204" pitchFamily="34" charset="-122"/>
              </a:rPr>
              <a:t>超时事件</a:t>
            </a:r>
            <a:r>
              <a:rPr lang="zh-CN" altLang="en-US" sz="1800" kern="100" dirty="0">
                <a:solidFill>
                  <a:srgbClr val="4B6CB7"/>
                </a:solidFill>
                <a:effectLst/>
                <a:latin typeface="微软雅黑" panose="020B0503020204020204" pitchFamily="34" charset="-122"/>
                <a:ea typeface="微软雅黑" panose="020B0503020204020204" pitchFamily="34" charset="-122"/>
              </a:rPr>
              <a:t>、</a:t>
            </a:r>
            <a:r>
              <a:rPr lang="zh-CN" altLang="zh-CN" sz="1800" kern="100" dirty="0">
                <a:solidFill>
                  <a:srgbClr val="4B6CB7"/>
                </a:solidFill>
                <a:effectLst/>
                <a:latin typeface="微软雅黑" panose="020B0503020204020204" pitchFamily="34" charset="-122"/>
                <a:ea typeface="微软雅黑" panose="020B0503020204020204" pitchFamily="34" charset="-122"/>
              </a:rPr>
              <a:t>三次冗余</a:t>
            </a:r>
            <a:r>
              <a:rPr lang="en-US" altLang="zh-CN" sz="1800" kern="100" dirty="0">
                <a:solidFill>
                  <a:srgbClr val="4B6CB7"/>
                </a:solidFill>
                <a:effectLst/>
                <a:latin typeface="微软雅黑" panose="020B0503020204020204" pitchFamily="34" charset="-122"/>
                <a:ea typeface="微软雅黑" panose="020B0503020204020204" pitchFamily="34" charset="-122"/>
              </a:rPr>
              <a:t>ACK</a:t>
            </a:r>
            <a:r>
              <a:rPr lang="zh-CN" altLang="zh-CN" sz="1800" kern="100" dirty="0">
                <a:solidFill>
                  <a:srgbClr val="4B6CB7"/>
                </a:solidFill>
                <a:effectLst/>
                <a:latin typeface="微软雅黑" panose="020B0503020204020204" pitchFamily="34" charset="-122"/>
                <a:ea typeface="微软雅黑" panose="020B0503020204020204" pitchFamily="34" charset="-122"/>
              </a:rPr>
              <a:t>事件的处理</a:t>
            </a:r>
          </a:p>
        </p:txBody>
      </p:sp>
    </p:spTree>
    <p:extLst>
      <p:ext uri="{BB962C8B-B14F-4D97-AF65-F5344CB8AC3E}">
        <p14:creationId xmlns:p14="http://schemas.microsoft.com/office/powerpoint/2010/main" val="2061142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B8D05-0931-C030-46F6-F80B5DE9D426}"/>
            </a:ext>
          </a:extLst>
        </p:cNvPr>
        <p:cNvGrpSpPr/>
        <p:nvPr/>
      </p:nvGrpSpPr>
      <p:grpSpPr>
        <a:xfrm>
          <a:off x="0" y="0"/>
          <a:ext cx="0" cy="0"/>
          <a:chOff x="0" y="0"/>
          <a:chExt cx="0" cy="0"/>
        </a:xfrm>
      </p:grpSpPr>
      <p:sp>
        <p:nvSpPr>
          <p:cNvPr id="11" name="演示研究所 SlideLab.cc">
            <a:extLst>
              <a:ext uri="{FF2B5EF4-FFF2-40B4-BE49-F238E27FC236}">
                <a16:creationId xmlns:a16="http://schemas.microsoft.com/office/drawing/2014/main" id="{DCEE0F03-0FDA-91E3-5269-735A9DB4ACE1}"/>
              </a:ext>
            </a:extLst>
          </p:cNvPr>
          <p:cNvSpPr/>
          <p:nvPr/>
        </p:nvSpPr>
        <p:spPr bwMode="auto">
          <a:xfrm>
            <a:off x="1" y="0"/>
            <a:ext cx="1352581" cy="1086132"/>
          </a:xfrm>
          <a:custGeom>
            <a:avLst/>
            <a:gdLst>
              <a:gd name="connsiteX0" fmla="*/ 0 w 1352581"/>
              <a:gd name="connsiteY0" fmla="*/ 0 h 1086132"/>
              <a:gd name="connsiteX1" fmla="*/ 1352581 w 1352581"/>
              <a:gd name="connsiteY1" fmla="*/ 0 h 1086132"/>
              <a:gd name="connsiteX2" fmla="*/ 1341459 w 1352581"/>
              <a:gd name="connsiteY2" fmla="*/ 72870 h 1086132"/>
              <a:gd name="connsiteX3" fmla="*/ 98229 w 1352581"/>
              <a:gd name="connsiteY3" fmla="*/ 1086132 h 1086132"/>
              <a:gd name="connsiteX4" fmla="*/ 0 w 1352581"/>
              <a:gd name="connsiteY4" fmla="*/ 1081172 h 1086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581" h="1086132">
                <a:moveTo>
                  <a:pt x="0" y="0"/>
                </a:moveTo>
                <a:lnTo>
                  <a:pt x="1352581" y="0"/>
                </a:lnTo>
                <a:lnTo>
                  <a:pt x="1341459" y="72870"/>
                </a:lnTo>
                <a:cubicBezTo>
                  <a:pt x="1223129" y="651138"/>
                  <a:pt x="711478" y="1086132"/>
                  <a:pt x="98229" y="1086132"/>
                </a:cubicBezTo>
                <a:lnTo>
                  <a:pt x="0" y="1081172"/>
                </a:lnTo>
                <a:close/>
              </a:path>
            </a:pathLst>
          </a:custGeom>
          <a:solidFill>
            <a:schemeClr val="accent2"/>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pic>
        <p:nvPicPr>
          <p:cNvPr id="3" name="图片 2">
            <a:extLst>
              <a:ext uri="{FF2B5EF4-FFF2-40B4-BE49-F238E27FC236}">
                <a16:creationId xmlns:a16="http://schemas.microsoft.com/office/drawing/2014/main" id="{C279757E-22E1-CD7B-B238-26B6569E5F64}"/>
              </a:ext>
            </a:extLst>
          </p:cNvPr>
          <p:cNvPicPr>
            <a:picLocks noChangeAspect="1"/>
          </p:cNvPicPr>
          <p:nvPr/>
        </p:nvPicPr>
        <p:blipFill>
          <a:blip r:embed="rId3"/>
          <a:srcRect t="2848"/>
          <a:stretch/>
        </p:blipFill>
        <p:spPr>
          <a:xfrm>
            <a:off x="-1" y="222848"/>
            <a:ext cx="12192000" cy="2103510"/>
          </a:xfrm>
          <a:prstGeom prst="rect">
            <a:avLst/>
          </a:prstGeom>
        </p:spPr>
      </p:pic>
      <p:sp>
        <p:nvSpPr>
          <p:cNvPr id="9" name="演示研究所 SlideLab.cc">
            <a:extLst>
              <a:ext uri="{FF2B5EF4-FFF2-40B4-BE49-F238E27FC236}">
                <a16:creationId xmlns:a16="http://schemas.microsoft.com/office/drawing/2014/main" id="{CF2D569C-FD49-30A4-0447-C90AB9B48B1C}"/>
              </a:ext>
            </a:extLst>
          </p:cNvPr>
          <p:cNvSpPr/>
          <p:nvPr/>
        </p:nvSpPr>
        <p:spPr>
          <a:xfrm flipH="1">
            <a:off x="0" y="885315"/>
            <a:ext cx="12192000" cy="5965834"/>
          </a:xfrm>
          <a:custGeom>
            <a:avLst/>
            <a:gdLst>
              <a:gd name="connsiteX0" fmla="*/ 8980362 w 12192000"/>
              <a:gd name="connsiteY0" fmla="*/ 0 h 5965834"/>
              <a:gd name="connsiteX1" fmla="*/ 2837486 w 12192000"/>
              <a:gd name="connsiteY1" fmla="*/ 0 h 5965834"/>
              <a:gd name="connsiteX2" fmla="*/ 8173 w 12192000"/>
              <a:gd name="connsiteY2" fmla="*/ 1334296 h 5965834"/>
              <a:gd name="connsiteX3" fmla="*/ 0 w 12192000"/>
              <a:gd name="connsiteY3" fmla="*/ 1345226 h 5965834"/>
              <a:gd name="connsiteX4" fmla="*/ 0 w 12192000"/>
              <a:gd name="connsiteY4" fmla="*/ 5965834 h 5965834"/>
              <a:gd name="connsiteX5" fmla="*/ 12192000 w 12192000"/>
              <a:gd name="connsiteY5" fmla="*/ 5965834 h 5965834"/>
              <a:gd name="connsiteX6" fmla="*/ 12192000 w 12192000"/>
              <a:gd name="connsiteY6" fmla="*/ 1898448 h 5965834"/>
              <a:gd name="connsiteX7" fmla="*/ 12020749 w 12192000"/>
              <a:gd name="connsiteY7" fmla="*/ 1616561 h 5965834"/>
              <a:gd name="connsiteX8" fmla="*/ 8980362 w 12192000"/>
              <a:gd name="connsiteY8" fmla="*/ 0 h 596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5965834">
                <a:moveTo>
                  <a:pt x="8980362" y="0"/>
                </a:moveTo>
                <a:lnTo>
                  <a:pt x="2837486" y="0"/>
                </a:lnTo>
                <a:cubicBezTo>
                  <a:pt x="1698425" y="0"/>
                  <a:pt x="680678" y="519408"/>
                  <a:pt x="8173" y="1334296"/>
                </a:cubicBezTo>
                <a:lnTo>
                  <a:pt x="0" y="1345226"/>
                </a:lnTo>
                <a:lnTo>
                  <a:pt x="0" y="5965834"/>
                </a:lnTo>
                <a:lnTo>
                  <a:pt x="12192000" y="5965834"/>
                </a:lnTo>
                <a:lnTo>
                  <a:pt x="12192000" y="1898448"/>
                </a:lnTo>
                <a:lnTo>
                  <a:pt x="12020749" y="1616561"/>
                </a:lnTo>
                <a:cubicBezTo>
                  <a:pt x="11361838" y="641244"/>
                  <a:pt x="10245985" y="0"/>
                  <a:pt x="8980362" y="0"/>
                </a:cubicBezTo>
                <a:close/>
              </a:path>
            </a:pathLst>
          </a:custGeom>
          <a:gradFill>
            <a:gsLst>
              <a:gs pos="0">
                <a:schemeClr val="accent1">
                  <a:alpha val="6361"/>
                </a:schemeClr>
              </a:gs>
              <a:gs pos="100000">
                <a:schemeClr val="accent2">
                  <a:alpha val="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0" name="演示研究所 SlideLab.cc">
            <a:extLst>
              <a:ext uri="{FF2B5EF4-FFF2-40B4-BE49-F238E27FC236}">
                <a16:creationId xmlns:a16="http://schemas.microsoft.com/office/drawing/2014/main" id="{85DEB89C-23EC-993F-FB6B-7F95616F8531}"/>
              </a:ext>
            </a:extLst>
          </p:cNvPr>
          <p:cNvSpPr/>
          <p:nvPr/>
        </p:nvSpPr>
        <p:spPr bwMode="auto">
          <a:xfrm>
            <a:off x="11447032" y="5887429"/>
            <a:ext cx="744968" cy="963720"/>
          </a:xfrm>
          <a:custGeom>
            <a:avLst/>
            <a:gdLst>
              <a:gd name="connsiteX0" fmla="*/ 744968 w 744968"/>
              <a:gd name="connsiteY0" fmla="*/ 0 h 963720"/>
              <a:gd name="connsiteX1" fmla="*/ 744968 w 744968"/>
              <a:gd name="connsiteY1" fmla="*/ 963720 h 963720"/>
              <a:gd name="connsiteX2" fmla="*/ 0 w 744968"/>
              <a:gd name="connsiteY2" fmla="*/ 963720 h 963720"/>
              <a:gd name="connsiteX3" fmla="*/ 15647 w 744968"/>
              <a:gd name="connsiteY3" fmla="*/ 808502 h 963720"/>
              <a:gd name="connsiteX4" fmla="*/ 650378 w 744968"/>
              <a:gd name="connsiteY4" fmla="*/ 34620 h 963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968" h="963720">
                <a:moveTo>
                  <a:pt x="744968" y="0"/>
                </a:moveTo>
                <a:lnTo>
                  <a:pt x="744968" y="963720"/>
                </a:lnTo>
                <a:lnTo>
                  <a:pt x="0" y="963720"/>
                </a:lnTo>
                <a:lnTo>
                  <a:pt x="15647" y="808502"/>
                </a:lnTo>
                <a:cubicBezTo>
                  <a:pt x="87248" y="458598"/>
                  <a:pt x="328845" y="170617"/>
                  <a:pt x="650378" y="34620"/>
                </a:cubicBezTo>
                <a:close/>
              </a:path>
            </a:pathLst>
          </a:custGeom>
          <a:solidFill>
            <a:schemeClr val="accent2">
              <a:alpha val="49000"/>
            </a:schemeClr>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nvGrpSpPr>
          <p:cNvPr id="12" name="演示研究所 SlideLab.cc">
            <a:extLst>
              <a:ext uri="{FF2B5EF4-FFF2-40B4-BE49-F238E27FC236}">
                <a16:creationId xmlns:a16="http://schemas.microsoft.com/office/drawing/2014/main" id="{B32142F4-686B-9D1F-6905-EF0C2D06C826}"/>
              </a:ext>
            </a:extLst>
          </p:cNvPr>
          <p:cNvGrpSpPr/>
          <p:nvPr/>
        </p:nvGrpSpPr>
        <p:grpSpPr>
          <a:xfrm rot="5400000" flipH="1" flipV="1">
            <a:off x="11384554" y="59775"/>
            <a:ext cx="180734" cy="827714"/>
            <a:chOff x="11303000" y="2324100"/>
            <a:chExt cx="176784" cy="809625"/>
          </a:xfrm>
          <a:solidFill>
            <a:schemeClr val="accent1"/>
          </a:solidFill>
        </p:grpSpPr>
        <p:sp>
          <p:nvSpPr>
            <p:cNvPr id="13" name="演示研究所 SlideLab.cc">
              <a:extLst>
                <a:ext uri="{FF2B5EF4-FFF2-40B4-BE49-F238E27FC236}">
                  <a16:creationId xmlns:a16="http://schemas.microsoft.com/office/drawing/2014/main" id="{A262B0D0-E63F-BDD4-F08E-E69FF6F81654}"/>
                </a:ext>
              </a:extLst>
            </p:cNvPr>
            <p:cNvSpPr/>
            <p:nvPr/>
          </p:nvSpPr>
          <p:spPr>
            <a:xfrm>
              <a:off x="11303000" y="2324100"/>
              <a:ext cx="176784" cy="152400"/>
            </a:xfrm>
            <a:prstGeom prst="triangl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4" name="演示研究所 SlideLab.cc">
              <a:extLst>
                <a:ext uri="{FF2B5EF4-FFF2-40B4-BE49-F238E27FC236}">
                  <a16:creationId xmlns:a16="http://schemas.microsoft.com/office/drawing/2014/main" id="{880D529C-BFC4-DFE8-3F4D-22A844812A73}"/>
                </a:ext>
              </a:extLst>
            </p:cNvPr>
            <p:cNvSpPr/>
            <p:nvPr/>
          </p:nvSpPr>
          <p:spPr>
            <a:xfrm>
              <a:off x="11303000" y="2543175"/>
              <a:ext cx="176784" cy="152400"/>
            </a:xfrm>
            <a:prstGeom prst="triangl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5" name="演示研究所 SlideLab.cc">
              <a:extLst>
                <a:ext uri="{FF2B5EF4-FFF2-40B4-BE49-F238E27FC236}">
                  <a16:creationId xmlns:a16="http://schemas.microsoft.com/office/drawing/2014/main" id="{5872C778-2B00-688D-CD78-EC0AFA5DACA0}"/>
                </a:ext>
              </a:extLst>
            </p:cNvPr>
            <p:cNvSpPr/>
            <p:nvPr/>
          </p:nvSpPr>
          <p:spPr>
            <a:xfrm>
              <a:off x="11303000" y="2762250"/>
              <a:ext cx="176784" cy="152400"/>
            </a:xfrm>
            <a:prstGeom prst="triangl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6" name="演示研究所 SlideLab.cc">
              <a:extLst>
                <a:ext uri="{FF2B5EF4-FFF2-40B4-BE49-F238E27FC236}">
                  <a16:creationId xmlns:a16="http://schemas.microsoft.com/office/drawing/2014/main" id="{7B0A9945-CDCE-0A42-68E8-5D80F05DFE53}"/>
                </a:ext>
              </a:extLst>
            </p:cNvPr>
            <p:cNvSpPr/>
            <p:nvPr/>
          </p:nvSpPr>
          <p:spPr>
            <a:xfrm>
              <a:off x="11303000" y="2981325"/>
              <a:ext cx="176784" cy="152400"/>
            </a:xfrm>
            <a:prstGeom prst="triangl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sp>
        <p:nvSpPr>
          <p:cNvPr id="17" name="演示研究所 SlideLab.cc">
            <a:extLst>
              <a:ext uri="{FF2B5EF4-FFF2-40B4-BE49-F238E27FC236}">
                <a16:creationId xmlns:a16="http://schemas.microsoft.com/office/drawing/2014/main" id="{A880F573-A711-6698-6729-38583ACEC38F}"/>
              </a:ext>
            </a:extLst>
          </p:cNvPr>
          <p:cNvSpPr/>
          <p:nvPr/>
        </p:nvSpPr>
        <p:spPr bwMode="auto">
          <a:xfrm>
            <a:off x="335160" y="5929009"/>
            <a:ext cx="602041" cy="602041"/>
          </a:xfrm>
          <a:prstGeom prst="ellipse">
            <a:avLst/>
          </a:prstGeom>
          <a:solidFill>
            <a:schemeClr val="accent2"/>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6" name="演示研究所 SlideLab.cc">
            <a:extLst>
              <a:ext uri="{FF2B5EF4-FFF2-40B4-BE49-F238E27FC236}">
                <a16:creationId xmlns:a16="http://schemas.microsoft.com/office/drawing/2014/main" id="{61B77465-8F64-EB6F-0875-55544F8E5E8E}"/>
              </a:ext>
            </a:extLst>
          </p:cNvPr>
          <p:cNvSpPr>
            <a:spLocks noEditPoints="1"/>
          </p:cNvSpPr>
          <p:nvPr>
            <p:custDataLst>
              <p:tags r:id="rId1"/>
            </p:custDataLst>
          </p:nvPr>
        </p:nvSpPr>
        <p:spPr bwMode="auto">
          <a:xfrm>
            <a:off x="9366789" y="3080954"/>
            <a:ext cx="1217267" cy="1125700"/>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0F6FE"/>
              </a:solidFill>
              <a:effectLst/>
              <a:uLnTx/>
              <a:uFillTx/>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p:txBody>
      </p:sp>
      <p:sp>
        <p:nvSpPr>
          <p:cNvPr id="5" name="文本占位符 1">
            <a:extLst>
              <a:ext uri="{FF2B5EF4-FFF2-40B4-BE49-F238E27FC236}">
                <a16:creationId xmlns:a16="http://schemas.microsoft.com/office/drawing/2014/main" id="{BF9F326B-F225-EC03-B67C-4E1138721AE6}"/>
              </a:ext>
            </a:extLst>
          </p:cNvPr>
          <p:cNvSpPr txBox="1">
            <a:spLocks/>
          </p:cNvSpPr>
          <p:nvPr/>
        </p:nvSpPr>
        <p:spPr>
          <a:xfrm>
            <a:off x="9608431" y="-17813"/>
            <a:ext cx="2583568" cy="529569"/>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400" b="1" dirty="0">
                <a:solidFill>
                  <a:schemeClr val="tx1"/>
                </a:solidFill>
                <a:latin typeface="黑体" panose="02010609060101010101" pitchFamily="49" charset="-122"/>
                <a:ea typeface="黑体" panose="02010609060101010101" pitchFamily="49" charset="-122"/>
              </a:rPr>
              <a:t>1.5 </a:t>
            </a:r>
            <a:r>
              <a:rPr kumimoji="1" lang="zh-CN" altLang="en-US" sz="2400" b="1" dirty="0">
                <a:solidFill>
                  <a:schemeClr val="tx1"/>
                </a:solidFill>
                <a:latin typeface="黑体" panose="02010609060101010101" pitchFamily="49" charset="-122"/>
                <a:ea typeface="黑体" panose="02010609060101010101" pitchFamily="49" charset="-122"/>
              </a:rPr>
              <a:t>拥塞控制</a:t>
            </a:r>
          </a:p>
        </p:txBody>
      </p:sp>
      <p:pic>
        <p:nvPicPr>
          <p:cNvPr id="8" name="图片 7">
            <a:extLst>
              <a:ext uri="{FF2B5EF4-FFF2-40B4-BE49-F238E27FC236}">
                <a16:creationId xmlns:a16="http://schemas.microsoft.com/office/drawing/2014/main" id="{0653DB03-24E5-E706-9D9B-4467971FC5B1}"/>
              </a:ext>
            </a:extLst>
          </p:cNvPr>
          <p:cNvPicPr>
            <a:picLocks noChangeAspect="1"/>
          </p:cNvPicPr>
          <p:nvPr/>
        </p:nvPicPr>
        <p:blipFill>
          <a:blip r:embed="rId4"/>
          <a:stretch>
            <a:fillRect/>
          </a:stretch>
        </p:blipFill>
        <p:spPr>
          <a:xfrm>
            <a:off x="1" y="2455173"/>
            <a:ext cx="12192000" cy="2163651"/>
          </a:xfrm>
          <a:prstGeom prst="rect">
            <a:avLst/>
          </a:prstGeom>
        </p:spPr>
      </p:pic>
      <p:pic>
        <p:nvPicPr>
          <p:cNvPr id="19" name="图片 18">
            <a:extLst>
              <a:ext uri="{FF2B5EF4-FFF2-40B4-BE49-F238E27FC236}">
                <a16:creationId xmlns:a16="http://schemas.microsoft.com/office/drawing/2014/main" id="{6DB2E7D2-FC60-9526-832C-9A7C5997B4BB}"/>
              </a:ext>
            </a:extLst>
          </p:cNvPr>
          <p:cNvPicPr>
            <a:picLocks noChangeAspect="1"/>
          </p:cNvPicPr>
          <p:nvPr/>
        </p:nvPicPr>
        <p:blipFill>
          <a:blip r:embed="rId5"/>
          <a:stretch>
            <a:fillRect/>
          </a:stretch>
        </p:blipFill>
        <p:spPr>
          <a:xfrm>
            <a:off x="-1" y="4749997"/>
            <a:ext cx="12192000" cy="2108003"/>
          </a:xfrm>
          <a:prstGeom prst="rect">
            <a:avLst/>
          </a:prstGeom>
        </p:spPr>
      </p:pic>
    </p:spTree>
    <p:extLst>
      <p:ext uri="{BB962C8B-B14F-4D97-AF65-F5344CB8AC3E}">
        <p14:creationId xmlns:p14="http://schemas.microsoft.com/office/powerpoint/2010/main" val="253409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演示研究所 SlideLab.cc">
            <a:extLst>
              <a:ext uri="{FF2B5EF4-FFF2-40B4-BE49-F238E27FC236}">
                <a16:creationId xmlns:a16="http://schemas.microsoft.com/office/drawing/2014/main" id="{B56FCB5C-418B-649E-9A50-5B8C2ED6718B}"/>
              </a:ext>
            </a:extLst>
          </p:cNvPr>
          <p:cNvSpPr/>
          <p:nvPr/>
        </p:nvSpPr>
        <p:spPr>
          <a:xfrm flipH="1">
            <a:off x="0" y="1739525"/>
            <a:ext cx="12192000" cy="5118475"/>
          </a:xfrm>
          <a:custGeom>
            <a:avLst/>
            <a:gdLst>
              <a:gd name="connsiteX0" fmla="*/ 8964993 w 12192000"/>
              <a:gd name="connsiteY0" fmla="*/ 0 h 5118475"/>
              <a:gd name="connsiteX1" fmla="*/ 2822117 w 12192000"/>
              <a:gd name="connsiteY1" fmla="*/ 0 h 5118475"/>
              <a:gd name="connsiteX2" fmla="*/ 229452 w 12192000"/>
              <a:gd name="connsiteY2" fmla="*/ 1073917 h 5118475"/>
              <a:gd name="connsiteX3" fmla="*/ 0 w 12192000"/>
              <a:gd name="connsiteY3" fmla="*/ 1326378 h 5118475"/>
              <a:gd name="connsiteX4" fmla="*/ 0 w 12192000"/>
              <a:gd name="connsiteY4" fmla="*/ 5118475 h 5118475"/>
              <a:gd name="connsiteX5" fmla="*/ 12192000 w 12192000"/>
              <a:gd name="connsiteY5" fmla="*/ 5118475 h 5118475"/>
              <a:gd name="connsiteX6" fmla="*/ 12192000 w 12192000"/>
              <a:gd name="connsiteY6" fmla="*/ 1925020 h 5118475"/>
              <a:gd name="connsiteX7" fmla="*/ 12189038 w 12192000"/>
              <a:gd name="connsiteY7" fmla="*/ 1918872 h 5118475"/>
              <a:gd name="connsiteX8" fmla="*/ 8964993 w 12192000"/>
              <a:gd name="connsiteY8" fmla="*/ 0 h 511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5118475">
                <a:moveTo>
                  <a:pt x="8964993" y="0"/>
                </a:moveTo>
                <a:lnTo>
                  <a:pt x="2822117" y="0"/>
                </a:lnTo>
                <a:cubicBezTo>
                  <a:pt x="1809618" y="0"/>
                  <a:pt x="892973" y="410397"/>
                  <a:pt x="229452" y="1073917"/>
                </a:cubicBezTo>
                <a:lnTo>
                  <a:pt x="0" y="1326378"/>
                </a:lnTo>
                <a:lnTo>
                  <a:pt x="0" y="5118475"/>
                </a:lnTo>
                <a:lnTo>
                  <a:pt x="12192000" y="5118475"/>
                </a:lnTo>
                <a:lnTo>
                  <a:pt x="12192000" y="1925020"/>
                </a:lnTo>
                <a:lnTo>
                  <a:pt x="12189038" y="1918872"/>
                </a:lnTo>
                <a:cubicBezTo>
                  <a:pt x="11568142" y="775906"/>
                  <a:pt x="10357178" y="0"/>
                  <a:pt x="8964993" y="0"/>
                </a:cubicBezTo>
                <a:close/>
              </a:path>
            </a:pathLst>
          </a:custGeom>
          <a:gradFill>
            <a:gsLst>
              <a:gs pos="0">
                <a:schemeClr val="accent1">
                  <a:alpha val="16000"/>
                </a:schemeClr>
              </a:gs>
              <a:gs pos="100000">
                <a:schemeClr val="accent2">
                  <a:alpha val="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55" name="演示研究所 SlideLab.cc">
            <a:extLst>
              <a:ext uri="{FF2B5EF4-FFF2-40B4-BE49-F238E27FC236}">
                <a16:creationId xmlns:a16="http://schemas.microsoft.com/office/drawing/2014/main" id="{64C5795F-5C2C-BCA2-CAF4-9C854CB90A25}"/>
              </a:ext>
            </a:extLst>
          </p:cNvPr>
          <p:cNvSpPr/>
          <p:nvPr/>
        </p:nvSpPr>
        <p:spPr bwMode="auto">
          <a:xfrm>
            <a:off x="10558145" y="5857446"/>
            <a:ext cx="1633855" cy="993703"/>
          </a:xfrm>
          <a:custGeom>
            <a:avLst/>
            <a:gdLst>
              <a:gd name="connsiteX0" fmla="*/ 898814 w 1633855"/>
              <a:gd name="connsiteY0" fmla="*/ 0 h 993703"/>
              <a:gd name="connsiteX1" fmla="*/ 1534371 w 1633855"/>
              <a:gd name="connsiteY1" fmla="*/ 263257 h 993703"/>
              <a:gd name="connsiteX2" fmla="*/ 1633855 w 1633855"/>
              <a:gd name="connsiteY2" fmla="*/ 383832 h 993703"/>
              <a:gd name="connsiteX3" fmla="*/ 1633855 w 1633855"/>
              <a:gd name="connsiteY3" fmla="*/ 993703 h 993703"/>
              <a:gd name="connsiteX4" fmla="*/ 9566 w 1633855"/>
              <a:gd name="connsiteY4" fmla="*/ 993703 h 993703"/>
              <a:gd name="connsiteX5" fmla="*/ 0 w 1633855"/>
              <a:gd name="connsiteY5" fmla="*/ 898814 h 993703"/>
              <a:gd name="connsiteX6" fmla="*/ 898814 w 1633855"/>
              <a:gd name="connsiteY6" fmla="*/ 0 h 993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855" h="993703">
                <a:moveTo>
                  <a:pt x="898814" y="0"/>
                </a:moveTo>
                <a:cubicBezTo>
                  <a:pt x="1147014" y="0"/>
                  <a:pt x="1371718" y="100604"/>
                  <a:pt x="1534371" y="263257"/>
                </a:cubicBezTo>
                <a:lnTo>
                  <a:pt x="1633855" y="383832"/>
                </a:lnTo>
                <a:lnTo>
                  <a:pt x="1633855" y="993703"/>
                </a:lnTo>
                <a:lnTo>
                  <a:pt x="9566" y="993703"/>
                </a:lnTo>
                <a:lnTo>
                  <a:pt x="0" y="898814"/>
                </a:lnTo>
                <a:cubicBezTo>
                  <a:pt x="0" y="402413"/>
                  <a:pt x="402413" y="0"/>
                  <a:pt x="898814" y="0"/>
                </a:cubicBezTo>
                <a:close/>
              </a:path>
            </a:pathLst>
          </a:custGeom>
          <a:solidFill>
            <a:schemeClr val="accent2">
              <a:alpha val="49000"/>
            </a:schemeClr>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nvGrpSpPr>
          <p:cNvPr id="8" name="演示研究所 SlideLab.cc">
            <a:extLst>
              <a:ext uri="{FF2B5EF4-FFF2-40B4-BE49-F238E27FC236}">
                <a16:creationId xmlns:a16="http://schemas.microsoft.com/office/drawing/2014/main" id="{5CC5F6DB-90D7-924F-92A0-08B32BC8FFCE}"/>
              </a:ext>
            </a:extLst>
          </p:cNvPr>
          <p:cNvGrpSpPr/>
          <p:nvPr/>
        </p:nvGrpSpPr>
        <p:grpSpPr>
          <a:xfrm>
            <a:off x="847217" y="5890722"/>
            <a:ext cx="1174828" cy="1155733"/>
            <a:chOff x="10705805" y="6088020"/>
            <a:chExt cx="655319" cy="644668"/>
          </a:xfrm>
        </p:grpSpPr>
        <p:grpSp>
          <p:nvGrpSpPr>
            <p:cNvPr id="9" name="组合 8">
              <a:extLst>
                <a:ext uri="{FF2B5EF4-FFF2-40B4-BE49-F238E27FC236}">
                  <a16:creationId xmlns:a16="http://schemas.microsoft.com/office/drawing/2014/main" id="{60DCA1D9-6CF7-504B-806D-CD0B8BCA4BB0}"/>
                </a:ext>
              </a:extLst>
            </p:cNvPr>
            <p:cNvGrpSpPr/>
            <p:nvPr/>
          </p:nvGrpSpPr>
          <p:grpSpPr>
            <a:xfrm>
              <a:off x="10705805" y="6088020"/>
              <a:ext cx="45719" cy="644668"/>
              <a:chOff x="10705805" y="6088020"/>
              <a:chExt cx="45719" cy="644668"/>
            </a:xfrm>
          </p:grpSpPr>
          <p:sp>
            <p:nvSpPr>
              <p:cNvPr id="34" name="演示研究所 SlideLab.cc">
                <a:extLst>
                  <a:ext uri="{FF2B5EF4-FFF2-40B4-BE49-F238E27FC236}">
                    <a16:creationId xmlns:a16="http://schemas.microsoft.com/office/drawing/2014/main" id="{D01267D2-CF03-AF44-B1DA-D400D730E9D6}"/>
                  </a:ext>
                </a:extLst>
              </p:cNvPr>
              <p:cNvSpPr/>
              <p:nvPr/>
            </p:nvSpPr>
            <p:spPr>
              <a:xfrm flipH="1">
                <a:off x="10705805" y="6088020"/>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35" name="演示研究所 SlideLab.cc">
                <a:extLst>
                  <a:ext uri="{FF2B5EF4-FFF2-40B4-BE49-F238E27FC236}">
                    <a16:creationId xmlns:a16="http://schemas.microsoft.com/office/drawing/2014/main" id="{A95449C6-3138-7145-BC9B-8480C929015A}"/>
                  </a:ext>
                </a:extLst>
              </p:cNvPr>
              <p:cNvSpPr/>
              <p:nvPr/>
            </p:nvSpPr>
            <p:spPr>
              <a:xfrm flipH="1">
                <a:off x="10705805" y="6237757"/>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36" name="演示研究所 SlideLab.cc">
                <a:extLst>
                  <a:ext uri="{FF2B5EF4-FFF2-40B4-BE49-F238E27FC236}">
                    <a16:creationId xmlns:a16="http://schemas.microsoft.com/office/drawing/2014/main" id="{BB4CE6F5-6A84-314C-8E8D-941E84084127}"/>
                  </a:ext>
                </a:extLst>
              </p:cNvPr>
              <p:cNvSpPr/>
              <p:nvPr/>
            </p:nvSpPr>
            <p:spPr>
              <a:xfrm flipH="1">
                <a:off x="10705805" y="6387494"/>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37" name="演示研究所 SlideLab.cc">
                <a:extLst>
                  <a:ext uri="{FF2B5EF4-FFF2-40B4-BE49-F238E27FC236}">
                    <a16:creationId xmlns:a16="http://schemas.microsoft.com/office/drawing/2014/main" id="{A407C1EC-F1C6-2341-989E-BC47990B815F}"/>
                  </a:ext>
                </a:extLst>
              </p:cNvPr>
              <p:cNvSpPr/>
              <p:nvPr/>
            </p:nvSpPr>
            <p:spPr>
              <a:xfrm flipH="1">
                <a:off x="10705805" y="6537231"/>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38" name="演示研究所 SlideLab.cc">
                <a:extLst>
                  <a:ext uri="{FF2B5EF4-FFF2-40B4-BE49-F238E27FC236}">
                    <a16:creationId xmlns:a16="http://schemas.microsoft.com/office/drawing/2014/main" id="{FE248B1E-DC19-F145-BAB8-5CC8C92AF323}"/>
                  </a:ext>
                </a:extLst>
              </p:cNvPr>
              <p:cNvSpPr/>
              <p:nvPr/>
            </p:nvSpPr>
            <p:spPr>
              <a:xfrm flipH="1">
                <a:off x="10705805" y="6686969"/>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grpSp>
          <p:nvGrpSpPr>
            <p:cNvPr id="10" name="组合 9">
              <a:extLst>
                <a:ext uri="{FF2B5EF4-FFF2-40B4-BE49-F238E27FC236}">
                  <a16:creationId xmlns:a16="http://schemas.microsoft.com/office/drawing/2014/main" id="{55861108-C19D-7E4A-9B68-800F6AC51B3B}"/>
                </a:ext>
              </a:extLst>
            </p:cNvPr>
            <p:cNvGrpSpPr/>
            <p:nvPr/>
          </p:nvGrpSpPr>
          <p:grpSpPr>
            <a:xfrm>
              <a:off x="10858205" y="6088020"/>
              <a:ext cx="45719" cy="644668"/>
              <a:chOff x="10705805" y="6088020"/>
              <a:chExt cx="45719" cy="644668"/>
            </a:xfrm>
          </p:grpSpPr>
          <p:sp>
            <p:nvSpPr>
              <p:cNvPr id="29" name="演示研究所 SlideLab.cc">
                <a:extLst>
                  <a:ext uri="{FF2B5EF4-FFF2-40B4-BE49-F238E27FC236}">
                    <a16:creationId xmlns:a16="http://schemas.microsoft.com/office/drawing/2014/main" id="{080EFF82-771A-3E42-8FB1-F63566571C31}"/>
                  </a:ext>
                </a:extLst>
              </p:cNvPr>
              <p:cNvSpPr/>
              <p:nvPr/>
            </p:nvSpPr>
            <p:spPr>
              <a:xfrm flipH="1">
                <a:off x="10705805" y="6088020"/>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30" name="演示研究所 SlideLab.cc">
                <a:extLst>
                  <a:ext uri="{FF2B5EF4-FFF2-40B4-BE49-F238E27FC236}">
                    <a16:creationId xmlns:a16="http://schemas.microsoft.com/office/drawing/2014/main" id="{39152309-FDBB-5D46-A60F-BA7ACE1DD283}"/>
                  </a:ext>
                </a:extLst>
              </p:cNvPr>
              <p:cNvSpPr/>
              <p:nvPr/>
            </p:nvSpPr>
            <p:spPr>
              <a:xfrm flipH="1">
                <a:off x="10705805" y="6237757"/>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31" name="演示研究所 SlideLab.cc">
                <a:extLst>
                  <a:ext uri="{FF2B5EF4-FFF2-40B4-BE49-F238E27FC236}">
                    <a16:creationId xmlns:a16="http://schemas.microsoft.com/office/drawing/2014/main" id="{11A558B4-A583-8C4A-BE0B-5BA872F6CF7C}"/>
                  </a:ext>
                </a:extLst>
              </p:cNvPr>
              <p:cNvSpPr/>
              <p:nvPr/>
            </p:nvSpPr>
            <p:spPr>
              <a:xfrm flipH="1">
                <a:off x="10705805" y="6387494"/>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32" name="演示研究所 SlideLab.cc">
                <a:extLst>
                  <a:ext uri="{FF2B5EF4-FFF2-40B4-BE49-F238E27FC236}">
                    <a16:creationId xmlns:a16="http://schemas.microsoft.com/office/drawing/2014/main" id="{474C31D8-33B9-2342-91A9-A3D0049A4DEE}"/>
                  </a:ext>
                </a:extLst>
              </p:cNvPr>
              <p:cNvSpPr/>
              <p:nvPr/>
            </p:nvSpPr>
            <p:spPr>
              <a:xfrm flipH="1">
                <a:off x="10705805" y="6537231"/>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33" name="演示研究所 SlideLab.cc">
                <a:extLst>
                  <a:ext uri="{FF2B5EF4-FFF2-40B4-BE49-F238E27FC236}">
                    <a16:creationId xmlns:a16="http://schemas.microsoft.com/office/drawing/2014/main" id="{D3109B19-6F38-B748-8DAF-07E97AF061CD}"/>
                  </a:ext>
                </a:extLst>
              </p:cNvPr>
              <p:cNvSpPr/>
              <p:nvPr/>
            </p:nvSpPr>
            <p:spPr>
              <a:xfrm flipH="1">
                <a:off x="10705805" y="6686969"/>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grpSp>
          <p:nvGrpSpPr>
            <p:cNvPr id="11" name="组合 10">
              <a:extLst>
                <a:ext uri="{FF2B5EF4-FFF2-40B4-BE49-F238E27FC236}">
                  <a16:creationId xmlns:a16="http://schemas.microsoft.com/office/drawing/2014/main" id="{3BCFDD98-119A-0648-B249-643B0E48E78A}"/>
                </a:ext>
              </a:extLst>
            </p:cNvPr>
            <p:cNvGrpSpPr/>
            <p:nvPr/>
          </p:nvGrpSpPr>
          <p:grpSpPr>
            <a:xfrm>
              <a:off x="11010605" y="6088020"/>
              <a:ext cx="45719" cy="644668"/>
              <a:chOff x="10705805" y="6088020"/>
              <a:chExt cx="45719" cy="644668"/>
            </a:xfrm>
          </p:grpSpPr>
          <p:sp>
            <p:nvSpPr>
              <p:cNvPr id="24" name="演示研究所 SlideLab.cc">
                <a:extLst>
                  <a:ext uri="{FF2B5EF4-FFF2-40B4-BE49-F238E27FC236}">
                    <a16:creationId xmlns:a16="http://schemas.microsoft.com/office/drawing/2014/main" id="{8FE27016-6036-5B46-8BD7-2BA8BC68D4C4}"/>
                  </a:ext>
                </a:extLst>
              </p:cNvPr>
              <p:cNvSpPr/>
              <p:nvPr/>
            </p:nvSpPr>
            <p:spPr>
              <a:xfrm flipH="1">
                <a:off x="10705805" y="6088020"/>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25" name="演示研究所 SlideLab.cc">
                <a:extLst>
                  <a:ext uri="{FF2B5EF4-FFF2-40B4-BE49-F238E27FC236}">
                    <a16:creationId xmlns:a16="http://schemas.microsoft.com/office/drawing/2014/main" id="{08C3C1FB-1F3A-834C-AB3A-814340142C0C}"/>
                  </a:ext>
                </a:extLst>
              </p:cNvPr>
              <p:cNvSpPr/>
              <p:nvPr/>
            </p:nvSpPr>
            <p:spPr>
              <a:xfrm flipH="1">
                <a:off x="10705805" y="6237757"/>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26" name="演示研究所 SlideLab.cc">
                <a:extLst>
                  <a:ext uri="{FF2B5EF4-FFF2-40B4-BE49-F238E27FC236}">
                    <a16:creationId xmlns:a16="http://schemas.microsoft.com/office/drawing/2014/main" id="{4ACD836B-FFDD-1949-8D1B-4C9FE0512112}"/>
                  </a:ext>
                </a:extLst>
              </p:cNvPr>
              <p:cNvSpPr/>
              <p:nvPr/>
            </p:nvSpPr>
            <p:spPr>
              <a:xfrm flipH="1">
                <a:off x="10705805" y="6387494"/>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27" name="演示研究所 SlideLab.cc">
                <a:extLst>
                  <a:ext uri="{FF2B5EF4-FFF2-40B4-BE49-F238E27FC236}">
                    <a16:creationId xmlns:a16="http://schemas.microsoft.com/office/drawing/2014/main" id="{BB3B42A8-44E3-6E4D-AE5F-0D1A1CFD8A6B}"/>
                  </a:ext>
                </a:extLst>
              </p:cNvPr>
              <p:cNvSpPr/>
              <p:nvPr/>
            </p:nvSpPr>
            <p:spPr>
              <a:xfrm flipH="1">
                <a:off x="10705805" y="6537231"/>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28" name="演示研究所 SlideLab.cc">
                <a:extLst>
                  <a:ext uri="{FF2B5EF4-FFF2-40B4-BE49-F238E27FC236}">
                    <a16:creationId xmlns:a16="http://schemas.microsoft.com/office/drawing/2014/main" id="{89E6533A-C91E-074B-BFB2-449D8EF37B78}"/>
                  </a:ext>
                </a:extLst>
              </p:cNvPr>
              <p:cNvSpPr/>
              <p:nvPr/>
            </p:nvSpPr>
            <p:spPr>
              <a:xfrm flipH="1">
                <a:off x="10705805" y="6686969"/>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grpSp>
          <p:nvGrpSpPr>
            <p:cNvPr id="12" name="组合 11">
              <a:extLst>
                <a:ext uri="{FF2B5EF4-FFF2-40B4-BE49-F238E27FC236}">
                  <a16:creationId xmlns:a16="http://schemas.microsoft.com/office/drawing/2014/main" id="{D819EF5C-97A1-2F46-B52C-798F76C8077C}"/>
                </a:ext>
              </a:extLst>
            </p:cNvPr>
            <p:cNvGrpSpPr/>
            <p:nvPr/>
          </p:nvGrpSpPr>
          <p:grpSpPr>
            <a:xfrm>
              <a:off x="11163005" y="6088020"/>
              <a:ext cx="45719" cy="644668"/>
              <a:chOff x="10705805" y="6088020"/>
              <a:chExt cx="45719" cy="644668"/>
            </a:xfrm>
          </p:grpSpPr>
          <p:sp>
            <p:nvSpPr>
              <p:cNvPr id="19" name="演示研究所 SlideLab.cc">
                <a:extLst>
                  <a:ext uri="{FF2B5EF4-FFF2-40B4-BE49-F238E27FC236}">
                    <a16:creationId xmlns:a16="http://schemas.microsoft.com/office/drawing/2014/main" id="{C36E000F-15A7-9748-94BB-4377492C6881}"/>
                  </a:ext>
                </a:extLst>
              </p:cNvPr>
              <p:cNvSpPr/>
              <p:nvPr/>
            </p:nvSpPr>
            <p:spPr>
              <a:xfrm flipH="1">
                <a:off x="10705805" y="6088020"/>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20" name="演示研究所 SlideLab.cc">
                <a:extLst>
                  <a:ext uri="{FF2B5EF4-FFF2-40B4-BE49-F238E27FC236}">
                    <a16:creationId xmlns:a16="http://schemas.microsoft.com/office/drawing/2014/main" id="{98F58342-6C53-E847-AF9F-8230EF34C322}"/>
                  </a:ext>
                </a:extLst>
              </p:cNvPr>
              <p:cNvSpPr/>
              <p:nvPr/>
            </p:nvSpPr>
            <p:spPr>
              <a:xfrm flipH="1">
                <a:off x="10705805" y="6237757"/>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21" name="演示研究所 SlideLab.cc">
                <a:extLst>
                  <a:ext uri="{FF2B5EF4-FFF2-40B4-BE49-F238E27FC236}">
                    <a16:creationId xmlns:a16="http://schemas.microsoft.com/office/drawing/2014/main" id="{CD5F6FA2-27F9-E249-908F-86EB9E11F524}"/>
                  </a:ext>
                </a:extLst>
              </p:cNvPr>
              <p:cNvSpPr/>
              <p:nvPr/>
            </p:nvSpPr>
            <p:spPr>
              <a:xfrm flipH="1">
                <a:off x="10705805" y="6387494"/>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22" name="演示研究所 SlideLab.cc">
                <a:extLst>
                  <a:ext uri="{FF2B5EF4-FFF2-40B4-BE49-F238E27FC236}">
                    <a16:creationId xmlns:a16="http://schemas.microsoft.com/office/drawing/2014/main" id="{F8FB4FD9-914A-E749-AE28-36F6DE412E2F}"/>
                  </a:ext>
                </a:extLst>
              </p:cNvPr>
              <p:cNvSpPr/>
              <p:nvPr/>
            </p:nvSpPr>
            <p:spPr>
              <a:xfrm flipH="1">
                <a:off x="10705805" y="6537231"/>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23" name="演示研究所 SlideLab.cc">
                <a:extLst>
                  <a:ext uri="{FF2B5EF4-FFF2-40B4-BE49-F238E27FC236}">
                    <a16:creationId xmlns:a16="http://schemas.microsoft.com/office/drawing/2014/main" id="{8CBDEDFF-B39B-7443-8457-0853F54326B4}"/>
                  </a:ext>
                </a:extLst>
              </p:cNvPr>
              <p:cNvSpPr/>
              <p:nvPr/>
            </p:nvSpPr>
            <p:spPr>
              <a:xfrm flipH="1">
                <a:off x="10705805" y="6686969"/>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grpSp>
          <p:nvGrpSpPr>
            <p:cNvPr id="13" name="组合 12">
              <a:extLst>
                <a:ext uri="{FF2B5EF4-FFF2-40B4-BE49-F238E27FC236}">
                  <a16:creationId xmlns:a16="http://schemas.microsoft.com/office/drawing/2014/main" id="{44C8F068-D26D-074A-970F-ACEC809C948A}"/>
                </a:ext>
              </a:extLst>
            </p:cNvPr>
            <p:cNvGrpSpPr/>
            <p:nvPr/>
          </p:nvGrpSpPr>
          <p:grpSpPr>
            <a:xfrm>
              <a:off x="11315405" y="6088020"/>
              <a:ext cx="45719" cy="644668"/>
              <a:chOff x="10705805" y="6088020"/>
              <a:chExt cx="45719" cy="644668"/>
            </a:xfrm>
          </p:grpSpPr>
          <p:sp>
            <p:nvSpPr>
              <p:cNvPr id="14" name="演示研究所 SlideLab.cc">
                <a:extLst>
                  <a:ext uri="{FF2B5EF4-FFF2-40B4-BE49-F238E27FC236}">
                    <a16:creationId xmlns:a16="http://schemas.microsoft.com/office/drawing/2014/main" id="{C049A051-87FD-1346-AAE5-C22AA7335C86}"/>
                  </a:ext>
                </a:extLst>
              </p:cNvPr>
              <p:cNvSpPr/>
              <p:nvPr/>
            </p:nvSpPr>
            <p:spPr>
              <a:xfrm flipH="1">
                <a:off x="10705805" y="6088020"/>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5" name="演示研究所 SlideLab.cc">
                <a:extLst>
                  <a:ext uri="{FF2B5EF4-FFF2-40B4-BE49-F238E27FC236}">
                    <a16:creationId xmlns:a16="http://schemas.microsoft.com/office/drawing/2014/main" id="{2DDCA46E-D229-D847-86CC-55B2F39DA39D}"/>
                  </a:ext>
                </a:extLst>
              </p:cNvPr>
              <p:cNvSpPr/>
              <p:nvPr/>
            </p:nvSpPr>
            <p:spPr>
              <a:xfrm flipH="1">
                <a:off x="10705805" y="6237757"/>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6" name="演示研究所 SlideLab.cc">
                <a:extLst>
                  <a:ext uri="{FF2B5EF4-FFF2-40B4-BE49-F238E27FC236}">
                    <a16:creationId xmlns:a16="http://schemas.microsoft.com/office/drawing/2014/main" id="{D225AD60-4A67-834F-BE19-879B2D86A232}"/>
                  </a:ext>
                </a:extLst>
              </p:cNvPr>
              <p:cNvSpPr/>
              <p:nvPr/>
            </p:nvSpPr>
            <p:spPr>
              <a:xfrm flipH="1">
                <a:off x="10705805" y="6387494"/>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7" name="演示研究所 SlideLab.cc">
                <a:extLst>
                  <a:ext uri="{FF2B5EF4-FFF2-40B4-BE49-F238E27FC236}">
                    <a16:creationId xmlns:a16="http://schemas.microsoft.com/office/drawing/2014/main" id="{E32884D2-037A-4046-AC59-B4625C019FF5}"/>
                  </a:ext>
                </a:extLst>
              </p:cNvPr>
              <p:cNvSpPr/>
              <p:nvPr/>
            </p:nvSpPr>
            <p:spPr>
              <a:xfrm flipH="1">
                <a:off x="10705805" y="6537231"/>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8" name="演示研究所 SlideLab.cc">
                <a:extLst>
                  <a:ext uri="{FF2B5EF4-FFF2-40B4-BE49-F238E27FC236}">
                    <a16:creationId xmlns:a16="http://schemas.microsoft.com/office/drawing/2014/main" id="{25A5FE34-CB6F-AC48-85F4-4F28CD6A2E20}"/>
                  </a:ext>
                </a:extLst>
              </p:cNvPr>
              <p:cNvSpPr/>
              <p:nvPr/>
            </p:nvSpPr>
            <p:spPr>
              <a:xfrm flipH="1">
                <a:off x="10705805" y="6686969"/>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grpSp>
      <p:grpSp>
        <p:nvGrpSpPr>
          <p:cNvPr id="39" name="演示研究所 SlideLab.cc">
            <a:extLst>
              <a:ext uri="{FF2B5EF4-FFF2-40B4-BE49-F238E27FC236}">
                <a16:creationId xmlns:a16="http://schemas.microsoft.com/office/drawing/2014/main" id="{A9BB071D-E266-B14B-AF45-5FB8BAE83D23}"/>
              </a:ext>
            </a:extLst>
          </p:cNvPr>
          <p:cNvGrpSpPr/>
          <p:nvPr/>
        </p:nvGrpSpPr>
        <p:grpSpPr>
          <a:xfrm rot="5400000" flipH="1" flipV="1">
            <a:off x="11384554" y="59775"/>
            <a:ext cx="180734" cy="827714"/>
            <a:chOff x="11303000" y="2324100"/>
            <a:chExt cx="176784" cy="809625"/>
          </a:xfrm>
          <a:solidFill>
            <a:schemeClr val="accent1"/>
          </a:solidFill>
        </p:grpSpPr>
        <p:sp>
          <p:nvSpPr>
            <p:cNvPr id="40" name="演示研究所 SlideLab.cc">
              <a:extLst>
                <a:ext uri="{FF2B5EF4-FFF2-40B4-BE49-F238E27FC236}">
                  <a16:creationId xmlns:a16="http://schemas.microsoft.com/office/drawing/2014/main" id="{52337BD1-0689-9447-92A0-0EFFFC52F278}"/>
                </a:ext>
              </a:extLst>
            </p:cNvPr>
            <p:cNvSpPr/>
            <p:nvPr/>
          </p:nvSpPr>
          <p:spPr>
            <a:xfrm>
              <a:off x="11303000" y="2324100"/>
              <a:ext cx="176784" cy="152400"/>
            </a:xfrm>
            <a:prstGeom prst="triangl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41" name="演示研究所 SlideLab.cc">
              <a:extLst>
                <a:ext uri="{FF2B5EF4-FFF2-40B4-BE49-F238E27FC236}">
                  <a16:creationId xmlns:a16="http://schemas.microsoft.com/office/drawing/2014/main" id="{A20C5654-C669-E446-B331-63B8A0DAC5C4}"/>
                </a:ext>
              </a:extLst>
            </p:cNvPr>
            <p:cNvSpPr/>
            <p:nvPr/>
          </p:nvSpPr>
          <p:spPr>
            <a:xfrm>
              <a:off x="11303000" y="2543175"/>
              <a:ext cx="176784" cy="152400"/>
            </a:xfrm>
            <a:prstGeom prst="triangl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42" name="演示研究所 SlideLab.cc">
              <a:extLst>
                <a:ext uri="{FF2B5EF4-FFF2-40B4-BE49-F238E27FC236}">
                  <a16:creationId xmlns:a16="http://schemas.microsoft.com/office/drawing/2014/main" id="{F210FCF2-4653-FE43-B5EE-293229BC450C}"/>
                </a:ext>
              </a:extLst>
            </p:cNvPr>
            <p:cNvSpPr/>
            <p:nvPr/>
          </p:nvSpPr>
          <p:spPr>
            <a:xfrm>
              <a:off x="11303000" y="2762250"/>
              <a:ext cx="176784" cy="152400"/>
            </a:xfrm>
            <a:prstGeom prst="triangl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43" name="演示研究所 SlideLab.cc">
              <a:extLst>
                <a:ext uri="{FF2B5EF4-FFF2-40B4-BE49-F238E27FC236}">
                  <a16:creationId xmlns:a16="http://schemas.microsoft.com/office/drawing/2014/main" id="{E2738BEA-4141-024A-A7E7-455B4F32051B}"/>
                </a:ext>
              </a:extLst>
            </p:cNvPr>
            <p:cNvSpPr/>
            <p:nvPr/>
          </p:nvSpPr>
          <p:spPr>
            <a:xfrm>
              <a:off x="11303000" y="2981325"/>
              <a:ext cx="176784" cy="152400"/>
            </a:xfrm>
            <a:prstGeom prst="triangl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sp>
        <p:nvSpPr>
          <p:cNvPr id="75" name="演示研究所 SlideLab.cc">
            <a:extLst>
              <a:ext uri="{FF2B5EF4-FFF2-40B4-BE49-F238E27FC236}">
                <a16:creationId xmlns:a16="http://schemas.microsoft.com/office/drawing/2014/main" id="{97A26663-E55E-2244-A97A-D19B76A02A02}"/>
              </a:ext>
            </a:extLst>
          </p:cNvPr>
          <p:cNvSpPr/>
          <p:nvPr/>
        </p:nvSpPr>
        <p:spPr bwMode="auto">
          <a:xfrm>
            <a:off x="496522" y="5671664"/>
            <a:ext cx="602041" cy="602041"/>
          </a:xfrm>
          <a:prstGeom prst="ellipse">
            <a:avLst/>
          </a:prstGeom>
          <a:solidFill>
            <a:schemeClr val="accent2"/>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48" name="演示研究所 SlideLab.cc">
            <a:extLst>
              <a:ext uri="{FF2B5EF4-FFF2-40B4-BE49-F238E27FC236}">
                <a16:creationId xmlns:a16="http://schemas.microsoft.com/office/drawing/2014/main" id="{7E1E34F4-70F8-D24C-ACCB-919F2667B035}"/>
              </a:ext>
            </a:extLst>
          </p:cNvPr>
          <p:cNvSpPr/>
          <p:nvPr/>
        </p:nvSpPr>
        <p:spPr>
          <a:xfrm>
            <a:off x="3195102" y="4104938"/>
            <a:ext cx="6175948" cy="705258"/>
          </a:xfrm>
          <a:prstGeom prst="rect">
            <a:avLst/>
          </a:prstGeom>
        </p:spPr>
        <p:txBody>
          <a:bodyPr wrap="square">
            <a:spAutoFit/>
          </a:body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prstClr val="black">
                    <a:lumMod val="50000"/>
                    <a:lumOff val="50000"/>
                  </a:prstClr>
                </a:solidFill>
                <a:effectLst/>
                <a:uLnTx/>
                <a:uFillTx/>
                <a:latin typeface="MiSans Normal" pitchFamily="2" charset="-122"/>
                <a:ea typeface="MiSans Normal" pitchFamily="2" charset="-122"/>
              </a:rPr>
              <a:t>Lorem ipsum dolor sit amet, consectetur adipiscing elit. Donec luctus nibh sit amet sem vulputate venenatis bibendum orci pulvinar. </a:t>
            </a:r>
          </a:p>
        </p:txBody>
      </p:sp>
      <p:grpSp>
        <p:nvGrpSpPr>
          <p:cNvPr id="49" name="演示研究所 SlideLab.cc">
            <a:extLst>
              <a:ext uri="{FF2B5EF4-FFF2-40B4-BE49-F238E27FC236}">
                <a16:creationId xmlns:a16="http://schemas.microsoft.com/office/drawing/2014/main" id="{C5CC4413-0527-4648-AB62-269A67A6E08C}"/>
              </a:ext>
            </a:extLst>
          </p:cNvPr>
          <p:cNvGrpSpPr/>
          <p:nvPr/>
        </p:nvGrpSpPr>
        <p:grpSpPr>
          <a:xfrm>
            <a:off x="5691536" y="1104263"/>
            <a:ext cx="1256104" cy="1256104"/>
            <a:chOff x="3716678" y="724857"/>
            <a:chExt cx="1710644" cy="1710644"/>
          </a:xfrm>
        </p:grpSpPr>
        <p:sp>
          <p:nvSpPr>
            <p:cNvPr id="50" name="演示研究所 SlideLab.cc">
              <a:extLst>
                <a:ext uri="{FF2B5EF4-FFF2-40B4-BE49-F238E27FC236}">
                  <a16:creationId xmlns:a16="http://schemas.microsoft.com/office/drawing/2014/main" id="{B41DF490-8250-2F41-A832-17E4160F4699}"/>
                </a:ext>
              </a:extLst>
            </p:cNvPr>
            <p:cNvSpPr/>
            <p:nvPr/>
          </p:nvSpPr>
          <p:spPr>
            <a:xfrm>
              <a:off x="3716678" y="724857"/>
              <a:ext cx="1710644" cy="1710644"/>
            </a:xfrm>
            <a:prstGeom prst="ellipse">
              <a:avLst/>
            </a:prstGeom>
            <a:solidFill>
              <a:schemeClr val="accent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4800" b="1" i="0" u="none" strike="noStrike" kern="1200" cap="none" spc="0" normalizeH="0" baseline="0" noProof="0">
                <a:ln>
                  <a:noFill/>
                </a:ln>
                <a:solidFill>
                  <a:srgbClr val="42556C"/>
                </a:solidFill>
                <a:effectLst/>
                <a:uLnTx/>
                <a:uFillTx/>
                <a:latin typeface="MiSans Normal" pitchFamily="2" charset="-122"/>
                <a:ea typeface="MiSans Normal" pitchFamily="2" charset="-122"/>
              </a:endParaRPr>
            </a:p>
          </p:txBody>
        </p:sp>
        <p:sp>
          <p:nvSpPr>
            <p:cNvPr id="51" name="演示研究所 SlideLab.cc">
              <a:extLst>
                <a:ext uri="{FF2B5EF4-FFF2-40B4-BE49-F238E27FC236}">
                  <a16:creationId xmlns:a16="http://schemas.microsoft.com/office/drawing/2014/main" id="{26E77C25-4B66-F443-B9E3-956A93E8B3FC}"/>
                </a:ext>
              </a:extLst>
            </p:cNvPr>
            <p:cNvSpPr txBox="1">
              <a:spLocks noChangeArrowheads="1"/>
            </p:cNvSpPr>
            <p:nvPr/>
          </p:nvSpPr>
          <p:spPr bwMode="auto">
            <a:xfrm>
              <a:off x="3813902" y="989224"/>
              <a:ext cx="1373589" cy="1257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defTabSz="457200" rtl="0" eaLnBrk="1" fontAlgn="base" latinLnBrk="0" hangingPunct="1">
                <a:lnSpc>
                  <a:spcPct val="100000"/>
                </a:lnSpc>
                <a:spcBef>
                  <a:spcPct val="0"/>
                </a:spcBef>
                <a:spcAft>
                  <a:spcPct val="0"/>
                </a:spcAft>
                <a:buClrTx/>
                <a:buSzTx/>
                <a:buFontTx/>
                <a:buNone/>
                <a:tabLst/>
                <a:defRPr/>
              </a:pPr>
              <a:r>
                <a:rPr kumimoji="0" lang="en-US" altLang="zh-CN" sz="5400" b="1" i="1" u="none" strike="noStrike" kern="1200" cap="none" spc="0" normalizeH="0" baseline="0" noProof="0">
                  <a:ln>
                    <a:noFill/>
                  </a:ln>
                  <a:solidFill>
                    <a:prstClr val="white"/>
                  </a:solidFill>
                  <a:effectLst/>
                  <a:uLnTx/>
                  <a:uFillTx/>
                  <a:latin typeface="MiSans Normal" pitchFamily="2" charset="-122"/>
                  <a:ea typeface="MiSans Normal" pitchFamily="2" charset="-122"/>
                </a:rPr>
                <a:t>02</a:t>
              </a:r>
              <a:endParaRPr kumimoji="0" lang="zh-CN" altLang="en-US" sz="5400" b="1" i="1" u="none" strike="noStrike" kern="1200" cap="none" spc="0" normalizeH="0" baseline="0" noProof="0">
                <a:ln>
                  <a:noFill/>
                </a:ln>
                <a:solidFill>
                  <a:prstClr val="white"/>
                </a:solidFill>
                <a:effectLst/>
                <a:uLnTx/>
                <a:uFillTx/>
                <a:latin typeface="MiSans Normal" pitchFamily="2" charset="-122"/>
                <a:ea typeface="MiSans Normal" pitchFamily="2" charset="-122"/>
              </a:endParaRPr>
            </a:p>
          </p:txBody>
        </p:sp>
      </p:grpSp>
      <p:sp>
        <p:nvSpPr>
          <p:cNvPr id="52" name="演示研究所 SlideLab.cc">
            <a:extLst>
              <a:ext uri="{FF2B5EF4-FFF2-40B4-BE49-F238E27FC236}">
                <a16:creationId xmlns:a16="http://schemas.microsoft.com/office/drawing/2014/main" id="{BD49F1DD-19FF-D946-8CAC-B5078A97EE5E}"/>
              </a:ext>
            </a:extLst>
          </p:cNvPr>
          <p:cNvSpPr txBox="1">
            <a:spLocks noChangeArrowheads="1"/>
          </p:cNvSpPr>
          <p:nvPr/>
        </p:nvSpPr>
        <p:spPr bwMode="auto">
          <a:xfrm>
            <a:off x="4215848" y="2914412"/>
            <a:ext cx="413446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zh-CN" altLang="en-US" sz="4400" b="1" i="0" u="none" strike="noStrike" kern="1200" cap="none" spc="0" normalizeH="0" baseline="0" noProof="0" dirty="0">
                <a:ln>
                  <a:noFill/>
                </a:ln>
                <a:solidFill>
                  <a:schemeClr val="accent1"/>
                </a:solidFill>
                <a:effectLst/>
                <a:uLnTx/>
                <a:uFillTx/>
                <a:latin typeface="MiSans Normal" pitchFamily="2" charset="-122"/>
                <a:ea typeface="MiSans Normal" pitchFamily="2" charset="-122"/>
              </a:rPr>
              <a:t>测试结果及分析</a:t>
            </a:r>
          </a:p>
        </p:txBody>
      </p:sp>
      <p:sp>
        <p:nvSpPr>
          <p:cNvPr id="2" name="演示研究所 SlideLab.cc">
            <a:extLst>
              <a:ext uri="{FF2B5EF4-FFF2-40B4-BE49-F238E27FC236}">
                <a16:creationId xmlns:a16="http://schemas.microsoft.com/office/drawing/2014/main" id="{F125A387-46E4-98D8-C110-6B7C25D80C8D}"/>
              </a:ext>
            </a:extLst>
          </p:cNvPr>
          <p:cNvSpPr/>
          <p:nvPr/>
        </p:nvSpPr>
        <p:spPr bwMode="auto">
          <a:xfrm>
            <a:off x="1" y="0"/>
            <a:ext cx="1352581" cy="1086132"/>
          </a:xfrm>
          <a:custGeom>
            <a:avLst/>
            <a:gdLst>
              <a:gd name="connsiteX0" fmla="*/ 0 w 1352581"/>
              <a:gd name="connsiteY0" fmla="*/ 0 h 1086132"/>
              <a:gd name="connsiteX1" fmla="*/ 1352581 w 1352581"/>
              <a:gd name="connsiteY1" fmla="*/ 0 h 1086132"/>
              <a:gd name="connsiteX2" fmla="*/ 1341459 w 1352581"/>
              <a:gd name="connsiteY2" fmla="*/ 72870 h 1086132"/>
              <a:gd name="connsiteX3" fmla="*/ 98229 w 1352581"/>
              <a:gd name="connsiteY3" fmla="*/ 1086132 h 1086132"/>
              <a:gd name="connsiteX4" fmla="*/ 0 w 1352581"/>
              <a:gd name="connsiteY4" fmla="*/ 1081172 h 1086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581" h="1086132">
                <a:moveTo>
                  <a:pt x="0" y="0"/>
                </a:moveTo>
                <a:lnTo>
                  <a:pt x="1352581" y="0"/>
                </a:lnTo>
                <a:lnTo>
                  <a:pt x="1341459" y="72870"/>
                </a:lnTo>
                <a:cubicBezTo>
                  <a:pt x="1223129" y="651138"/>
                  <a:pt x="711478" y="1086132"/>
                  <a:pt x="98229" y="1086132"/>
                </a:cubicBezTo>
                <a:lnTo>
                  <a:pt x="0" y="1081172"/>
                </a:lnTo>
                <a:close/>
              </a:path>
            </a:pathLst>
          </a:custGeom>
          <a:solidFill>
            <a:schemeClr val="accent2"/>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Tree>
    <p:extLst>
      <p:ext uri="{BB962C8B-B14F-4D97-AF65-F5344CB8AC3E}">
        <p14:creationId xmlns:p14="http://schemas.microsoft.com/office/powerpoint/2010/main" val="1599450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46570-035C-1929-A7E9-10C27A86D151}"/>
            </a:ext>
          </a:extLst>
        </p:cNvPr>
        <p:cNvGrpSpPr/>
        <p:nvPr/>
      </p:nvGrpSpPr>
      <p:grpSpPr>
        <a:xfrm>
          <a:off x="0" y="0"/>
          <a:ext cx="0" cy="0"/>
          <a:chOff x="0" y="0"/>
          <a:chExt cx="0" cy="0"/>
        </a:xfrm>
      </p:grpSpPr>
      <p:sp>
        <p:nvSpPr>
          <p:cNvPr id="9" name="演示研究所 SlideLab.cc">
            <a:extLst>
              <a:ext uri="{FF2B5EF4-FFF2-40B4-BE49-F238E27FC236}">
                <a16:creationId xmlns:a16="http://schemas.microsoft.com/office/drawing/2014/main" id="{3E69CF4F-2EE7-B5E4-3D51-119F6C097D27}"/>
              </a:ext>
            </a:extLst>
          </p:cNvPr>
          <p:cNvSpPr/>
          <p:nvPr/>
        </p:nvSpPr>
        <p:spPr>
          <a:xfrm flipH="1">
            <a:off x="0" y="885315"/>
            <a:ext cx="12192000" cy="5965834"/>
          </a:xfrm>
          <a:custGeom>
            <a:avLst/>
            <a:gdLst>
              <a:gd name="connsiteX0" fmla="*/ 8980362 w 12192000"/>
              <a:gd name="connsiteY0" fmla="*/ 0 h 5965834"/>
              <a:gd name="connsiteX1" fmla="*/ 2837486 w 12192000"/>
              <a:gd name="connsiteY1" fmla="*/ 0 h 5965834"/>
              <a:gd name="connsiteX2" fmla="*/ 8173 w 12192000"/>
              <a:gd name="connsiteY2" fmla="*/ 1334296 h 5965834"/>
              <a:gd name="connsiteX3" fmla="*/ 0 w 12192000"/>
              <a:gd name="connsiteY3" fmla="*/ 1345226 h 5965834"/>
              <a:gd name="connsiteX4" fmla="*/ 0 w 12192000"/>
              <a:gd name="connsiteY4" fmla="*/ 5965834 h 5965834"/>
              <a:gd name="connsiteX5" fmla="*/ 12192000 w 12192000"/>
              <a:gd name="connsiteY5" fmla="*/ 5965834 h 5965834"/>
              <a:gd name="connsiteX6" fmla="*/ 12192000 w 12192000"/>
              <a:gd name="connsiteY6" fmla="*/ 1898448 h 5965834"/>
              <a:gd name="connsiteX7" fmla="*/ 12020749 w 12192000"/>
              <a:gd name="connsiteY7" fmla="*/ 1616561 h 5965834"/>
              <a:gd name="connsiteX8" fmla="*/ 8980362 w 12192000"/>
              <a:gd name="connsiteY8" fmla="*/ 0 h 596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5965834">
                <a:moveTo>
                  <a:pt x="8980362" y="0"/>
                </a:moveTo>
                <a:lnTo>
                  <a:pt x="2837486" y="0"/>
                </a:lnTo>
                <a:cubicBezTo>
                  <a:pt x="1698425" y="0"/>
                  <a:pt x="680678" y="519408"/>
                  <a:pt x="8173" y="1334296"/>
                </a:cubicBezTo>
                <a:lnTo>
                  <a:pt x="0" y="1345226"/>
                </a:lnTo>
                <a:lnTo>
                  <a:pt x="0" y="5965834"/>
                </a:lnTo>
                <a:lnTo>
                  <a:pt x="12192000" y="5965834"/>
                </a:lnTo>
                <a:lnTo>
                  <a:pt x="12192000" y="1898448"/>
                </a:lnTo>
                <a:lnTo>
                  <a:pt x="12020749" y="1616561"/>
                </a:lnTo>
                <a:cubicBezTo>
                  <a:pt x="11361838" y="641244"/>
                  <a:pt x="10245985" y="0"/>
                  <a:pt x="8980362" y="0"/>
                </a:cubicBezTo>
                <a:close/>
              </a:path>
            </a:pathLst>
          </a:custGeom>
          <a:gradFill>
            <a:gsLst>
              <a:gs pos="0">
                <a:schemeClr val="accent1">
                  <a:alpha val="6361"/>
                </a:schemeClr>
              </a:gs>
              <a:gs pos="100000">
                <a:schemeClr val="accent2">
                  <a:alpha val="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0" name="演示研究所 SlideLab.cc">
            <a:extLst>
              <a:ext uri="{FF2B5EF4-FFF2-40B4-BE49-F238E27FC236}">
                <a16:creationId xmlns:a16="http://schemas.microsoft.com/office/drawing/2014/main" id="{F2254A45-35B7-8712-A949-91290ED4D2C8}"/>
              </a:ext>
            </a:extLst>
          </p:cNvPr>
          <p:cNvSpPr/>
          <p:nvPr/>
        </p:nvSpPr>
        <p:spPr bwMode="auto">
          <a:xfrm>
            <a:off x="11447032" y="5887429"/>
            <a:ext cx="744968" cy="963720"/>
          </a:xfrm>
          <a:custGeom>
            <a:avLst/>
            <a:gdLst>
              <a:gd name="connsiteX0" fmla="*/ 744968 w 744968"/>
              <a:gd name="connsiteY0" fmla="*/ 0 h 963720"/>
              <a:gd name="connsiteX1" fmla="*/ 744968 w 744968"/>
              <a:gd name="connsiteY1" fmla="*/ 963720 h 963720"/>
              <a:gd name="connsiteX2" fmla="*/ 0 w 744968"/>
              <a:gd name="connsiteY2" fmla="*/ 963720 h 963720"/>
              <a:gd name="connsiteX3" fmla="*/ 15647 w 744968"/>
              <a:gd name="connsiteY3" fmla="*/ 808502 h 963720"/>
              <a:gd name="connsiteX4" fmla="*/ 650378 w 744968"/>
              <a:gd name="connsiteY4" fmla="*/ 34620 h 963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968" h="963720">
                <a:moveTo>
                  <a:pt x="744968" y="0"/>
                </a:moveTo>
                <a:lnTo>
                  <a:pt x="744968" y="963720"/>
                </a:lnTo>
                <a:lnTo>
                  <a:pt x="0" y="963720"/>
                </a:lnTo>
                <a:lnTo>
                  <a:pt x="15647" y="808502"/>
                </a:lnTo>
                <a:cubicBezTo>
                  <a:pt x="87248" y="458598"/>
                  <a:pt x="328845" y="170617"/>
                  <a:pt x="650378" y="34620"/>
                </a:cubicBezTo>
                <a:close/>
              </a:path>
            </a:pathLst>
          </a:custGeom>
          <a:solidFill>
            <a:schemeClr val="accent2">
              <a:alpha val="49000"/>
            </a:schemeClr>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1" name="演示研究所 SlideLab.cc">
            <a:extLst>
              <a:ext uri="{FF2B5EF4-FFF2-40B4-BE49-F238E27FC236}">
                <a16:creationId xmlns:a16="http://schemas.microsoft.com/office/drawing/2014/main" id="{3729E8C6-0739-9ADF-C70F-65F4E6E6DD29}"/>
              </a:ext>
            </a:extLst>
          </p:cNvPr>
          <p:cNvSpPr/>
          <p:nvPr/>
        </p:nvSpPr>
        <p:spPr bwMode="auto">
          <a:xfrm>
            <a:off x="1" y="0"/>
            <a:ext cx="1352581" cy="1086132"/>
          </a:xfrm>
          <a:custGeom>
            <a:avLst/>
            <a:gdLst>
              <a:gd name="connsiteX0" fmla="*/ 0 w 1352581"/>
              <a:gd name="connsiteY0" fmla="*/ 0 h 1086132"/>
              <a:gd name="connsiteX1" fmla="*/ 1352581 w 1352581"/>
              <a:gd name="connsiteY1" fmla="*/ 0 h 1086132"/>
              <a:gd name="connsiteX2" fmla="*/ 1341459 w 1352581"/>
              <a:gd name="connsiteY2" fmla="*/ 72870 h 1086132"/>
              <a:gd name="connsiteX3" fmla="*/ 98229 w 1352581"/>
              <a:gd name="connsiteY3" fmla="*/ 1086132 h 1086132"/>
              <a:gd name="connsiteX4" fmla="*/ 0 w 1352581"/>
              <a:gd name="connsiteY4" fmla="*/ 1081172 h 1086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581" h="1086132">
                <a:moveTo>
                  <a:pt x="0" y="0"/>
                </a:moveTo>
                <a:lnTo>
                  <a:pt x="1352581" y="0"/>
                </a:lnTo>
                <a:lnTo>
                  <a:pt x="1341459" y="72870"/>
                </a:lnTo>
                <a:cubicBezTo>
                  <a:pt x="1223129" y="651138"/>
                  <a:pt x="711478" y="1086132"/>
                  <a:pt x="98229" y="1086132"/>
                </a:cubicBezTo>
                <a:lnTo>
                  <a:pt x="0" y="1081172"/>
                </a:lnTo>
                <a:close/>
              </a:path>
            </a:pathLst>
          </a:custGeom>
          <a:solidFill>
            <a:schemeClr val="accent2"/>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nvGrpSpPr>
          <p:cNvPr id="12" name="演示研究所 SlideLab.cc">
            <a:extLst>
              <a:ext uri="{FF2B5EF4-FFF2-40B4-BE49-F238E27FC236}">
                <a16:creationId xmlns:a16="http://schemas.microsoft.com/office/drawing/2014/main" id="{F3B32F20-91EE-7F1C-B634-5EC7EA8352EB}"/>
              </a:ext>
            </a:extLst>
          </p:cNvPr>
          <p:cNvGrpSpPr/>
          <p:nvPr/>
        </p:nvGrpSpPr>
        <p:grpSpPr>
          <a:xfrm rot="5400000" flipH="1" flipV="1">
            <a:off x="11384554" y="59775"/>
            <a:ext cx="180734" cy="827714"/>
            <a:chOff x="11303000" y="2324100"/>
            <a:chExt cx="176784" cy="809625"/>
          </a:xfrm>
          <a:solidFill>
            <a:schemeClr val="accent1"/>
          </a:solidFill>
        </p:grpSpPr>
        <p:sp>
          <p:nvSpPr>
            <p:cNvPr id="13" name="演示研究所 SlideLab.cc">
              <a:extLst>
                <a:ext uri="{FF2B5EF4-FFF2-40B4-BE49-F238E27FC236}">
                  <a16:creationId xmlns:a16="http://schemas.microsoft.com/office/drawing/2014/main" id="{5694B5E7-E849-7216-E746-03E81740DBA0}"/>
                </a:ext>
              </a:extLst>
            </p:cNvPr>
            <p:cNvSpPr/>
            <p:nvPr/>
          </p:nvSpPr>
          <p:spPr>
            <a:xfrm>
              <a:off x="11303000" y="2324100"/>
              <a:ext cx="176784" cy="152400"/>
            </a:xfrm>
            <a:prstGeom prst="triangl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4" name="演示研究所 SlideLab.cc">
              <a:extLst>
                <a:ext uri="{FF2B5EF4-FFF2-40B4-BE49-F238E27FC236}">
                  <a16:creationId xmlns:a16="http://schemas.microsoft.com/office/drawing/2014/main" id="{3B404D6E-6D35-A234-2D79-A4E85A58859C}"/>
                </a:ext>
              </a:extLst>
            </p:cNvPr>
            <p:cNvSpPr/>
            <p:nvPr/>
          </p:nvSpPr>
          <p:spPr>
            <a:xfrm>
              <a:off x="11303000" y="2543175"/>
              <a:ext cx="176784" cy="152400"/>
            </a:xfrm>
            <a:prstGeom prst="triangl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5" name="演示研究所 SlideLab.cc">
              <a:extLst>
                <a:ext uri="{FF2B5EF4-FFF2-40B4-BE49-F238E27FC236}">
                  <a16:creationId xmlns:a16="http://schemas.microsoft.com/office/drawing/2014/main" id="{73A27C8D-9372-1E79-6188-643702EF9A5E}"/>
                </a:ext>
              </a:extLst>
            </p:cNvPr>
            <p:cNvSpPr/>
            <p:nvPr/>
          </p:nvSpPr>
          <p:spPr>
            <a:xfrm>
              <a:off x="11303000" y="2762250"/>
              <a:ext cx="176784" cy="152400"/>
            </a:xfrm>
            <a:prstGeom prst="triangl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6" name="演示研究所 SlideLab.cc">
              <a:extLst>
                <a:ext uri="{FF2B5EF4-FFF2-40B4-BE49-F238E27FC236}">
                  <a16:creationId xmlns:a16="http://schemas.microsoft.com/office/drawing/2014/main" id="{7BA9533D-5CA9-EDCF-2DFE-2214C8904396}"/>
                </a:ext>
              </a:extLst>
            </p:cNvPr>
            <p:cNvSpPr/>
            <p:nvPr/>
          </p:nvSpPr>
          <p:spPr>
            <a:xfrm>
              <a:off x="11303000" y="2981325"/>
              <a:ext cx="176784" cy="152400"/>
            </a:xfrm>
            <a:prstGeom prst="triangl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sp>
        <p:nvSpPr>
          <p:cNvPr id="17" name="演示研究所 SlideLab.cc">
            <a:extLst>
              <a:ext uri="{FF2B5EF4-FFF2-40B4-BE49-F238E27FC236}">
                <a16:creationId xmlns:a16="http://schemas.microsoft.com/office/drawing/2014/main" id="{05347892-4C24-CA69-DD40-A0E650C4CD2C}"/>
              </a:ext>
            </a:extLst>
          </p:cNvPr>
          <p:cNvSpPr/>
          <p:nvPr/>
        </p:nvSpPr>
        <p:spPr bwMode="auto">
          <a:xfrm>
            <a:off x="335160" y="5929009"/>
            <a:ext cx="602041" cy="602041"/>
          </a:xfrm>
          <a:prstGeom prst="ellipse">
            <a:avLst/>
          </a:prstGeom>
          <a:solidFill>
            <a:schemeClr val="accent2"/>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6" name="演示研究所 SlideLab.cc">
            <a:extLst>
              <a:ext uri="{FF2B5EF4-FFF2-40B4-BE49-F238E27FC236}">
                <a16:creationId xmlns:a16="http://schemas.microsoft.com/office/drawing/2014/main" id="{AB05766B-5795-2163-D010-B351D9FFF5FC}"/>
              </a:ext>
            </a:extLst>
          </p:cNvPr>
          <p:cNvSpPr>
            <a:spLocks noEditPoints="1"/>
          </p:cNvSpPr>
          <p:nvPr>
            <p:custDataLst>
              <p:tags r:id="rId1"/>
            </p:custDataLst>
          </p:nvPr>
        </p:nvSpPr>
        <p:spPr bwMode="auto">
          <a:xfrm>
            <a:off x="9366789" y="3080954"/>
            <a:ext cx="1217267" cy="1125700"/>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0F6FE"/>
              </a:solidFill>
              <a:effectLst/>
              <a:uLnTx/>
              <a:uFillTx/>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p:txBody>
      </p:sp>
      <p:sp>
        <p:nvSpPr>
          <p:cNvPr id="2" name="文本占位符 1">
            <a:extLst>
              <a:ext uri="{FF2B5EF4-FFF2-40B4-BE49-F238E27FC236}">
                <a16:creationId xmlns:a16="http://schemas.microsoft.com/office/drawing/2014/main" id="{0B7FDC32-CB68-3093-854F-22E09CD04C73}"/>
              </a:ext>
            </a:extLst>
          </p:cNvPr>
          <p:cNvSpPr txBox="1">
            <a:spLocks/>
          </p:cNvSpPr>
          <p:nvPr/>
        </p:nvSpPr>
        <p:spPr>
          <a:xfrm>
            <a:off x="1227050" y="208847"/>
            <a:ext cx="4560696" cy="529569"/>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400" b="1" dirty="0">
                <a:solidFill>
                  <a:schemeClr val="tx1"/>
                </a:solidFill>
                <a:latin typeface="黑体" panose="02010609060101010101" pitchFamily="49" charset="-122"/>
                <a:ea typeface="黑体" panose="02010609060101010101" pitchFamily="49" charset="-122"/>
              </a:rPr>
              <a:t>2.1</a:t>
            </a:r>
            <a:r>
              <a:rPr kumimoji="1" lang="zh-CN" altLang="en-US" sz="2400" b="1" dirty="0">
                <a:solidFill>
                  <a:schemeClr val="tx1"/>
                </a:solidFill>
                <a:latin typeface="黑体" panose="02010609060101010101" pitchFamily="49" charset="-122"/>
                <a:ea typeface="黑体" panose="02010609060101010101" pitchFamily="49" charset="-122"/>
              </a:rPr>
              <a:t>平台测试</a:t>
            </a:r>
          </a:p>
        </p:txBody>
      </p:sp>
      <p:pic>
        <p:nvPicPr>
          <p:cNvPr id="3" name="图片 2">
            <a:extLst>
              <a:ext uri="{FF2B5EF4-FFF2-40B4-BE49-F238E27FC236}">
                <a16:creationId xmlns:a16="http://schemas.microsoft.com/office/drawing/2014/main" id="{729D4868-381A-6AC9-143E-2DE8C4836564}"/>
              </a:ext>
            </a:extLst>
          </p:cNvPr>
          <p:cNvPicPr>
            <a:picLocks noChangeAspect="1"/>
          </p:cNvPicPr>
          <p:nvPr/>
        </p:nvPicPr>
        <p:blipFill>
          <a:blip r:embed="rId3"/>
          <a:stretch>
            <a:fillRect/>
          </a:stretch>
        </p:blipFill>
        <p:spPr>
          <a:xfrm>
            <a:off x="752221" y="1086132"/>
            <a:ext cx="9119910" cy="1401036"/>
          </a:xfrm>
          <a:prstGeom prst="rect">
            <a:avLst/>
          </a:prstGeom>
        </p:spPr>
      </p:pic>
      <p:pic>
        <p:nvPicPr>
          <p:cNvPr id="4" name="图片 3">
            <a:extLst>
              <a:ext uri="{FF2B5EF4-FFF2-40B4-BE49-F238E27FC236}">
                <a16:creationId xmlns:a16="http://schemas.microsoft.com/office/drawing/2014/main" id="{8774C95E-F4AF-0990-15DD-14B086FC6329}"/>
              </a:ext>
            </a:extLst>
          </p:cNvPr>
          <p:cNvPicPr>
            <a:picLocks noChangeAspect="1"/>
          </p:cNvPicPr>
          <p:nvPr/>
        </p:nvPicPr>
        <p:blipFill>
          <a:blip r:embed="rId4"/>
          <a:stretch>
            <a:fillRect/>
          </a:stretch>
        </p:blipFill>
        <p:spPr>
          <a:xfrm>
            <a:off x="752220" y="2877064"/>
            <a:ext cx="9148589" cy="1401036"/>
          </a:xfrm>
          <a:prstGeom prst="rect">
            <a:avLst/>
          </a:prstGeom>
        </p:spPr>
      </p:pic>
      <p:pic>
        <p:nvPicPr>
          <p:cNvPr id="5" name="图片 4">
            <a:extLst>
              <a:ext uri="{FF2B5EF4-FFF2-40B4-BE49-F238E27FC236}">
                <a16:creationId xmlns:a16="http://schemas.microsoft.com/office/drawing/2014/main" id="{CD1C5399-4929-FCFA-02A9-478A66317A1F}"/>
              </a:ext>
            </a:extLst>
          </p:cNvPr>
          <p:cNvPicPr>
            <a:picLocks noChangeAspect="1"/>
          </p:cNvPicPr>
          <p:nvPr/>
        </p:nvPicPr>
        <p:blipFill>
          <a:blip r:embed="rId5"/>
          <a:stretch>
            <a:fillRect/>
          </a:stretch>
        </p:blipFill>
        <p:spPr>
          <a:xfrm>
            <a:off x="752221" y="4733514"/>
            <a:ext cx="9148588" cy="1946250"/>
          </a:xfrm>
          <a:prstGeom prst="rect">
            <a:avLst/>
          </a:prstGeom>
        </p:spPr>
      </p:pic>
    </p:spTree>
    <p:extLst>
      <p:ext uri="{BB962C8B-B14F-4D97-AF65-F5344CB8AC3E}">
        <p14:creationId xmlns:p14="http://schemas.microsoft.com/office/powerpoint/2010/main" val="3476890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969FA2-7DD0-340C-652C-5724194AB618}"/>
            </a:ext>
          </a:extLst>
        </p:cNvPr>
        <p:cNvGrpSpPr/>
        <p:nvPr/>
      </p:nvGrpSpPr>
      <p:grpSpPr>
        <a:xfrm>
          <a:off x="0" y="0"/>
          <a:ext cx="0" cy="0"/>
          <a:chOff x="0" y="0"/>
          <a:chExt cx="0" cy="0"/>
        </a:xfrm>
      </p:grpSpPr>
      <p:sp>
        <p:nvSpPr>
          <p:cNvPr id="9" name="演示研究所 SlideLab.cc">
            <a:extLst>
              <a:ext uri="{FF2B5EF4-FFF2-40B4-BE49-F238E27FC236}">
                <a16:creationId xmlns:a16="http://schemas.microsoft.com/office/drawing/2014/main" id="{8655B47A-2363-A7AF-C771-C8EC3D403E34}"/>
              </a:ext>
            </a:extLst>
          </p:cNvPr>
          <p:cNvSpPr/>
          <p:nvPr/>
        </p:nvSpPr>
        <p:spPr>
          <a:xfrm flipH="1">
            <a:off x="0" y="885315"/>
            <a:ext cx="12192000" cy="5965834"/>
          </a:xfrm>
          <a:custGeom>
            <a:avLst/>
            <a:gdLst>
              <a:gd name="connsiteX0" fmla="*/ 8980362 w 12192000"/>
              <a:gd name="connsiteY0" fmla="*/ 0 h 5965834"/>
              <a:gd name="connsiteX1" fmla="*/ 2837486 w 12192000"/>
              <a:gd name="connsiteY1" fmla="*/ 0 h 5965834"/>
              <a:gd name="connsiteX2" fmla="*/ 8173 w 12192000"/>
              <a:gd name="connsiteY2" fmla="*/ 1334296 h 5965834"/>
              <a:gd name="connsiteX3" fmla="*/ 0 w 12192000"/>
              <a:gd name="connsiteY3" fmla="*/ 1345226 h 5965834"/>
              <a:gd name="connsiteX4" fmla="*/ 0 w 12192000"/>
              <a:gd name="connsiteY4" fmla="*/ 5965834 h 5965834"/>
              <a:gd name="connsiteX5" fmla="*/ 12192000 w 12192000"/>
              <a:gd name="connsiteY5" fmla="*/ 5965834 h 5965834"/>
              <a:gd name="connsiteX6" fmla="*/ 12192000 w 12192000"/>
              <a:gd name="connsiteY6" fmla="*/ 1898448 h 5965834"/>
              <a:gd name="connsiteX7" fmla="*/ 12020749 w 12192000"/>
              <a:gd name="connsiteY7" fmla="*/ 1616561 h 5965834"/>
              <a:gd name="connsiteX8" fmla="*/ 8980362 w 12192000"/>
              <a:gd name="connsiteY8" fmla="*/ 0 h 596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5965834">
                <a:moveTo>
                  <a:pt x="8980362" y="0"/>
                </a:moveTo>
                <a:lnTo>
                  <a:pt x="2837486" y="0"/>
                </a:lnTo>
                <a:cubicBezTo>
                  <a:pt x="1698425" y="0"/>
                  <a:pt x="680678" y="519408"/>
                  <a:pt x="8173" y="1334296"/>
                </a:cubicBezTo>
                <a:lnTo>
                  <a:pt x="0" y="1345226"/>
                </a:lnTo>
                <a:lnTo>
                  <a:pt x="0" y="5965834"/>
                </a:lnTo>
                <a:lnTo>
                  <a:pt x="12192000" y="5965834"/>
                </a:lnTo>
                <a:lnTo>
                  <a:pt x="12192000" y="1898448"/>
                </a:lnTo>
                <a:lnTo>
                  <a:pt x="12020749" y="1616561"/>
                </a:lnTo>
                <a:cubicBezTo>
                  <a:pt x="11361838" y="641244"/>
                  <a:pt x="10245985" y="0"/>
                  <a:pt x="8980362" y="0"/>
                </a:cubicBezTo>
                <a:close/>
              </a:path>
            </a:pathLst>
          </a:custGeom>
          <a:gradFill>
            <a:gsLst>
              <a:gs pos="0">
                <a:schemeClr val="accent1">
                  <a:alpha val="6361"/>
                </a:schemeClr>
              </a:gs>
              <a:gs pos="100000">
                <a:schemeClr val="accent2">
                  <a:alpha val="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0" name="演示研究所 SlideLab.cc">
            <a:extLst>
              <a:ext uri="{FF2B5EF4-FFF2-40B4-BE49-F238E27FC236}">
                <a16:creationId xmlns:a16="http://schemas.microsoft.com/office/drawing/2014/main" id="{D81F429F-26CD-D26B-62CD-E6380B402153}"/>
              </a:ext>
            </a:extLst>
          </p:cNvPr>
          <p:cNvSpPr/>
          <p:nvPr/>
        </p:nvSpPr>
        <p:spPr bwMode="auto">
          <a:xfrm>
            <a:off x="11447032" y="5887429"/>
            <a:ext cx="744968" cy="963720"/>
          </a:xfrm>
          <a:custGeom>
            <a:avLst/>
            <a:gdLst>
              <a:gd name="connsiteX0" fmla="*/ 744968 w 744968"/>
              <a:gd name="connsiteY0" fmla="*/ 0 h 963720"/>
              <a:gd name="connsiteX1" fmla="*/ 744968 w 744968"/>
              <a:gd name="connsiteY1" fmla="*/ 963720 h 963720"/>
              <a:gd name="connsiteX2" fmla="*/ 0 w 744968"/>
              <a:gd name="connsiteY2" fmla="*/ 963720 h 963720"/>
              <a:gd name="connsiteX3" fmla="*/ 15647 w 744968"/>
              <a:gd name="connsiteY3" fmla="*/ 808502 h 963720"/>
              <a:gd name="connsiteX4" fmla="*/ 650378 w 744968"/>
              <a:gd name="connsiteY4" fmla="*/ 34620 h 963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968" h="963720">
                <a:moveTo>
                  <a:pt x="744968" y="0"/>
                </a:moveTo>
                <a:lnTo>
                  <a:pt x="744968" y="963720"/>
                </a:lnTo>
                <a:lnTo>
                  <a:pt x="0" y="963720"/>
                </a:lnTo>
                <a:lnTo>
                  <a:pt x="15647" y="808502"/>
                </a:lnTo>
                <a:cubicBezTo>
                  <a:pt x="87248" y="458598"/>
                  <a:pt x="328845" y="170617"/>
                  <a:pt x="650378" y="34620"/>
                </a:cubicBezTo>
                <a:close/>
              </a:path>
            </a:pathLst>
          </a:custGeom>
          <a:solidFill>
            <a:schemeClr val="accent2">
              <a:alpha val="49000"/>
            </a:schemeClr>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1" name="演示研究所 SlideLab.cc">
            <a:extLst>
              <a:ext uri="{FF2B5EF4-FFF2-40B4-BE49-F238E27FC236}">
                <a16:creationId xmlns:a16="http://schemas.microsoft.com/office/drawing/2014/main" id="{FCF3ADDF-DB0C-5A39-0ED6-DC0A03AC2778}"/>
              </a:ext>
            </a:extLst>
          </p:cNvPr>
          <p:cNvSpPr/>
          <p:nvPr/>
        </p:nvSpPr>
        <p:spPr bwMode="auto">
          <a:xfrm>
            <a:off x="1" y="0"/>
            <a:ext cx="1352581" cy="1086132"/>
          </a:xfrm>
          <a:custGeom>
            <a:avLst/>
            <a:gdLst>
              <a:gd name="connsiteX0" fmla="*/ 0 w 1352581"/>
              <a:gd name="connsiteY0" fmla="*/ 0 h 1086132"/>
              <a:gd name="connsiteX1" fmla="*/ 1352581 w 1352581"/>
              <a:gd name="connsiteY1" fmla="*/ 0 h 1086132"/>
              <a:gd name="connsiteX2" fmla="*/ 1341459 w 1352581"/>
              <a:gd name="connsiteY2" fmla="*/ 72870 h 1086132"/>
              <a:gd name="connsiteX3" fmla="*/ 98229 w 1352581"/>
              <a:gd name="connsiteY3" fmla="*/ 1086132 h 1086132"/>
              <a:gd name="connsiteX4" fmla="*/ 0 w 1352581"/>
              <a:gd name="connsiteY4" fmla="*/ 1081172 h 1086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581" h="1086132">
                <a:moveTo>
                  <a:pt x="0" y="0"/>
                </a:moveTo>
                <a:lnTo>
                  <a:pt x="1352581" y="0"/>
                </a:lnTo>
                <a:lnTo>
                  <a:pt x="1341459" y="72870"/>
                </a:lnTo>
                <a:cubicBezTo>
                  <a:pt x="1223129" y="651138"/>
                  <a:pt x="711478" y="1086132"/>
                  <a:pt x="98229" y="1086132"/>
                </a:cubicBezTo>
                <a:lnTo>
                  <a:pt x="0" y="1081172"/>
                </a:lnTo>
                <a:close/>
              </a:path>
            </a:pathLst>
          </a:custGeom>
          <a:solidFill>
            <a:schemeClr val="accent2"/>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nvGrpSpPr>
          <p:cNvPr id="12" name="演示研究所 SlideLab.cc">
            <a:extLst>
              <a:ext uri="{FF2B5EF4-FFF2-40B4-BE49-F238E27FC236}">
                <a16:creationId xmlns:a16="http://schemas.microsoft.com/office/drawing/2014/main" id="{BCB50A10-7349-9E35-6BE0-54410BB82B6C}"/>
              </a:ext>
            </a:extLst>
          </p:cNvPr>
          <p:cNvGrpSpPr/>
          <p:nvPr/>
        </p:nvGrpSpPr>
        <p:grpSpPr>
          <a:xfrm rot="5400000" flipH="1" flipV="1">
            <a:off x="11384554" y="59775"/>
            <a:ext cx="180734" cy="827714"/>
            <a:chOff x="11303000" y="2324100"/>
            <a:chExt cx="176784" cy="809625"/>
          </a:xfrm>
          <a:solidFill>
            <a:schemeClr val="accent1"/>
          </a:solidFill>
        </p:grpSpPr>
        <p:sp>
          <p:nvSpPr>
            <p:cNvPr id="13" name="演示研究所 SlideLab.cc">
              <a:extLst>
                <a:ext uri="{FF2B5EF4-FFF2-40B4-BE49-F238E27FC236}">
                  <a16:creationId xmlns:a16="http://schemas.microsoft.com/office/drawing/2014/main" id="{475A44C3-02FA-8F51-2F21-1447B864CE40}"/>
                </a:ext>
              </a:extLst>
            </p:cNvPr>
            <p:cNvSpPr/>
            <p:nvPr/>
          </p:nvSpPr>
          <p:spPr>
            <a:xfrm>
              <a:off x="11303000" y="2324100"/>
              <a:ext cx="176784" cy="152400"/>
            </a:xfrm>
            <a:prstGeom prst="triangl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4" name="演示研究所 SlideLab.cc">
              <a:extLst>
                <a:ext uri="{FF2B5EF4-FFF2-40B4-BE49-F238E27FC236}">
                  <a16:creationId xmlns:a16="http://schemas.microsoft.com/office/drawing/2014/main" id="{978C684A-36D0-C215-8959-B681F6E1E85D}"/>
                </a:ext>
              </a:extLst>
            </p:cNvPr>
            <p:cNvSpPr/>
            <p:nvPr/>
          </p:nvSpPr>
          <p:spPr>
            <a:xfrm>
              <a:off x="11303000" y="2543175"/>
              <a:ext cx="176784" cy="152400"/>
            </a:xfrm>
            <a:prstGeom prst="triangl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5" name="演示研究所 SlideLab.cc">
              <a:extLst>
                <a:ext uri="{FF2B5EF4-FFF2-40B4-BE49-F238E27FC236}">
                  <a16:creationId xmlns:a16="http://schemas.microsoft.com/office/drawing/2014/main" id="{A0FC9165-7632-101F-0E70-FC385D405541}"/>
                </a:ext>
              </a:extLst>
            </p:cNvPr>
            <p:cNvSpPr/>
            <p:nvPr/>
          </p:nvSpPr>
          <p:spPr>
            <a:xfrm>
              <a:off x="11303000" y="2762250"/>
              <a:ext cx="176784" cy="152400"/>
            </a:xfrm>
            <a:prstGeom prst="triangl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6" name="演示研究所 SlideLab.cc">
              <a:extLst>
                <a:ext uri="{FF2B5EF4-FFF2-40B4-BE49-F238E27FC236}">
                  <a16:creationId xmlns:a16="http://schemas.microsoft.com/office/drawing/2014/main" id="{1FF37802-4AF6-EE13-E5F5-FC6D6E932CBD}"/>
                </a:ext>
              </a:extLst>
            </p:cNvPr>
            <p:cNvSpPr/>
            <p:nvPr/>
          </p:nvSpPr>
          <p:spPr>
            <a:xfrm>
              <a:off x="11303000" y="2981325"/>
              <a:ext cx="176784" cy="152400"/>
            </a:xfrm>
            <a:prstGeom prst="triangl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sp>
        <p:nvSpPr>
          <p:cNvPr id="17" name="演示研究所 SlideLab.cc">
            <a:extLst>
              <a:ext uri="{FF2B5EF4-FFF2-40B4-BE49-F238E27FC236}">
                <a16:creationId xmlns:a16="http://schemas.microsoft.com/office/drawing/2014/main" id="{F9531559-F6E5-C488-C777-9A64C40D488C}"/>
              </a:ext>
            </a:extLst>
          </p:cNvPr>
          <p:cNvSpPr/>
          <p:nvPr/>
        </p:nvSpPr>
        <p:spPr bwMode="auto">
          <a:xfrm>
            <a:off x="335160" y="5929009"/>
            <a:ext cx="602041" cy="602041"/>
          </a:xfrm>
          <a:prstGeom prst="ellipse">
            <a:avLst/>
          </a:prstGeom>
          <a:solidFill>
            <a:schemeClr val="accent2"/>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6" name="演示研究所 SlideLab.cc">
            <a:extLst>
              <a:ext uri="{FF2B5EF4-FFF2-40B4-BE49-F238E27FC236}">
                <a16:creationId xmlns:a16="http://schemas.microsoft.com/office/drawing/2014/main" id="{C4144B9F-9DBD-79C9-3B18-FF702DA7B969}"/>
              </a:ext>
            </a:extLst>
          </p:cNvPr>
          <p:cNvSpPr>
            <a:spLocks noEditPoints="1"/>
          </p:cNvSpPr>
          <p:nvPr>
            <p:custDataLst>
              <p:tags r:id="rId1"/>
            </p:custDataLst>
          </p:nvPr>
        </p:nvSpPr>
        <p:spPr bwMode="auto">
          <a:xfrm>
            <a:off x="9366789" y="3080954"/>
            <a:ext cx="1217267" cy="1125700"/>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0F6FE"/>
              </a:solidFill>
              <a:effectLst/>
              <a:uLnTx/>
              <a:uFillTx/>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p:txBody>
      </p:sp>
      <p:sp>
        <p:nvSpPr>
          <p:cNvPr id="2" name="文本占位符 1">
            <a:extLst>
              <a:ext uri="{FF2B5EF4-FFF2-40B4-BE49-F238E27FC236}">
                <a16:creationId xmlns:a16="http://schemas.microsoft.com/office/drawing/2014/main" id="{3A02BC1F-9D69-C9C1-E115-C5C0114D72ED}"/>
              </a:ext>
            </a:extLst>
          </p:cNvPr>
          <p:cNvSpPr txBox="1">
            <a:spLocks/>
          </p:cNvSpPr>
          <p:nvPr/>
        </p:nvSpPr>
        <p:spPr>
          <a:xfrm>
            <a:off x="1227050" y="208847"/>
            <a:ext cx="4560696" cy="529569"/>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400" b="1" dirty="0">
                <a:solidFill>
                  <a:schemeClr val="tx1"/>
                </a:solidFill>
                <a:latin typeface="黑体" panose="02010609060101010101" pitchFamily="49" charset="-122"/>
                <a:ea typeface="黑体" panose="02010609060101010101" pitchFamily="49" charset="-122"/>
              </a:rPr>
              <a:t>2.2</a:t>
            </a:r>
            <a:r>
              <a:rPr kumimoji="1" lang="zh-CN" altLang="en-US" sz="2400" b="1" dirty="0">
                <a:solidFill>
                  <a:schemeClr val="tx1"/>
                </a:solidFill>
                <a:latin typeface="黑体" panose="02010609060101010101" pitchFamily="49" charset="-122"/>
                <a:ea typeface="黑体" panose="02010609060101010101" pitchFamily="49" charset="-122"/>
              </a:rPr>
              <a:t>功能测试与分析</a:t>
            </a:r>
          </a:p>
        </p:txBody>
      </p:sp>
      <p:pic>
        <p:nvPicPr>
          <p:cNvPr id="3" name="图片 2">
            <a:extLst>
              <a:ext uri="{FF2B5EF4-FFF2-40B4-BE49-F238E27FC236}">
                <a16:creationId xmlns:a16="http://schemas.microsoft.com/office/drawing/2014/main" id="{9FD4587A-F481-CF83-A473-5759C20EC4BE}"/>
              </a:ext>
            </a:extLst>
          </p:cNvPr>
          <p:cNvPicPr>
            <a:picLocks noChangeAspect="1"/>
          </p:cNvPicPr>
          <p:nvPr/>
        </p:nvPicPr>
        <p:blipFill>
          <a:blip r:embed="rId3"/>
          <a:stretch>
            <a:fillRect/>
          </a:stretch>
        </p:blipFill>
        <p:spPr>
          <a:xfrm>
            <a:off x="426860" y="1086132"/>
            <a:ext cx="5535163" cy="4151551"/>
          </a:xfrm>
          <a:prstGeom prst="rect">
            <a:avLst/>
          </a:prstGeom>
        </p:spPr>
      </p:pic>
      <p:sp>
        <p:nvSpPr>
          <p:cNvPr id="4" name="文本框 3">
            <a:extLst>
              <a:ext uri="{FF2B5EF4-FFF2-40B4-BE49-F238E27FC236}">
                <a16:creationId xmlns:a16="http://schemas.microsoft.com/office/drawing/2014/main" id="{7001D86C-1BBA-1047-4D4C-1A4650D127C4}"/>
              </a:ext>
            </a:extLst>
          </p:cNvPr>
          <p:cNvSpPr txBox="1"/>
          <p:nvPr/>
        </p:nvSpPr>
        <p:spPr>
          <a:xfrm>
            <a:off x="6457046" y="535744"/>
            <a:ext cx="4827987" cy="5693866"/>
          </a:xfrm>
          <a:prstGeom prst="rect">
            <a:avLst/>
          </a:prstGeom>
          <a:noFill/>
        </p:spPr>
        <p:txBody>
          <a:bodyPr wrap="square" rtlCol="0">
            <a:spAutoFit/>
          </a:bodyPr>
          <a:lstStyle/>
          <a:p>
            <a:r>
              <a:rPr lang="zh-CN" altLang="en-US" sz="2000" b="1" dirty="0">
                <a:solidFill>
                  <a:srgbClr val="4B6CB7"/>
                </a:solidFill>
                <a:latin typeface="微软雅黑" panose="020B0503020204020204" pitchFamily="34" charset="-122"/>
                <a:ea typeface="微软雅黑" panose="020B0503020204020204" pitchFamily="34" charset="-122"/>
              </a:rPr>
              <a:t>由图分析：</a:t>
            </a:r>
            <a:endParaRPr lang="en-US" altLang="zh-CN" sz="2000" b="1" dirty="0">
              <a:solidFill>
                <a:srgbClr val="4B6CB7"/>
              </a:solidFill>
              <a:latin typeface="微软雅黑" panose="020B0503020204020204" pitchFamily="34" charset="-122"/>
              <a:ea typeface="微软雅黑" panose="020B0503020204020204" pitchFamily="34" charset="-122"/>
            </a:endParaRPr>
          </a:p>
          <a:p>
            <a:endParaRPr lang="zh-CN" altLang="en-US" sz="2000" b="1" dirty="0">
              <a:solidFill>
                <a:srgbClr val="4B6CB7"/>
              </a:solidFill>
              <a:latin typeface="微软雅黑" panose="020B0503020204020204" pitchFamily="34" charset="-122"/>
              <a:ea typeface="微软雅黑" panose="020B0503020204020204" pitchFamily="34" charset="-122"/>
            </a:endParaRPr>
          </a:p>
          <a:p>
            <a:r>
              <a:rPr lang="zh-CN" altLang="en-US" dirty="0"/>
              <a:t>（</a:t>
            </a:r>
            <a:r>
              <a:rPr lang="en-US" altLang="zh-CN" dirty="0"/>
              <a:t>1</a:t>
            </a:r>
            <a:r>
              <a:rPr lang="zh-CN" altLang="en-US" dirty="0"/>
              <a:t>）在数据传输的初始阶段，</a:t>
            </a:r>
            <a:r>
              <a:rPr lang="zh-CN" altLang="en-US" b="1" dirty="0">
                <a:solidFill>
                  <a:srgbClr val="FF0000"/>
                </a:solidFill>
              </a:rPr>
              <a:t>总</a:t>
            </a:r>
            <a:r>
              <a:rPr lang="en-US" altLang="zh-CN" b="1" dirty="0">
                <a:solidFill>
                  <a:srgbClr val="FF0000"/>
                </a:solidFill>
              </a:rPr>
              <a:t>RTO</a:t>
            </a:r>
            <a:r>
              <a:rPr lang="zh-CN" altLang="en-US" dirty="0"/>
              <a:t>（即</a:t>
            </a:r>
            <a:r>
              <a:rPr lang="en-US" altLang="zh-CN" dirty="0" err="1"/>
              <a:t>TimeoutInterval</a:t>
            </a:r>
            <a:r>
              <a:rPr lang="zh-CN" altLang="en-US" dirty="0"/>
              <a:t>）设定得相对</a:t>
            </a:r>
            <a:r>
              <a:rPr lang="zh-CN" altLang="en-US" b="1" dirty="0">
                <a:solidFill>
                  <a:srgbClr val="FF0000"/>
                </a:solidFill>
              </a:rPr>
              <a:t>较高</a:t>
            </a:r>
            <a:r>
              <a:rPr lang="zh-CN" altLang="en-US" dirty="0"/>
              <a:t>，主要是由于此时的</a:t>
            </a:r>
            <a:r>
              <a:rPr lang="en-US" altLang="zh-CN" dirty="0" err="1"/>
              <a:t>sampleRTT</a:t>
            </a:r>
            <a:r>
              <a:rPr lang="zh-CN" altLang="en-US" dirty="0"/>
              <a:t>值偏大。此外，在数据传输过程中，</a:t>
            </a:r>
            <a:r>
              <a:rPr lang="en-US" altLang="zh-CN" dirty="0"/>
              <a:t>RTO</a:t>
            </a:r>
            <a:r>
              <a:rPr lang="zh-CN" altLang="en-US" dirty="0"/>
              <a:t>会经历一定的波动，很可能是网络链路上的</a:t>
            </a:r>
            <a:r>
              <a:rPr lang="zh-CN" altLang="en-US" b="1" dirty="0">
                <a:solidFill>
                  <a:srgbClr val="FF0000"/>
                </a:solidFill>
              </a:rPr>
              <a:t>延迟增加</a:t>
            </a:r>
            <a:r>
              <a:rPr lang="zh-CN" altLang="en-US" dirty="0"/>
              <a:t>或</a:t>
            </a:r>
            <a:r>
              <a:rPr lang="zh-CN" altLang="en-US" b="1" dirty="0">
                <a:solidFill>
                  <a:srgbClr val="FF0000"/>
                </a:solidFill>
              </a:rPr>
              <a:t>数据包丢失</a:t>
            </a:r>
            <a:r>
              <a:rPr lang="zh-CN" altLang="en-US" dirty="0"/>
              <a:t>引起的，进而导致</a:t>
            </a:r>
            <a:r>
              <a:rPr lang="zh-CN" altLang="en-US" b="1" dirty="0">
                <a:solidFill>
                  <a:srgbClr val="FF0000"/>
                </a:solidFill>
              </a:rPr>
              <a:t>时间</a:t>
            </a:r>
            <a:r>
              <a:rPr lang="zh-CN" altLang="en-US" dirty="0"/>
              <a:t>上的</a:t>
            </a:r>
            <a:r>
              <a:rPr lang="zh-CN" altLang="en-US" b="1" dirty="0">
                <a:solidFill>
                  <a:srgbClr val="FF0000"/>
                </a:solidFill>
              </a:rPr>
              <a:t>不稳定性</a:t>
            </a:r>
            <a:r>
              <a:rPr lang="zh-CN" altLang="en-US" dirty="0"/>
              <a:t>。</a:t>
            </a:r>
          </a:p>
          <a:p>
            <a:r>
              <a:rPr lang="zh-CN" altLang="en-US" dirty="0"/>
              <a:t>（</a:t>
            </a:r>
            <a:r>
              <a:rPr lang="en-US" altLang="zh-CN" dirty="0"/>
              <a:t>2</a:t>
            </a:r>
            <a:r>
              <a:rPr lang="zh-CN" altLang="en-US" dirty="0"/>
              <a:t>）</a:t>
            </a:r>
            <a:r>
              <a:rPr lang="en-US" altLang="zh-CN" dirty="0" err="1"/>
              <a:t>EstimatedRTT</a:t>
            </a:r>
            <a:r>
              <a:rPr lang="zh-CN" altLang="en-US" dirty="0"/>
              <a:t>与</a:t>
            </a:r>
            <a:r>
              <a:rPr lang="en-US" altLang="zh-CN" dirty="0" err="1"/>
              <a:t>SampleRTT</a:t>
            </a:r>
            <a:r>
              <a:rPr lang="zh-CN" altLang="en-US" dirty="0"/>
              <a:t>的变化趋势呈现出高度</a:t>
            </a:r>
            <a:r>
              <a:rPr lang="zh-CN" altLang="en-US" b="1" dirty="0">
                <a:solidFill>
                  <a:srgbClr val="FF0000"/>
                </a:solidFill>
              </a:rPr>
              <a:t>一致</a:t>
            </a:r>
            <a:r>
              <a:rPr lang="zh-CN" altLang="en-US" dirty="0"/>
              <a:t>性，而</a:t>
            </a:r>
            <a:r>
              <a:rPr lang="en-US" altLang="zh-CN" dirty="0" err="1"/>
              <a:t>TimeoutInterval</a:t>
            </a:r>
            <a:r>
              <a:rPr lang="zh-CN" altLang="en-US" dirty="0"/>
              <a:t>则根据这两者的动态变化进行相应的调整。这种调整机制确保了网络传输的灵活性和适应性，以合理应对网络条件的变化。</a:t>
            </a:r>
          </a:p>
          <a:p>
            <a:r>
              <a:rPr lang="zh-CN" altLang="en-US" dirty="0"/>
              <a:t>（</a:t>
            </a:r>
            <a:r>
              <a:rPr lang="en-US" altLang="zh-CN" dirty="0"/>
              <a:t>3</a:t>
            </a:r>
            <a:r>
              <a:rPr lang="zh-CN" altLang="en-US" dirty="0"/>
              <a:t>）</a:t>
            </a:r>
            <a:r>
              <a:rPr lang="en-US" altLang="zh-CN" b="1" dirty="0" err="1">
                <a:solidFill>
                  <a:srgbClr val="FF0000"/>
                </a:solidFill>
              </a:rPr>
              <a:t>DevRTT</a:t>
            </a:r>
            <a:r>
              <a:rPr lang="zh-CN" altLang="en-US" dirty="0"/>
              <a:t>作为</a:t>
            </a:r>
            <a:r>
              <a:rPr lang="en-US" altLang="zh-CN" dirty="0" err="1"/>
              <a:t>SampleRTT</a:t>
            </a:r>
            <a:r>
              <a:rPr lang="zh-CN" altLang="en-US" dirty="0"/>
              <a:t>与</a:t>
            </a:r>
            <a:r>
              <a:rPr lang="en-US" altLang="zh-CN" dirty="0" err="1"/>
              <a:t>EstimatedRTT</a:t>
            </a:r>
            <a:r>
              <a:rPr lang="zh-CN" altLang="en-US" dirty="0"/>
              <a:t>之间差异的体现（</a:t>
            </a:r>
            <a:r>
              <a:rPr lang="en-US" altLang="zh-CN" dirty="0"/>
              <a:t>RTT</a:t>
            </a:r>
            <a:r>
              <a:rPr lang="zh-CN" altLang="en-US" dirty="0"/>
              <a:t>偏差值），反映出</a:t>
            </a:r>
            <a:r>
              <a:rPr lang="en-US" altLang="zh-CN" dirty="0" err="1"/>
              <a:t>Sample</a:t>
            </a:r>
            <a:r>
              <a:rPr lang="en-US" altLang="zh-CN" b="1" dirty="0" err="1">
                <a:solidFill>
                  <a:srgbClr val="FF0000"/>
                </a:solidFill>
              </a:rPr>
              <a:t>RTT</a:t>
            </a:r>
            <a:r>
              <a:rPr lang="zh-CN" altLang="en-US" dirty="0"/>
              <a:t>的</a:t>
            </a:r>
            <a:r>
              <a:rPr lang="zh-CN" altLang="en-US" b="1" dirty="0">
                <a:solidFill>
                  <a:srgbClr val="FF0000"/>
                </a:solidFill>
              </a:rPr>
              <a:t>较大波动</a:t>
            </a:r>
            <a:r>
              <a:rPr lang="zh-CN" altLang="en-US" dirty="0"/>
              <a:t>。而</a:t>
            </a:r>
            <a:r>
              <a:rPr lang="en-US" altLang="zh-CN" dirty="0" err="1"/>
              <a:t>TimeoutInterval</a:t>
            </a:r>
            <a:r>
              <a:rPr lang="zh-CN" altLang="en-US" dirty="0"/>
              <a:t>的计算公式（</a:t>
            </a:r>
            <a:r>
              <a:rPr lang="en-US" altLang="zh-CN" dirty="0" err="1"/>
              <a:t>EstimatedRTT</a:t>
            </a:r>
            <a:r>
              <a:rPr lang="en-US" altLang="zh-CN" dirty="0"/>
              <a:t> + 4*</a:t>
            </a:r>
            <a:r>
              <a:rPr lang="en-US" altLang="zh-CN" dirty="0" err="1"/>
              <a:t>DevRTT</a:t>
            </a:r>
            <a:r>
              <a:rPr lang="zh-CN" altLang="en-US" dirty="0"/>
              <a:t>）则进一步</a:t>
            </a:r>
            <a:r>
              <a:rPr lang="zh-CN" altLang="en-US" b="1" dirty="0">
                <a:solidFill>
                  <a:srgbClr val="FF0000"/>
                </a:solidFill>
              </a:rPr>
              <a:t>放大这种波动</a:t>
            </a:r>
            <a:r>
              <a:rPr lang="zh-CN" altLang="en-US" dirty="0"/>
              <a:t>，并成为影响</a:t>
            </a:r>
            <a:r>
              <a:rPr lang="en-US" altLang="zh-CN" dirty="0" err="1"/>
              <a:t>TimeoutInterval</a:t>
            </a:r>
            <a:r>
              <a:rPr lang="zh-CN" altLang="en-US" dirty="0"/>
              <a:t>变化的主导因素。</a:t>
            </a:r>
          </a:p>
          <a:p>
            <a:endParaRPr lang="zh-CN" altLang="en-US" dirty="0"/>
          </a:p>
        </p:txBody>
      </p:sp>
    </p:spTree>
    <p:extLst>
      <p:ext uri="{BB962C8B-B14F-4D97-AF65-F5344CB8AC3E}">
        <p14:creationId xmlns:p14="http://schemas.microsoft.com/office/powerpoint/2010/main" val="31305225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809B9-5575-0625-24F7-571BDB045855}"/>
            </a:ext>
          </a:extLst>
        </p:cNvPr>
        <p:cNvGrpSpPr/>
        <p:nvPr/>
      </p:nvGrpSpPr>
      <p:grpSpPr>
        <a:xfrm>
          <a:off x="0" y="0"/>
          <a:ext cx="0" cy="0"/>
          <a:chOff x="0" y="0"/>
          <a:chExt cx="0" cy="0"/>
        </a:xfrm>
      </p:grpSpPr>
      <p:sp>
        <p:nvSpPr>
          <p:cNvPr id="9" name="演示研究所 SlideLab.cc">
            <a:extLst>
              <a:ext uri="{FF2B5EF4-FFF2-40B4-BE49-F238E27FC236}">
                <a16:creationId xmlns:a16="http://schemas.microsoft.com/office/drawing/2014/main" id="{93DCB758-5217-CF11-CED0-E9AB228EAADA}"/>
              </a:ext>
            </a:extLst>
          </p:cNvPr>
          <p:cNvSpPr/>
          <p:nvPr/>
        </p:nvSpPr>
        <p:spPr>
          <a:xfrm flipH="1">
            <a:off x="0" y="885315"/>
            <a:ext cx="12192000" cy="5965834"/>
          </a:xfrm>
          <a:custGeom>
            <a:avLst/>
            <a:gdLst>
              <a:gd name="connsiteX0" fmla="*/ 8980362 w 12192000"/>
              <a:gd name="connsiteY0" fmla="*/ 0 h 5965834"/>
              <a:gd name="connsiteX1" fmla="*/ 2837486 w 12192000"/>
              <a:gd name="connsiteY1" fmla="*/ 0 h 5965834"/>
              <a:gd name="connsiteX2" fmla="*/ 8173 w 12192000"/>
              <a:gd name="connsiteY2" fmla="*/ 1334296 h 5965834"/>
              <a:gd name="connsiteX3" fmla="*/ 0 w 12192000"/>
              <a:gd name="connsiteY3" fmla="*/ 1345226 h 5965834"/>
              <a:gd name="connsiteX4" fmla="*/ 0 w 12192000"/>
              <a:gd name="connsiteY4" fmla="*/ 5965834 h 5965834"/>
              <a:gd name="connsiteX5" fmla="*/ 12192000 w 12192000"/>
              <a:gd name="connsiteY5" fmla="*/ 5965834 h 5965834"/>
              <a:gd name="connsiteX6" fmla="*/ 12192000 w 12192000"/>
              <a:gd name="connsiteY6" fmla="*/ 1898448 h 5965834"/>
              <a:gd name="connsiteX7" fmla="*/ 12020749 w 12192000"/>
              <a:gd name="connsiteY7" fmla="*/ 1616561 h 5965834"/>
              <a:gd name="connsiteX8" fmla="*/ 8980362 w 12192000"/>
              <a:gd name="connsiteY8" fmla="*/ 0 h 596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5965834">
                <a:moveTo>
                  <a:pt x="8980362" y="0"/>
                </a:moveTo>
                <a:lnTo>
                  <a:pt x="2837486" y="0"/>
                </a:lnTo>
                <a:cubicBezTo>
                  <a:pt x="1698425" y="0"/>
                  <a:pt x="680678" y="519408"/>
                  <a:pt x="8173" y="1334296"/>
                </a:cubicBezTo>
                <a:lnTo>
                  <a:pt x="0" y="1345226"/>
                </a:lnTo>
                <a:lnTo>
                  <a:pt x="0" y="5965834"/>
                </a:lnTo>
                <a:lnTo>
                  <a:pt x="12192000" y="5965834"/>
                </a:lnTo>
                <a:lnTo>
                  <a:pt x="12192000" y="1898448"/>
                </a:lnTo>
                <a:lnTo>
                  <a:pt x="12020749" y="1616561"/>
                </a:lnTo>
                <a:cubicBezTo>
                  <a:pt x="11361838" y="641244"/>
                  <a:pt x="10245985" y="0"/>
                  <a:pt x="8980362" y="0"/>
                </a:cubicBezTo>
                <a:close/>
              </a:path>
            </a:pathLst>
          </a:custGeom>
          <a:gradFill>
            <a:gsLst>
              <a:gs pos="0">
                <a:schemeClr val="accent1">
                  <a:alpha val="6361"/>
                </a:schemeClr>
              </a:gs>
              <a:gs pos="100000">
                <a:schemeClr val="accent2">
                  <a:alpha val="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0" name="演示研究所 SlideLab.cc">
            <a:extLst>
              <a:ext uri="{FF2B5EF4-FFF2-40B4-BE49-F238E27FC236}">
                <a16:creationId xmlns:a16="http://schemas.microsoft.com/office/drawing/2014/main" id="{E9E009A2-7416-3DA0-4A69-01DED3153D5E}"/>
              </a:ext>
            </a:extLst>
          </p:cNvPr>
          <p:cNvSpPr/>
          <p:nvPr/>
        </p:nvSpPr>
        <p:spPr bwMode="auto">
          <a:xfrm>
            <a:off x="11447032" y="5887429"/>
            <a:ext cx="744968" cy="963720"/>
          </a:xfrm>
          <a:custGeom>
            <a:avLst/>
            <a:gdLst>
              <a:gd name="connsiteX0" fmla="*/ 744968 w 744968"/>
              <a:gd name="connsiteY0" fmla="*/ 0 h 963720"/>
              <a:gd name="connsiteX1" fmla="*/ 744968 w 744968"/>
              <a:gd name="connsiteY1" fmla="*/ 963720 h 963720"/>
              <a:gd name="connsiteX2" fmla="*/ 0 w 744968"/>
              <a:gd name="connsiteY2" fmla="*/ 963720 h 963720"/>
              <a:gd name="connsiteX3" fmla="*/ 15647 w 744968"/>
              <a:gd name="connsiteY3" fmla="*/ 808502 h 963720"/>
              <a:gd name="connsiteX4" fmla="*/ 650378 w 744968"/>
              <a:gd name="connsiteY4" fmla="*/ 34620 h 963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968" h="963720">
                <a:moveTo>
                  <a:pt x="744968" y="0"/>
                </a:moveTo>
                <a:lnTo>
                  <a:pt x="744968" y="963720"/>
                </a:lnTo>
                <a:lnTo>
                  <a:pt x="0" y="963720"/>
                </a:lnTo>
                <a:lnTo>
                  <a:pt x="15647" y="808502"/>
                </a:lnTo>
                <a:cubicBezTo>
                  <a:pt x="87248" y="458598"/>
                  <a:pt x="328845" y="170617"/>
                  <a:pt x="650378" y="34620"/>
                </a:cubicBezTo>
                <a:close/>
              </a:path>
            </a:pathLst>
          </a:custGeom>
          <a:solidFill>
            <a:schemeClr val="accent2">
              <a:alpha val="49000"/>
            </a:schemeClr>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1" name="演示研究所 SlideLab.cc">
            <a:extLst>
              <a:ext uri="{FF2B5EF4-FFF2-40B4-BE49-F238E27FC236}">
                <a16:creationId xmlns:a16="http://schemas.microsoft.com/office/drawing/2014/main" id="{C683F5AA-D115-C61B-4C2F-CB5ADA23A652}"/>
              </a:ext>
            </a:extLst>
          </p:cNvPr>
          <p:cNvSpPr/>
          <p:nvPr/>
        </p:nvSpPr>
        <p:spPr bwMode="auto">
          <a:xfrm>
            <a:off x="1" y="0"/>
            <a:ext cx="1352581" cy="1086132"/>
          </a:xfrm>
          <a:custGeom>
            <a:avLst/>
            <a:gdLst>
              <a:gd name="connsiteX0" fmla="*/ 0 w 1352581"/>
              <a:gd name="connsiteY0" fmla="*/ 0 h 1086132"/>
              <a:gd name="connsiteX1" fmla="*/ 1352581 w 1352581"/>
              <a:gd name="connsiteY1" fmla="*/ 0 h 1086132"/>
              <a:gd name="connsiteX2" fmla="*/ 1341459 w 1352581"/>
              <a:gd name="connsiteY2" fmla="*/ 72870 h 1086132"/>
              <a:gd name="connsiteX3" fmla="*/ 98229 w 1352581"/>
              <a:gd name="connsiteY3" fmla="*/ 1086132 h 1086132"/>
              <a:gd name="connsiteX4" fmla="*/ 0 w 1352581"/>
              <a:gd name="connsiteY4" fmla="*/ 1081172 h 1086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581" h="1086132">
                <a:moveTo>
                  <a:pt x="0" y="0"/>
                </a:moveTo>
                <a:lnTo>
                  <a:pt x="1352581" y="0"/>
                </a:lnTo>
                <a:lnTo>
                  <a:pt x="1341459" y="72870"/>
                </a:lnTo>
                <a:cubicBezTo>
                  <a:pt x="1223129" y="651138"/>
                  <a:pt x="711478" y="1086132"/>
                  <a:pt x="98229" y="1086132"/>
                </a:cubicBezTo>
                <a:lnTo>
                  <a:pt x="0" y="1081172"/>
                </a:lnTo>
                <a:close/>
              </a:path>
            </a:pathLst>
          </a:custGeom>
          <a:solidFill>
            <a:schemeClr val="accent2"/>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nvGrpSpPr>
          <p:cNvPr id="12" name="演示研究所 SlideLab.cc">
            <a:extLst>
              <a:ext uri="{FF2B5EF4-FFF2-40B4-BE49-F238E27FC236}">
                <a16:creationId xmlns:a16="http://schemas.microsoft.com/office/drawing/2014/main" id="{D8DE2AA3-0599-4C58-6C7C-BBD22B05966D}"/>
              </a:ext>
            </a:extLst>
          </p:cNvPr>
          <p:cNvGrpSpPr/>
          <p:nvPr/>
        </p:nvGrpSpPr>
        <p:grpSpPr>
          <a:xfrm rot="5400000" flipH="1" flipV="1">
            <a:off x="11384554" y="59775"/>
            <a:ext cx="180734" cy="827714"/>
            <a:chOff x="11303000" y="2324100"/>
            <a:chExt cx="176784" cy="809625"/>
          </a:xfrm>
          <a:solidFill>
            <a:schemeClr val="accent1"/>
          </a:solidFill>
        </p:grpSpPr>
        <p:sp>
          <p:nvSpPr>
            <p:cNvPr id="13" name="演示研究所 SlideLab.cc">
              <a:extLst>
                <a:ext uri="{FF2B5EF4-FFF2-40B4-BE49-F238E27FC236}">
                  <a16:creationId xmlns:a16="http://schemas.microsoft.com/office/drawing/2014/main" id="{C74012F9-2036-41BA-2F92-7C52FBC57B49}"/>
                </a:ext>
              </a:extLst>
            </p:cNvPr>
            <p:cNvSpPr/>
            <p:nvPr/>
          </p:nvSpPr>
          <p:spPr>
            <a:xfrm>
              <a:off x="11303000" y="2324100"/>
              <a:ext cx="176784" cy="152400"/>
            </a:xfrm>
            <a:prstGeom prst="triangl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4" name="演示研究所 SlideLab.cc">
              <a:extLst>
                <a:ext uri="{FF2B5EF4-FFF2-40B4-BE49-F238E27FC236}">
                  <a16:creationId xmlns:a16="http://schemas.microsoft.com/office/drawing/2014/main" id="{F8E9873A-D51B-CD2A-EE75-C998E9CE5EE1}"/>
                </a:ext>
              </a:extLst>
            </p:cNvPr>
            <p:cNvSpPr/>
            <p:nvPr/>
          </p:nvSpPr>
          <p:spPr>
            <a:xfrm>
              <a:off x="11303000" y="2543175"/>
              <a:ext cx="176784" cy="152400"/>
            </a:xfrm>
            <a:prstGeom prst="triangl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5" name="演示研究所 SlideLab.cc">
              <a:extLst>
                <a:ext uri="{FF2B5EF4-FFF2-40B4-BE49-F238E27FC236}">
                  <a16:creationId xmlns:a16="http://schemas.microsoft.com/office/drawing/2014/main" id="{D388BB02-3F44-CF98-327E-7E052A273A63}"/>
                </a:ext>
              </a:extLst>
            </p:cNvPr>
            <p:cNvSpPr/>
            <p:nvPr/>
          </p:nvSpPr>
          <p:spPr>
            <a:xfrm>
              <a:off x="11303000" y="2762250"/>
              <a:ext cx="176784" cy="152400"/>
            </a:xfrm>
            <a:prstGeom prst="triangl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6" name="演示研究所 SlideLab.cc">
              <a:extLst>
                <a:ext uri="{FF2B5EF4-FFF2-40B4-BE49-F238E27FC236}">
                  <a16:creationId xmlns:a16="http://schemas.microsoft.com/office/drawing/2014/main" id="{7777AC6C-EDDD-871A-71B7-969F479635F9}"/>
                </a:ext>
              </a:extLst>
            </p:cNvPr>
            <p:cNvSpPr/>
            <p:nvPr/>
          </p:nvSpPr>
          <p:spPr>
            <a:xfrm>
              <a:off x="11303000" y="2981325"/>
              <a:ext cx="176784" cy="152400"/>
            </a:xfrm>
            <a:prstGeom prst="triangl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sp>
        <p:nvSpPr>
          <p:cNvPr id="17" name="演示研究所 SlideLab.cc">
            <a:extLst>
              <a:ext uri="{FF2B5EF4-FFF2-40B4-BE49-F238E27FC236}">
                <a16:creationId xmlns:a16="http://schemas.microsoft.com/office/drawing/2014/main" id="{08A022A2-8B36-C8DB-2F4B-1BF7583BC337}"/>
              </a:ext>
            </a:extLst>
          </p:cNvPr>
          <p:cNvSpPr/>
          <p:nvPr/>
        </p:nvSpPr>
        <p:spPr bwMode="auto">
          <a:xfrm>
            <a:off x="335160" y="5929009"/>
            <a:ext cx="602041" cy="602041"/>
          </a:xfrm>
          <a:prstGeom prst="ellipse">
            <a:avLst/>
          </a:prstGeom>
          <a:solidFill>
            <a:schemeClr val="accent2"/>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6" name="演示研究所 SlideLab.cc">
            <a:extLst>
              <a:ext uri="{FF2B5EF4-FFF2-40B4-BE49-F238E27FC236}">
                <a16:creationId xmlns:a16="http://schemas.microsoft.com/office/drawing/2014/main" id="{145E0A05-80AF-3989-10BD-520FC6324994}"/>
              </a:ext>
            </a:extLst>
          </p:cNvPr>
          <p:cNvSpPr>
            <a:spLocks noEditPoints="1"/>
          </p:cNvSpPr>
          <p:nvPr>
            <p:custDataLst>
              <p:tags r:id="rId1"/>
            </p:custDataLst>
          </p:nvPr>
        </p:nvSpPr>
        <p:spPr bwMode="auto">
          <a:xfrm>
            <a:off x="9366789" y="3080954"/>
            <a:ext cx="1217267" cy="1125700"/>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0F6FE"/>
              </a:solidFill>
              <a:effectLst/>
              <a:uLnTx/>
              <a:uFillTx/>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p:txBody>
      </p:sp>
      <p:sp>
        <p:nvSpPr>
          <p:cNvPr id="3" name="文本占位符 1">
            <a:extLst>
              <a:ext uri="{FF2B5EF4-FFF2-40B4-BE49-F238E27FC236}">
                <a16:creationId xmlns:a16="http://schemas.microsoft.com/office/drawing/2014/main" id="{6ACF0523-954B-9513-920D-ED503C3D2563}"/>
              </a:ext>
            </a:extLst>
          </p:cNvPr>
          <p:cNvSpPr txBox="1">
            <a:spLocks/>
          </p:cNvSpPr>
          <p:nvPr/>
        </p:nvSpPr>
        <p:spPr>
          <a:xfrm>
            <a:off x="1285572" y="49061"/>
            <a:ext cx="4560696" cy="529569"/>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400" b="1" dirty="0">
                <a:solidFill>
                  <a:schemeClr val="tx1"/>
                </a:solidFill>
                <a:latin typeface="黑体" panose="02010609060101010101" pitchFamily="49" charset="-122"/>
                <a:ea typeface="黑体" panose="02010609060101010101" pitchFamily="49" charset="-122"/>
              </a:rPr>
              <a:t>2.3</a:t>
            </a:r>
            <a:r>
              <a:rPr kumimoji="1" lang="zh-CN" altLang="en-US" sz="2400" b="1" dirty="0">
                <a:solidFill>
                  <a:schemeClr val="tx1"/>
                </a:solidFill>
                <a:latin typeface="黑体" panose="02010609060101010101" pitchFamily="49" charset="-122"/>
                <a:ea typeface="黑体" panose="02010609060101010101" pitchFamily="49" charset="-122"/>
              </a:rPr>
              <a:t>性能测试与分析</a:t>
            </a:r>
          </a:p>
        </p:txBody>
      </p:sp>
      <p:pic>
        <p:nvPicPr>
          <p:cNvPr id="7" name="图片 6">
            <a:extLst>
              <a:ext uri="{FF2B5EF4-FFF2-40B4-BE49-F238E27FC236}">
                <a16:creationId xmlns:a16="http://schemas.microsoft.com/office/drawing/2014/main" id="{729E1E7C-D781-96CA-41AB-9245C325BD87}"/>
              </a:ext>
            </a:extLst>
          </p:cNvPr>
          <p:cNvPicPr>
            <a:picLocks noChangeAspect="1"/>
          </p:cNvPicPr>
          <p:nvPr/>
        </p:nvPicPr>
        <p:blipFill>
          <a:blip r:embed="rId4"/>
          <a:stretch>
            <a:fillRect/>
          </a:stretch>
        </p:blipFill>
        <p:spPr>
          <a:xfrm>
            <a:off x="947561" y="664035"/>
            <a:ext cx="4196080" cy="3147060"/>
          </a:xfrm>
          <a:prstGeom prst="rect">
            <a:avLst/>
          </a:prstGeom>
        </p:spPr>
      </p:pic>
      <p:pic>
        <p:nvPicPr>
          <p:cNvPr id="8" name="图片 7">
            <a:extLst>
              <a:ext uri="{FF2B5EF4-FFF2-40B4-BE49-F238E27FC236}">
                <a16:creationId xmlns:a16="http://schemas.microsoft.com/office/drawing/2014/main" id="{DB5CBE4B-4282-B47D-856F-6A9416354E6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97296" y="719293"/>
            <a:ext cx="4260008" cy="3147060"/>
          </a:xfrm>
          <a:prstGeom prst="rect">
            <a:avLst/>
          </a:prstGeom>
          <a:noFill/>
          <a:ln>
            <a:noFill/>
          </a:ln>
        </p:spPr>
      </p:pic>
      <p:sp>
        <p:nvSpPr>
          <p:cNvPr id="5" name="文本框 4">
            <a:extLst>
              <a:ext uri="{FF2B5EF4-FFF2-40B4-BE49-F238E27FC236}">
                <a16:creationId xmlns:a16="http://schemas.microsoft.com/office/drawing/2014/main" id="{74828E9D-54B3-5B68-A6D8-203DEB45618C}"/>
              </a:ext>
            </a:extLst>
          </p:cNvPr>
          <p:cNvSpPr txBox="1"/>
          <p:nvPr/>
        </p:nvSpPr>
        <p:spPr>
          <a:xfrm>
            <a:off x="1804818" y="578630"/>
            <a:ext cx="8239432" cy="369332"/>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测试的网络环境为默认的带宽</a:t>
            </a:r>
            <a:r>
              <a:rPr lang="en-US" altLang="zh-CN" sz="1800" dirty="0">
                <a:effectLst/>
                <a:latin typeface="Times New Roman" panose="02020603050405020304" pitchFamily="18" charset="0"/>
                <a:ea typeface="宋体" panose="02010600030101010101" pitchFamily="2" charset="-122"/>
              </a:rPr>
              <a:t>100Mbps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、延迟</a:t>
            </a:r>
            <a:r>
              <a:rPr lang="en-US" altLang="zh-CN" sz="1800" dirty="0">
                <a:effectLst/>
                <a:latin typeface="Times New Roman" panose="02020603050405020304" pitchFamily="18" charset="0"/>
                <a:ea typeface="宋体" panose="02010600030101010101" pitchFamily="2" charset="-122"/>
              </a:rPr>
              <a:t>300ms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、延迟波动</a:t>
            </a:r>
            <a:r>
              <a:rPr lang="en-US" altLang="zh-CN" sz="1800" dirty="0">
                <a:effectLst/>
                <a:latin typeface="Times New Roman" panose="02020603050405020304" pitchFamily="18" charset="0"/>
                <a:ea typeface="宋体" panose="02010600030101010101" pitchFamily="2" charset="-122"/>
              </a:rPr>
              <a:t>50</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、丢包率</a:t>
            </a:r>
            <a:r>
              <a:rPr lang="en-US" altLang="zh-CN" sz="1800" dirty="0">
                <a:effectLst/>
                <a:latin typeface="Times New Roman" panose="02020603050405020304" pitchFamily="18" charset="0"/>
                <a:ea typeface="宋体" panose="02010600030101010101" pitchFamily="2" charset="-122"/>
              </a:rPr>
              <a:t>10%</a:t>
            </a:r>
            <a:endParaRPr lang="zh-CN" altLang="en-US" dirty="0"/>
          </a:p>
        </p:txBody>
      </p:sp>
      <p:graphicFrame>
        <p:nvGraphicFramePr>
          <p:cNvPr id="2" name="图表 1">
            <a:extLst>
              <a:ext uri="{FF2B5EF4-FFF2-40B4-BE49-F238E27FC236}">
                <a16:creationId xmlns:a16="http://schemas.microsoft.com/office/drawing/2014/main" id="{4916D050-7DFF-580A-B785-2CF634BF2EF4}"/>
              </a:ext>
            </a:extLst>
          </p:cNvPr>
          <p:cNvGraphicFramePr/>
          <p:nvPr>
            <p:extLst>
              <p:ext uri="{D42A27DB-BD31-4B8C-83A1-F6EECF244321}">
                <p14:modId xmlns:p14="http://schemas.microsoft.com/office/powerpoint/2010/main" val="728727055"/>
              </p:ext>
            </p:extLst>
          </p:nvPr>
        </p:nvGraphicFramePr>
        <p:xfrm>
          <a:off x="947561" y="3896500"/>
          <a:ext cx="4572000" cy="27432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图表 3">
            <a:extLst>
              <a:ext uri="{FF2B5EF4-FFF2-40B4-BE49-F238E27FC236}">
                <a16:creationId xmlns:a16="http://schemas.microsoft.com/office/drawing/2014/main" id="{4347E2F7-61E0-044B-40BF-BBA318E09EEB}"/>
              </a:ext>
            </a:extLst>
          </p:cNvPr>
          <p:cNvGraphicFramePr/>
          <p:nvPr>
            <p:extLst>
              <p:ext uri="{D42A27DB-BD31-4B8C-83A1-F6EECF244321}">
                <p14:modId xmlns:p14="http://schemas.microsoft.com/office/powerpoint/2010/main" val="1678885680"/>
              </p:ext>
            </p:extLst>
          </p:nvPr>
        </p:nvGraphicFramePr>
        <p:xfrm>
          <a:off x="6197296" y="3896500"/>
          <a:ext cx="4572000" cy="2743200"/>
        </p:xfrm>
        <a:graphic>
          <a:graphicData uri="http://schemas.openxmlformats.org/drawingml/2006/chart">
            <c:chart xmlns:c="http://schemas.openxmlformats.org/drawingml/2006/chart" xmlns:r="http://schemas.openxmlformats.org/officeDocument/2006/relationships" r:id="rId7"/>
          </a:graphicData>
        </a:graphic>
      </p:graphicFrame>
      <p:sp>
        <p:nvSpPr>
          <p:cNvPr id="18" name="文本框 17">
            <a:extLst>
              <a:ext uri="{FF2B5EF4-FFF2-40B4-BE49-F238E27FC236}">
                <a16:creationId xmlns:a16="http://schemas.microsoft.com/office/drawing/2014/main" id="{B99419F5-08B7-281D-4312-0DF7434E944E}"/>
              </a:ext>
            </a:extLst>
          </p:cNvPr>
          <p:cNvSpPr txBox="1"/>
          <p:nvPr/>
        </p:nvSpPr>
        <p:spPr>
          <a:xfrm>
            <a:off x="1003730" y="912323"/>
            <a:ext cx="4196080" cy="2862322"/>
          </a:xfrm>
          <a:prstGeom prst="rect">
            <a:avLst/>
          </a:prstGeom>
          <a:solidFill>
            <a:schemeClr val="bg1">
              <a:lumMod val="85000"/>
            </a:schemeClr>
          </a:solidFill>
        </p:spPr>
        <p:txBody>
          <a:bodyPr wrap="square" rtlCol="0">
            <a:spAutoFit/>
          </a:bodyPr>
          <a:lstStyle/>
          <a:p>
            <a:endParaRPr lang="en-US" altLang="zh-CN" dirty="0"/>
          </a:p>
          <a:p>
            <a:r>
              <a:rPr lang="zh-CN" altLang="en-US" dirty="0"/>
              <a:t>随着窗口大小的增加，吞吐率有明显地增大。但在较大的两个数据：后续吞吐率差距较小。这可能是因为我们设置了对</a:t>
            </a:r>
            <a:r>
              <a:rPr lang="zh-CN" altLang="en-US" b="1" dirty="0">
                <a:solidFill>
                  <a:srgbClr val="FF0000"/>
                </a:solidFill>
              </a:rPr>
              <a:t>发送缓冲区的大小做了限制</a:t>
            </a:r>
            <a:r>
              <a:rPr lang="zh-CN" altLang="en-US" dirty="0"/>
              <a:t>：即发送端在发送缓冲区满的时候需要停下来等待。且每次都需要对环境进行加锁、解锁，这些流程也会使得整体速率是有上限的。</a:t>
            </a:r>
            <a:endParaRPr lang="en-US" altLang="zh-CN" dirty="0"/>
          </a:p>
          <a:p>
            <a:endParaRPr lang="zh-CN" altLang="en-US" dirty="0"/>
          </a:p>
        </p:txBody>
      </p:sp>
      <p:sp>
        <p:nvSpPr>
          <p:cNvPr id="19" name="文本框 18">
            <a:extLst>
              <a:ext uri="{FF2B5EF4-FFF2-40B4-BE49-F238E27FC236}">
                <a16:creationId xmlns:a16="http://schemas.microsoft.com/office/drawing/2014/main" id="{BBD22F7B-3FCA-A798-190E-7C29925F731A}"/>
              </a:ext>
            </a:extLst>
          </p:cNvPr>
          <p:cNvSpPr txBox="1"/>
          <p:nvPr/>
        </p:nvSpPr>
        <p:spPr>
          <a:xfrm>
            <a:off x="6197295" y="917815"/>
            <a:ext cx="4189886" cy="2862322"/>
          </a:xfrm>
          <a:prstGeom prst="rect">
            <a:avLst/>
          </a:prstGeom>
          <a:solidFill>
            <a:schemeClr val="bg1">
              <a:lumMod val="85000"/>
            </a:schemeClr>
          </a:solidFill>
        </p:spPr>
        <p:txBody>
          <a:bodyPr wrap="square" rtlCol="0">
            <a:spAutoFit/>
          </a:bodyPr>
          <a:lstStyle/>
          <a:p>
            <a:endParaRPr lang="en-US" altLang="zh-CN" dirty="0"/>
          </a:p>
          <a:p>
            <a:r>
              <a:rPr lang="zh-CN" altLang="en-US" dirty="0"/>
              <a:t>吞吐率随着丢包率的提高而下降，我们选取的窗口大小为 </a:t>
            </a:r>
            <a:r>
              <a:rPr lang="en-US" altLang="zh-CN" dirty="0"/>
              <a:t>32</a:t>
            </a:r>
            <a:r>
              <a:rPr lang="zh-CN" altLang="en-US" dirty="0"/>
              <a:t>。同时，在产生 </a:t>
            </a:r>
            <a:r>
              <a:rPr lang="en-US" altLang="zh-CN" dirty="0"/>
              <a:t>1% </a:t>
            </a:r>
            <a:r>
              <a:rPr lang="zh-CN" altLang="en-US" dirty="0"/>
              <a:t>丢包率时，其吞吐率相较</a:t>
            </a:r>
            <a:r>
              <a:rPr lang="en-US" altLang="zh-CN" dirty="0"/>
              <a:t>2%</a:t>
            </a:r>
            <a:r>
              <a:rPr lang="zh-CN" altLang="en-US" dirty="0"/>
              <a:t>丢包率时有</a:t>
            </a:r>
            <a:r>
              <a:rPr lang="zh-CN" altLang="en-US" b="1" dirty="0">
                <a:solidFill>
                  <a:srgbClr val="FF0000"/>
                </a:solidFill>
              </a:rPr>
              <a:t>明显的下降</a:t>
            </a:r>
            <a:r>
              <a:rPr lang="zh-CN" altLang="en-US" dirty="0"/>
              <a:t>。这表明在 </a:t>
            </a:r>
            <a:r>
              <a:rPr lang="en-US" altLang="zh-CN" dirty="0"/>
              <a:t>TCP </a:t>
            </a:r>
            <a:r>
              <a:rPr lang="zh-CN" altLang="en-US" dirty="0"/>
              <a:t>现在的标准下，产生</a:t>
            </a:r>
            <a:r>
              <a:rPr lang="zh-CN" altLang="en-US" b="1" dirty="0">
                <a:solidFill>
                  <a:srgbClr val="FF0000"/>
                </a:solidFill>
              </a:rPr>
              <a:t>丢包等误判会严重降低吞吐率</a:t>
            </a:r>
            <a:r>
              <a:rPr lang="zh-CN" altLang="en-US" dirty="0"/>
              <a:t>。</a:t>
            </a:r>
            <a:endParaRPr lang="en-US" altLang="zh-CN" dirty="0"/>
          </a:p>
          <a:p>
            <a:r>
              <a:rPr lang="zh-CN" altLang="en-US" dirty="0"/>
              <a:t>或许有更好的设计思路能够提升这一情况下的吞吐率。</a:t>
            </a:r>
            <a:endParaRPr lang="en-US" altLang="zh-CN" dirty="0"/>
          </a:p>
          <a:p>
            <a:endParaRPr lang="zh-CN" altLang="en-US" dirty="0"/>
          </a:p>
        </p:txBody>
      </p:sp>
    </p:spTree>
    <p:extLst>
      <p:ext uri="{BB962C8B-B14F-4D97-AF65-F5344CB8AC3E}">
        <p14:creationId xmlns:p14="http://schemas.microsoft.com/office/powerpoint/2010/main" val="869504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873F4-15C2-4DC5-F5A7-7E0933058690}"/>
            </a:ext>
          </a:extLst>
        </p:cNvPr>
        <p:cNvGrpSpPr/>
        <p:nvPr/>
      </p:nvGrpSpPr>
      <p:grpSpPr>
        <a:xfrm>
          <a:off x="0" y="0"/>
          <a:ext cx="0" cy="0"/>
          <a:chOff x="0" y="0"/>
          <a:chExt cx="0" cy="0"/>
        </a:xfrm>
      </p:grpSpPr>
      <p:sp>
        <p:nvSpPr>
          <p:cNvPr id="54" name="演示研究所 SlideLab.cc">
            <a:extLst>
              <a:ext uri="{FF2B5EF4-FFF2-40B4-BE49-F238E27FC236}">
                <a16:creationId xmlns:a16="http://schemas.microsoft.com/office/drawing/2014/main" id="{112EE336-FF20-D7C5-9E06-3038E8A6C179}"/>
              </a:ext>
            </a:extLst>
          </p:cNvPr>
          <p:cNvSpPr/>
          <p:nvPr/>
        </p:nvSpPr>
        <p:spPr>
          <a:xfrm flipH="1">
            <a:off x="0" y="1739525"/>
            <a:ext cx="12192000" cy="5118475"/>
          </a:xfrm>
          <a:custGeom>
            <a:avLst/>
            <a:gdLst>
              <a:gd name="connsiteX0" fmla="*/ 8964993 w 12192000"/>
              <a:gd name="connsiteY0" fmla="*/ 0 h 5118475"/>
              <a:gd name="connsiteX1" fmla="*/ 2822117 w 12192000"/>
              <a:gd name="connsiteY1" fmla="*/ 0 h 5118475"/>
              <a:gd name="connsiteX2" fmla="*/ 229452 w 12192000"/>
              <a:gd name="connsiteY2" fmla="*/ 1073917 h 5118475"/>
              <a:gd name="connsiteX3" fmla="*/ 0 w 12192000"/>
              <a:gd name="connsiteY3" fmla="*/ 1326378 h 5118475"/>
              <a:gd name="connsiteX4" fmla="*/ 0 w 12192000"/>
              <a:gd name="connsiteY4" fmla="*/ 5118475 h 5118475"/>
              <a:gd name="connsiteX5" fmla="*/ 12192000 w 12192000"/>
              <a:gd name="connsiteY5" fmla="*/ 5118475 h 5118475"/>
              <a:gd name="connsiteX6" fmla="*/ 12192000 w 12192000"/>
              <a:gd name="connsiteY6" fmla="*/ 1925020 h 5118475"/>
              <a:gd name="connsiteX7" fmla="*/ 12189038 w 12192000"/>
              <a:gd name="connsiteY7" fmla="*/ 1918872 h 5118475"/>
              <a:gd name="connsiteX8" fmla="*/ 8964993 w 12192000"/>
              <a:gd name="connsiteY8" fmla="*/ 0 h 511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5118475">
                <a:moveTo>
                  <a:pt x="8964993" y="0"/>
                </a:moveTo>
                <a:lnTo>
                  <a:pt x="2822117" y="0"/>
                </a:lnTo>
                <a:cubicBezTo>
                  <a:pt x="1809618" y="0"/>
                  <a:pt x="892973" y="410397"/>
                  <a:pt x="229452" y="1073917"/>
                </a:cubicBezTo>
                <a:lnTo>
                  <a:pt x="0" y="1326378"/>
                </a:lnTo>
                <a:lnTo>
                  <a:pt x="0" y="5118475"/>
                </a:lnTo>
                <a:lnTo>
                  <a:pt x="12192000" y="5118475"/>
                </a:lnTo>
                <a:lnTo>
                  <a:pt x="12192000" y="1925020"/>
                </a:lnTo>
                <a:lnTo>
                  <a:pt x="12189038" y="1918872"/>
                </a:lnTo>
                <a:cubicBezTo>
                  <a:pt x="11568142" y="775906"/>
                  <a:pt x="10357178" y="0"/>
                  <a:pt x="8964993" y="0"/>
                </a:cubicBezTo>
                <a:close/>
              </a:path>
            </a:pathLst>
          </a:custGeom>
          <a:gradFill>
            <a:gsLst>
              <a:gs pos="0">
                <a:schemeClr val="accent1">
                  <a:alpha val="16000"/>
                </a:schemeClr>
              </a:gs>
              <a:gs pos="100000">
                <a:schemeClr val="accent2">
                  <a:alpha val="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55" name="演示研究所 SlideLab.cc">
            <a:extLst>
              <a:ext uri="{FF2B5EF4-FFF2-40B4-BE49-F238E27FC236}">
                <a16:creationId xmlns:a16="http://schemas.microsoft.com/office/drawing/2014/main" id="{468E5891-DEF3-E9B2-6C32-3A35EB76B204}"/>
              </a:ext>
            </a:extLst>
          </p:cNvPr>
          <p:cNvSpPr/>
          <p:nvPr/>
        </p:nvSpPr>
        <p:spPr bwMode="auto">
          <a:xfrm>
            <a:off x="10558145" y="5857446"/>
            <a:ext cx="1633855" cy="993703"/>
          </a:xfrm>
          <a:custGeom>
            <a:avLst/>
            <a:gdLst>
              <a:gd name="connsiteX0" fmla="*/ 898814 w 1633855"/>
              <a:gd name="connsiteY0" fmla="*/ 0 h 993703"/>
              <a:gd name="connsiteX1" fmla="*/ 1534371 w 1633855"/>
              <a:gd name="connsiteY1" fmla="*/ 263257 h 993703"/>
              <a:gd name="connsiteX2" fmla="*/ 1633855 w 1633855"/>
              <a:gd name="connsiteY2" fmla="*/ 383832 h 993703"/>
              <a:gd name="connsiteX3" fmla="*/ 1633855 w 1633855"/>
              <a:gd name="connsiteY3" fmla="*/ 993703 h 993703"/>
              <a:gd name="connsiteX4" fmla="*/ 9566 w 1633855"/>
              <a:gd name="connsiteY4" fmla="*/ 993703 h 993703"/>
              <a:gd name="connsiteX5" fmla="*/ 0 w 1633855"/>
              <a:gd name="connsiteY5" fmla="*/ 898814 h 993703"/>
              <a:gd name="connsiteX6" fmla="*/ 898814 w 1633855"/>
              <a:gd name="connsiteY6" fmla="*/ 0 h 993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855" h="993703">
                <a:moveTo>
                  <a:pt x="898814" y="0"/>
                </a:moveTo>
                <a:cubicBezTo>
                  <a:pt x="1147014" y="0"/>
                  <a:pt x="1371718" y="100604"/>
                  <a:pt x="1534371" y="263257"/>
                </a:cubicBezTo>
                <a:lnTo>
                  <a:pt x="1633855" y="383832"/>
                </a:lnTo>
                <a:lnTo>
                  <a:pt x="1633855" y="993703"/>
                </a:lnTo>
                <a:lnTo>
                  <a:pt x="9566" y="993703"/>
                </a:lnTo>
                <a:lnTo>
                  <a:pt x="0" y="898814"/>
                </a:lnTo>
                <a:cubicBezTo>
                  <a:pt x="0" y="402413"/>
                  <a:pt x="402413" y="0"/>
                  <a:pt x="898814" y="0"/>
                </a:cubicBezTo>
                <a:close/>
              </a:path>
            </a:pathLst>
          </a:custGeom>
          <a:solidFill>
            <a:schemeClr val="accent2">
              <a:alpha val="49000"/>
            </a:schemeClr>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nvGrpSpPr>
          <p:cNvPr id="8" name="演示研究所 SlideLab.cc">
            <a:extLst>
              <a:ext uri="{FF2B5EF4-FFF2-40B4-BE49-F238E27FC236}">
                <a16:creationId xmlns:a16="http://schemas.microsoft.com/office/drawing/2014/main" id="{06972105-FAFF-290B-2D02-F320188FDCAA}"/>
              </a:ext>
            </a:extLst>
          </p:cNvPr>
          <p:cNvGrpSpPr/>
          <p:nvPr/>
        </p:nvGrpSpPr>
        <p:grpSpPr>
          <a:xfrm>
            <a:off x="847217" y="5890722"/>
            <a:ext cx="1174828" cy="1155733"/>
            <a:chOff x="10705805" y="6088020"/>
            <a:chExt cx="655319" cy="644668"/>
          </a:xfrm>
        </p:grpSpPr>
        <p:grpSp>
          <p:nvGrpSpPr>
            <p:cNvPr id="9" name="组合 8">
              <a:extLst>
                <a:ext uri="{FF2B5EF4-FFF2-40B4-BE49-F238E27FC236}">
                  <a16:creationId xmlns:a16="http://schemas.microsoft.com/office/drawing/2014/main" id="{2F12B006-7CD1-69F2-3011-109BB21B28EF}"/>
                </a:ext>
              </a:extLst>
            </p:cNvPr>
            <p:cNvGrpSpPr/>
            <p:nvPr/>
          </p:nvGrpSpPr>
          <p:grpSpPr>
            <a:xfrm>
              <a:off x="10705805" y="6088020"/>
              <a:ext cx="45719" cy="644668"/>
              <a:chOff x="10705805" y="6088020"/>
              <a:chExt cx="45719" cy="644668"/>
            </a:xfrm>
          </p:grpSpPr>
          <p:sp>
            <p:nvSpPr>
              <p:cNvPr id="34" name="演示研究所 SlideLab.cc">
                <a:extLst>
                  <a:ext uri="{FF2B5EF4-FFF2-40B4-BE49-F238E27FC236}">
                    <a16:creationId xmlns:a16="http://schemas.microsoft.com/office/drawing/2014/main" id="{F9C27C52-5E77-753B-AFA0-9896F1ABC100}"/>
                  </a:ext>
                </a:extLst>
              </p:cNvPr>
              <p:cNvSpPr/>
              <p:nvPr/>
            </p:nvSpPr>
            <p:spPr>
              <a:xfrm flipH="1">
                <a:off x="10705805" y="6088020"/>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35" name="演示研究所 SlideLab.cc">
                <a:extLst>
                  <a:ext uri="{FF2B5EF4-FFF2-40B4-BE49-F238E27FC236}">
                    <a16:creationId xmlns:a16="http://schemas.microsoft.com/office/drawing/2014/main" id="{07CD52B5-EC2A-64FC-6514-C6F25ECC7E03}"/>
                  </a:ext>
                </a:extLst>
              </p:cNvPr>
              <p:cNvSpPr/>
              <p:nvPr/>
            </p:nvSpPr>
            <p:spPr>
              <a:xfrm flipH="1">
                <a:off x="10705805" y="6237757"/>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36" name="演示研究所 SlideLab.cc">
                <a:extLst>
                  <a:ext uri="{FF2B5EF4-FFF2-40B4-BE49-F238E27FC236}">
                    <a16:creationId xmlns:a16="http://schemas.microsoft.com/office/drawing/2014/main" id="{01E857CB-33EF-E80A-450E-9DA1B2DDD6D7}"/>
                  </a:ext>
                </a:extLst>
              </p:cNvPr>
              <p:cNvSpPr/>
              <p:nvPr/>
            </p:nvSpPr>
            <p:spPr>
              <a:xfrm flipH="1">
                <a:off x="10705805" y="6387494"/>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37" name="演示研究所 SlideLab.cc">
                <a:extLst>
                  <a:ext uri="{FF2B5EF4-FFF2-40B4-BE49-F238E27FC236}">
                    <a16:creationId xmlns:a16="http://schemas.microsoft.com/office/drawing/2014/main" id="{06566604-E3FA-E7FA-A16D-F42EFC4B3AE9}"/>
                  </a:ext>
                </a:extLst>
              </p:cNvPr>
              <p:cNvSpPr/>
              <p:nvPr/>
            </p:nvSpPr>
            <p:spPr>
              <a:xfrm flipH="1">
                <a:off x="10705805" y="6537231"/>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38" name="演示研究所 SlideLab.cc">
                <a:extLst>
                  <a:ext uri="{FF2B5EF4-FFF2-40B4-BE49-F238E27FC236}">
                    <a16:creationId xmlns:a16="http://schemas.microsoft.com/office/drawing/2014/main" id="{A4C93574-4AAB-745A-6AA0-383803A0A7F5}"/>
                  </a:ext>
                </a:extLst>
              </p:cNvPr>
              <p:cNvSpPr/>
              <p:nvPr/>
            </p:nvSpPr>
            <p:spPr>
              <a:xfrm flipH="1">
                <a:off x="10705805" y="6686969"/>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grpSp>
          <p:nvGrpSpPr>
            <p:cNvPr id="10" name="组合 9">
              <a:extLst>
                <a:ext uri="{FF2B5EF4-FFF2-40B4-BE49-F238E27FC236}">
                  <a16:creationId xmlns:a16="http://schemas.microsoft.com/office/drawing/2014/main" id="{F0A4F47A-DC77-C32B-6D57-4D23EAA98D91}"/>
                </a:ext>
              </a:extLst>
            </p:cNvPr>
            <p:cNvGrpSpPr/>
            <p:nvPr/>
          </p:nvGrpSpPr>
          <p:grpSpPr>
            <a:xfrm>
              <a:off x="10858205" y="6088020"/>
              <a:ext cx="45719" cy="644668"/>
              <a:chOff x="10705805" y="6088020"/>
              <a:chExt cx="45719" cy="644668"/>
            </a:xfrm>
          </p:grpSpPr>
          <p:sp>
            <p:nvSpPr>
              <p:cNvPr id="29" name="演示研究所 SlideLab.cc">
                <a:extLst>
                  <a:ext uri="{FF2B5EF4-FFF2-40B4-BE49-F238E27FC236}">
                    <a16:creationId xmlns:a16="http://schemas.microsoft.com/office/drawing/2014/main" id="{E3352FE1-3E73-9E6A-8004-143DA005D2E3}"/>
                  </a:ext>
                </a:extLst>
              </p:cNvPr>
              <p:cNvSpPr/>
              <p:nvPr/>
            </p:nvSpPr>
            <p:spPr>
              <a:xfrm flipH="1">
                <a:off x="10705805" y="6088020"/>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30" name="演示研究所 SlideLab.cc">
                <a:extLst>
                  <a:ext uri="{FF2B5EF4-FFF2-40B4-BE49-F238E27FC236}">
                    <a16:creationId xmlns:a16="http://schemas.microsoft.com/office/drawing/2014/main" id="{977277EB-EF2F-B7A0-B9EE-2B1E8ABA19E8}"/>
                  </a:ext>
                </a:extLst>
              </p:cNvPr>
              <p:cNvSpPr/>
              <p:nvPr/>
            </p:nvSpPr>
            <p:spPr>
              <a:xfrm flipH="1">
                <a:off x="10705805" y="6237757"/>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31" name="演示研究所 SlideLab.cc">
                <a:extLst>
                  <a:ext uri="{FF2B5EF4-FFF2-40B4-BE49-F238E27FC236}">
                    <a16:creationId xmlns:a16="http://schemas.microsoft.com/office/drawing/2014/main" id="{107705EF-509F-AC31-163A-E0133114C4E9}"/>
                  </a:ext>
                </a:extLst>
              </p:cNvPr>
              <p:cNvSpPr/>
              <p:nvPr/>
            </p:nvSpPr>
            <p:spPr>
              <a:xfrm flipH="1">
                <a:off x="10705805" y="6387494"/>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32" name="演示研究所 SlideLab.cc">
                <a:extLst>
                  <a:ext uri="{FF2B5EF4-FFF2-40B4-BE49-F238E27FC236}">
                    <a16:creationId xmlns:a16="http://schemas.microsoft.com/office/drawing/2014/main" id="{666D6844-45E0-C2CD-EA85-79BF1C909941}"/>
                  </a:ext>
                </a:extLst>
              </p:cNvPr>
              <p:cNvSpPr/>
              <p:nvPr/>
            </p:nvSpPr>
            <p:spPr>
              <a:xfrm flipH="1">
                <a:off x="10705805" y="6537231"/>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33" name="演示研究所 SlideLab.cc">
                <a:extLst>
                  <a:ext uri="{FF2B5EF4-FFF2-40B4-BE49-F238E27FC236}">
                    <a16:creationId xmlns:a16="http://schemas.microsoft.com/office/drawing/2014/main" id="{AF738BEC-7BAD-E917-F31B-B61FFDDBC17A}"/>
                  </a:ext>
                </a:extLst>
              </p:cNvPr>
              <p:cNvSpPr/>
              <p:nvPr/>
            </p:nvSpPr>
            <p:spPr>
              <a:xfrm flipH="1">
                <a:off x="10705805" y="6686969"/>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grpSp>
          <p:nvGrpSpPr>
            <p:cNvPr id="11" name="组合 10">
              <a:extLst>
                <a:ext uri="{FF2B5EF4-FFF2-40B4-BE49-F238E27FC236}">
                  <a16:creationId xmlns:a16="http://schemas.microsoft.com/office/drawing/2014/main" id="{E704B515-13DE-4DC7-9659-12D559EAE8A5}"/>
                </a:ext>
              </a:extLst>
            </p:cNvPr>
            <p:cNvGrpSpPr/>
            <p:nvPr/>
          </p:nvGrpSpPr>
          <p:grpSpPr>
            <a:xfrm>
              <a:off x="11010605" y="6088020"/>
              <a:ext cx="45719" cy="644668"/>
              <a:chOff x="10705805" y="6088020"/>
              <a:chExt cx="45719" cy="644668"/>
            </a:xfrm>
          </p:grpSpPr>
          <p:sp>
            <p:nvSpPr>
              <p:cNvPr id="24" name="演示研究所 SlideLab.cc">
                <a:extLst>
                  <a:ext uri="{FF2B5EF4-FFF2-40B4-BE49-F238E27FC236}">
                    <a16:creationId xmlns:a16="http://schemas.microsoft.com/office/drawing/2014/main" id="{25E195F5-DB60-E461-E0CB-B01DD89977AB}"/>
                  </a:ext>
                </a:extLst>
              </p:cNvPr>
              <p:cNvSpPr/>
              <p:nvPr/>
            </p:nvSpPr>
            <p:spPr>
              <a:xfrm flipH="1">
                <a:off x="10705805" y="6088020"/>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25" name="演示研究所 SlideLab.cc">
                <a:extLst>
                  <a:ext uri="{FF2B5EF4-FFF2-40B4-BE49-F238E27FC236}">
                    <a16:creationId xmlns:a16="http://schemas.microsoft.com/office/drawing/2014/main" id="{681815DA-F596-78D4-E190-1304A19E4544}"/>
                  </a:ext>
                </a:extLst>
              </p:cNvPr>
              <p:cNvSpPr/>
              <p:nvPr/>
            </p:nvSpPr>
            <p:spPr>
              <a:xfrm flipH="1">
                <a:off x="10705805" y="6237757"/>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26" name="演示研究所 SlideLab.cc">
                <a:extLst>
                  <a:ext uri="{FF2B5EF4-FFF2-40B4-BE49-F238E27FC236}">
                    <a16:creationId xmlns:a16="http://schemas.microsoft.com/office/drawing/2014/main" id="{947A7FA9-5628-90BE-0A23-A6E798A5DFB8}"/>
                  </a:ext>
                </a:extLst>
              </p:cNvPr>
              <p:cNvSpPr/>
              <p:nvPr/>
            </p:nvSpPr>
            <p:spPr>
              <a:xfrm flipH="1">
                <a:off x="10705805" y="6387494"/>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27" name="演示研究所 SlideLab.cc">
                <a:extLst>
                  <a:ext uri="{FF2B5EF4-FFF2-40B4-BE49-F238E27FC236}">
                    <a16:creationId xmlns:a16="http://schemas.microsoft.com/office/drawing/2014/main" id="{117D8FA1-FD49-A7A2-FC2F-5E90695BE22F}"/>
                  </a:ext>
                </a:extLst>
              </p:cNvPr>
              <p:cNvSpPr/>
              <p:nvPr/>
            </p:nvSpPr>
            <p:spPr>
              <a:xfrm flipH="1">
                <a:off x="10705805" y="6537231"/>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28" name="演示研究所 SlideLab.cc">
                <a:extLst>
                  <a:ext uri="{FF2B5EF4-FFF2-40B4-BE49-F238E27FC236}">
                    <a16:creationId xmlns:a16="http://schemas.microsoft.com/office/drawing/2014/main" id="{83E6CC7A-C5B6-06B0-6E16-D123E6126D10}"/>
                  </a:ext>
                </a:extLst>
              </p:cNvPr>
              <p:cNvSpPr/>
              <p:nvPr/>
            </p:nvSpPr>
            <p:spPr>
              <a:xfrm flipH="1">
                <a:off x="10705805" y="6686969"/>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grpSp>
          <p:nvGrpSpPr>
            <p:cNvPr id="12" name="组合 11">
              <a:extLst>
                <a:ext uri="{FF2B5EF4-FFF2-40B4-BE49-F238E27FC236}">
                  <a16:creationId xmlns:a16="http://schemas.microsoft.com/office/drawing/2014/main" id="{A7F2B5D5-8715-9613-5217-079CC0200B23}"/>
                </a:ext>
              </a:extLst>
            </p:cNvPr>
            <p:cNvGrpSpPr/>
            <p:nvPr/>
          </p:nvGrpSpPr>
          <p:grpSpPr>
            <a:xfrm>
              <a:off x="11163005" y="6088020"/>
              <a:ext cx="45719" cy="644668"/>
              <a:chOff x="10705805" y="6088020"/>
              <a:chExt cx="45719" cy="644668"/>
            </a:xfrm>
          </p:grpSpPr>
          <p:sp>
            <p:nvSpPr>
              <p:cNvPr id="19" name="演示研究所 SlideLab.cc">
                <a:extLst>
                  <a:ext uri="{FF2B5EF4-FFF2-40B4-BE49-F238E27FC236}">
                    <a16:creationId xmlns:a16="http://schemas.microsoft.com/office/drawing/2014/main" id="{A0409A18-04C5-0227-F8DC-CD4F1AC27E25}"/>
                  </a:ext>
                </a:extLst>
              </p:cNvPr>
              <p:cNvSpPr/>
              <p:nvPr/>
            </p:nvSpPr>
            <p:spPr>
              <a:xfrm flipH="1">
                <a:off x="10705805" y="6088020"/>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20" name="演示研究所 SlideLab.cc">
                <a:extLst>
                  <a:ext uri="{FF2B5EF4-FFF2-40B4-BE49-F238E27FC236}">
                    <a16:creationId xmlns:a16="http://schemas.microsoft.com/office/drawing/2014/main" id="{393BFB96-93AB-3B07-BD74-BBB4D0196E9B}"/>
                  </a:ext>
                </a:extLst>
              </p:cNvPr>
              <p:cNvSpPr/>
              <p:nvPr/>
            </p:nvSpPr>
            <p:spPr>
              <a:xfrm flipH="1">
                <a:off x="10705805" y="6237757"/>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21" name="演示研究所 SlideLab.cc">
                <a:extLst>
                  <a:ext uri="{FF2B5EF4-FFF2-40B4-BE49-F238E27FC236}">
                    <a16:creationId xmlns:a16="http://schemas.microsoft.com/office/drawing/2014/main" id="{8808436B-E502-00B7-F9C8-F9C864B7CCCB}"/>
                  </a:ext>
                </a:extLst>
              </p:cNvPr>
              <p:cNvSpPr/>
              <p:nvPr/>
            </p:nvSpPr>
            <p:spPr>
              <a:xfrm flipH="1">
                <a:off x="10705805" y="6387494"/>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22" name="演示研究所 SlideLab.cc">
                <a:extLst>
                  <a:ext uri="{FF2B5EF4-FFF2-40B4-BE49-F238E27FC236}">
                    <a16:creationId xmlns:a16="http://schemas.microsoft.com/office/drawing/2014/main" id="{70DF610C-E325-8CA3-F4EE-BCDAF3570730}"/>
                  </a:ext>
                </a:extLst>
              </p:cNvPr>
              <p:cNvSpPr/>
              <p:nvPr/>
            </p:nvSpPr>
            <p:spPr>
              <a:xfrm flipH="1">
                <a:off x="10705805" y="6537231"/>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23" name="演示研究所 SlideLab.cc">
                <a:extLst>
                  <a:ext uri="{FF2B5EF4-FFF2-40B4-BE49-F238E27FC236}">
                    <a16:creationId xmlns:a16="http://schemas.microsoft.com/office/drawing/2014/main" id="{2038C866-0DA6-BB1E-545F-A98C762E9EA9}"/>
                  </a:ext>
                </a:extLst>
              </p:cNvPr>
              <p:cNvSpPr/>
              <p:nvPr/>
            </p:nvSpPr>
            <p:spPr>
              <a:xfrm flipH="1">
                <a:off x="10705805" y="6686969"/>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grpSp>
          <p:nvGrpSpPr>
            <p:cNvPr id="13" name="组合 12">
              <a:extLst>
                <a:ext uri="{FF2B5EF4-FFF2-40B4-BE49-F238E27FC236}">
                  <a16:creationId xmlns:a16="http://schemas.microsoft.com/office/drawing/2014/main" id="{ACFA8AFE-11E8-EF6F-D671-6A3DE07A2CDE}"/>
                </a:ext>
              </a:extLst>
            </p:cNvPr>
            <p:cNvGrpSpPr/>
            <p:nvPr/>
          </p:nvGrpSpPr>
          <p:grpSpPr>
            <a:xfrm>
              <a:off x="11315405" y="6088020"/>
              <a:ext cx="45719" cy="644668"/>
              <a:chOff x="10705805" y="6088020"/>
              <a:chExt cx="45719" cy="644668"/>
            </a:xfrm>
          </p:grpSpPr>
          <p:sp>
            <p:nvSpPr>
              <p:cNvPr id="14" name="演示研究所 SlideLab.cc">
                <a:extLst>
                  <a:ext uri="{FF2B5EF4-FFF2-40B4-BE49-F238E27FC236}">
                    <a16:creationId xmlns:a16="http://schemas.microsoft.com/office/drawing/2014/main" id="{6A6500A5-7125-1B3E-1D5E-290047795ED9}"/>
                  </a:ext>
                </a:extLst>
              </p:cNvPr>
              <p:cNvSpPr/>
              <p:nvPr/>
            </p:nvSpPr>
            <p:spPr>
              <a:xfrm flipH="1">
                <a:off x="10705805" y="6088020"/>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5" name="演示研究所 SlideLab.cc">
                <a:extLst>
                  <a:ext uri="{FF2B5EF4-FFF2-40B4-BE49-F238E27FC236}">
                    <a16:creationId xmlns:a16="http://schemas.microsoft.com/office/drawing/2014/main" id="{F5878A04-75A9-312D-8930-CCEE01468FA9}"/>
                  </a:ext>
                </a:extLst>
              </p:cNvPr>
              <p:cNvSpPr/>
              <p:nvPr/>
            </p:nvSpPr>
            <p:spPr>
              <a:xfrm flipH="1">
                <a:off x="10705805" y="6237757"/>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6" name="演示研究所 SlideLab.cc">
                <a:extLst>
                  <a:ext uri="{FF2B5EF4-FFF2-40B4-BE49-F238E27FC236}">
                    <a16:creationId xmlns:a16="http://schemas.microsoft.com/office/drawing/2014/main" id="{BAF7CB3D-01FC-7F8A-5C65-9463762665B0}"/>
                  </a:ext>
                </a:extLst>
              </p:cNvPr>
              <p:cNvSpPr/>
              <p:nvPr/>
            </p:nvSpPr>
            <p:spPr>
              <a:xfrm flipH="1">
                <a:off x="10705805" y="6387494"/>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7" name="演示研究所 SlideLab.cc">
                <a:extLst>
                  <a:ext uri="{FF2B5EF4-FFF2-40B4-BE49-F238E27FC236}">
                    <a16:creationId xmlns:a16="http://schemas.microsoft.com/office/drawing/2014/main" id="{AB7FD96F-B3D6-E369-3710-5541D6453DC4}"/>
                  </a:ext>
                </a:extLst>
              </p:cNvPr>
              <p:cNvSpPr/>
              <p:nvPr/>
            </p:nvSpPr>
            <p:spPr>
              <a:xfrm flipH="1">
                <a:off x="10705805" y="6537231"/>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8" name="演示研究所 SlideLab.cc">
                <a:extLst>
                  <a:ext uri="{FF2B5EF4-FFF2-40B4-BE49-F238E27FC236}">
                    <a16:creationId xmlns:a16="http://schemas.microsoft.com/office/drawing/2014/main" id="{CDACDC3A-2D00-995F-6C07-DA7E7EDC64C4}"/>
                  </a:ext>
                </a:extLst>
              </p:cNvPr>
              <p:cNvSpPr/>
              <p:nvPr/>
            </p:nvSpPr>
            <p:spPr>
              <a:xfrm flipH="1">
                <a:off x="10705805" y="6686969"/>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grpSp>
      <p:grpSp>
        <p:nvGrpSpPr>
          <p:cNvPr id="39" name="演示研究所 SlideLab.cc">
            <a:extLst>
              <a:ext uri="{FF2B5EF4-FFF2-40B4-BE49-F238E27FC236}">
                <a16:creationId xmlns:a16="http://schemas.microsoft.com/office/drawing/2014/main" id="{FC0F168B-691F-B22E-ABC2-F454EB686A8D}"/>
              </a:ext>
            </a:extLst>
          </p:cNvPr>
          <p:cNvGrpSpPr/>
          <p:nvPr/>
        </p:nvGrpSpPr>
        <p:grpSpPr>
          <a:xfrm rot="5400000" flipH="1" flipV="1">
            <a:off x="11384554" y="59775"/>
            <a:ext cx="180734" cy="827714"/>
            <a:chOff x="11303000" y="2324100"/>
            <a:chExt cx="176784" cy="809625"/>
          </a:xfrm>
          <a:solidFill>
            <a:schemeClr val="accent1"/>
          </a:solidFill>
        </p:grpSpPr>
        <p:sp>
          <p:nvSpPr>
            <p:cNvPr id="40" name="演示研究所 SlideLab.cc">
              <a:extLst>
                <a:ext uri="{FF2B5EF4-FFF2-40B4-BE49-F238E27FC236}">
                  <a16:creationId xmlns:a16="http://schemas.microsoft.com/office/drawing/2014/main" id="{A61DA5B8-DB88-B1A1-BB75-8487D95C96AA}"/>
                </a:ext>
              </a:extLst>
            </p:cNvPr>
            <p:cNvSpPr/>
            <p:nvPr/>
          </p:nvSpPr>
          <p:spPr>
            <a:xfrm>
              <a:off x="11303000" y="2324100"/>
              <a:ext cx="176784" cy="152400"/>
            </a:xfrm>
            <a:prstGeom prst="triangl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41" name="演示研究所 SlideLab.cc">
              <a:extLst>
                <a:ext uri="{FF2B5EF4-FFF2-40B4-BE49-F238E27FC236}">
                  <a16:creationId xmlns:a16="http://schemas.microsoft.com/office/drawing/2014/main" id="{D087124D-1B60-E2F8-9239-ECE86939E91E}"/>
                </a:ext>
              </a:extLst>
            </p:cNvPr>
            <p:cNvSpPr/>
            <p:nvPr/>
          </p:nvSpPr>
          <p:spPr>
            <a:xfrm>
              <a:off x="11303000" y="2543175"/>
              <a:ext cx="176784" cy="152400"/>
            </a:xfrm>
            <a:prstGeom prst="triangl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42" name="演示研究所 SlideLab.cc">
              <a:extLst>
                <a:ext uri="{FF2B5EF4-FFF2-40B4-BE49-F238E27FC236}">
                  <a16:creationId xmlns:a16="http://schemas.microsoft.com/office/drawing/2014/main" id="{D8A37BA2-0D94-0BA0-6DA3-3F82B89A7B74}"/>
                </a:ext>
              </a:extLst>
            </p:cNvPr>
            <p:cNvSpPr/>
            <p:nvPr/>
          </p:nvSpPr>
          <p:spPr>
            <a:xfrm>
              <a:off x="11303000" y="2762250"/>
              <a:ext cx="176784" cy="152400"/>
            </a:xfrm>
            <a:prstGeom prst="triangl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43" name="演示研究所 SlideLab.cc">
              <a:extLst>
                <a:ext uri="{FF2B5EF4-FFF2-40B4-BE49-F238E27FC236}">
                  <a16:creationId xmlns:a16="http://schemas.microsoft.com/office/drawing/2014/main" id="{7F20E495-3E18-4AB5-F6E3-6D8CF4521F82}"/>
                </a:ext>
              </a:extLst>
            </p:cNvPr>
            <p:cNvSpPr/>
            <p:nvPr/>
          </p:nvSpPr>
          <p:spPr>
            <a:xfrm>
              <a:off x="11303000" y="2981325"/>
              <a:ext cx="176784" cy="152400"/>
            </a:xfrm>
            <a:prstGeom prst="triangl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sp>
        <p:nvSpPr>
          <p:cNvPr id="75" name="演示研究所 SlideLab.cc">
            <a:extLst>
              <a:ext uri="{FF2B5EF4-FFF2-40B4-BE49-F238E27FC236}">
                <a16:creationId xmlns:a16="http://schemas.microsoft.com/office/drawing/2014/main" id="{2E520028-FA5B-FB2C-F88B-D4BF15752E31}"/>
              </a:ext>
            </a:extLst>
          </p:cNvPr>
          <p:cNvSpPr/>
          <p:nvPr/>
        </p:nvSpPr>
        <p:spPr bwMode="auto">
          <a:xfrm>
            <a:off x="496522" y="5671664"/>
            <a:ext cx="602041" cy="602041"/>
          </a:xfrm>
          <a:prstGeom prst="ellipse">
            <a:avLst/>
          </a:prstGeom>
          <a:solidFill>
            <a:schemeClr val="accent2"/>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48" name="演示研究所 SlideLab.cc">
            <a:extLst>
              <a:ext uri="{FF2B5EF4-FFF2-40B4-BE49-F238E27FC236}">
                <a16:creationId xmlns:a16="http://schemas.microsoft.com/office/drawing/2014/main" id="{7F21061C-45C0-589F-C0A0-9E348D292EF9}"/>
              </a:ext>
            </a:extLst>
          </p:cNvPr>
          <p:cNvSpPr/>
          <p:nvPr/>
        </p:nvSpPr>
        <p:spPr>
          <a:xfrm>
            <a:off x="3195102" y="4104938"/>
            <a:ext cx="6175948" cy="705258"/>
          </a:xfrm>
          <a:prstGeom prst="rect">
            <a:avLst/>
          </a:prstGeom>
        </p:spPr>
        <p:txBody>
          <a:bodyPr wrap="square">
            <a:spAutoFit/>
          </a:body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prstClr val="black">
                    <a:lumMod val="50000"/>
                    <a:lumOff val="50000"/>
                  </a:prstClr>
                </a:solidFill>
                <a:effectLst/>
                <a:uLnTx/>
                <a:uFillTx/>
                <a:latin typeface="MiSans Normal" pitchFamily="2" charset="-122"/>
                <a:ea typeface="MiSans Normal" pitchFamily="2" charset="-122"/>
              </a:rPr>
              <a:t>Lorem ipsum dolor sit amet, consectetur adipiscing elit. Donec luctus nibh sit amet sem vulputate venenatis bibendum orci pulvinar. </a:t>
            </a:r>
          </a:p>
        </p:txBody>
      </p:sp>
      <p:grpSp>
        <p:nvGrpSpPr>
          <p:cNvPr id="49" name="演示研究所 SlideLab.cc">
            <a:extLst>
              <a:ext uri="{FF2B5EF4-FFF2-40B4-BE49-F238E27FC236}">
                <a16:creationId xmlns:a16="http://schemas.microsoft.com/office/drawing/2014/main" id="{F3F9CDEE-723F-B609-A488-74E8170D6A42}"/>
              </a:ext>
            </a:extLst>
          </p:cNvPr>
          <p:cNvGrpSpPr/>
          <p:nvPr/>
        </p:nvGrpSpPr>
        <p:grpSpPr>
          <a:xfrm>
            <a:off x="5691536" y="1104263"/>
            <a:ext cx="1256104" cy="1256104"/>
            <a:chOff x="3716678" y="724857"/>
            <a:chExt cx="1710644" cy="1710644"/>
          </a:xfrm>
        </p:grpSpPr>
        <p:sp>
          <p:nvSpPr>
            <p:cNvPr id="50" name="演示研究所 SlideLab.cc">
              <a:extLst>
                <a:ext uri="{FF2B5EF4-FFF2-40B4-BE49-F238E27FC236}">
                  <a16:creationId xmlns:a16="http://schemas.microsoft.com/office/drawing/2014/main" id="{B62EBEC0-951A-6D07-662F-5E3816E62CF5}"/>
                </a:ext>
              </a:extLst>
            </p:cNvPr>
            <p:cNvSpPr/>
            <p:nvPr/>
          </p:nvSpPr>
          <p:spPr>
            <a:xfrm>
              <a:off x="3716678" y="724857"/>
              <a:ext cx="1710644" cy="1710644"/>
            </a:xfrm>
            <a:prstGeom prst="ellipse">
              <a:avLst/>
            </a:prstGeom>
            <a:solidFill>
              <a:schemeClr val="accent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4800" b="1" i="0" u="none" strike="noStrike" kern="1200" cap="none" spc="0" normalizeH="0" baseline="0" noProof="0">
                <a:ln>
                  <a:noFill/>
                </a:ln>
                <a:solidFill>
                  <a:srgbClr val="42556C"/>
                </a:solidFill>
                <a:effectLst/>
                <a:uLnTx/>
                <a:uFillTx/>
                <a:latin typeface="MiSans Normal" pitchFamily="2" charset="-122"/>
                <a:ea typeface="MiSans Normal" pitchFamily="2" charset="-122"/>
              </a:endParaRPr>
            </a:p>
          </p:txBody>
        </p:sp>
        <p:sp>
          <p:nvSpPr>
            <p:cNvPr id="51" name="演示研究所 SlideLab.cc">
              <a:extLst>
                <a:ext uri="{FF2B5EF4-FFF2-40B4-BE49-F238E27FC236}">
                  <a16:creationId xmlns:a16="http://schemas.microsoft.com/office/drawing/2014/main" id="{B171648E-F497-D857-1C30-ED3D3D9FA0B0}"/>
                </a:ext>
              </a:extLst>
            </p:cNvPr>
            <p:cNvSpPr txBox="1">
              <a:spLocks noChangeArrowheads="1"/>
            </p:cNvSpPr>
            <p:nvPr/>
          </p:nvSpPr>
          <p:spPr bwMode="auto">
            <a:xfrm>
              <a:off x="3813902" y="989224"/>
              <a:ext cx="1412884" cy="1257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defTabSz="457200" rtl="0" eaLnBrk="1" fontAlgn="base" latinLnBrk="0" hangingPunct="1">
                <a:lnSpc>
                  <a:spcPct val="100000"/>
                </a:lnSpc>
                <a:spcBef>
                  <a:spcPct val="0"/>
                </a:spcBef>
                <a:spcAft>
                  <a:spcPct val="0"/>
                </a:spcAft>
                <a:buClrTx/>
                <a:buSzTx/>
                <a:buFontTx/>
                <a:buNone/>
                <a:tabLst/>
                <a:defRPr/>
              </a:pPr>
              <a:r>
                <a:rPr kumimoji="0" lang="en-US" altLang="zh-CN" sz="5400" b="1" i="1" u="none" strike="noStrike" kern="1200" cap="none" spc="0" normalizeH="0" baseline="0" noProof="0" dirty="0">
                  <a:ln>
                    <a:noFill/>
                  </a:ln>
                  <a:solidFill>
                    <a:prstClr val="white"/>
                  </a:solidFill>
                  <a:effectLst/>
                  <a:uLnTx/>
                  <a:uFillTx/>
                  <a:latin typeface="MiSans Normal" pitchFamily="2" charset="-122"/>
                  <a:ea typeface="MiSans Normal" pitchFamily="2" charset="-122"/>
                </a:rPr>
                <a:t>03</a:t>
              </a:r>
              <a:endParaRPr kumimoji="0" lang="zh-CN" altLang="en-US" sz="5400" b="1" i="1" u="none" strike="noStrike" kern="1200" cap="none" spc="0" normalizeH="0" baseline="0" noProof="0" dirty="0">
                <a:ln>
                  <a:noFill/>
                </a:ln>
                <a:solidFill>
                  <a:prstClr val="white"/>
                </a:solidFill>
                <a:effectLst/>
                <a:uLnTx/>
                <a:uFillTx/>
                <a:latin typeface="MiSans Normal" pitchFamily="2" charset="-122"/>
                <a:ea typeface="MiSans Normal" pitchFamily="2" charset="-122"/>
              </a:endParaRPr>
            </a:p>
          </p:txBody>
        </p:sp>
      </p:grpSp>
      <p:sp>
        <p:nvSpPr>
          <p:cNvPr id="52" name="演示研究所 SlideLab.cc">
            <a:extLst>
              <a:ext uri="{FF2B5EF4-FFF2-40B4-BE49-F238E27FC236}">
                <a16:creationId xmlns:a16="http://schemas.microsoft.com/office/drawing/2014/main" id="{BCF7E961-4D8B-BB9F-060E-995F5D4298DD}"/>
              </a:ext>
            </a:extLst>
          </p:cNvPr>
          <p:cNvSpPr txBox="1">
            <a:spLocks noChangeArrowheads="1"/>
          </p:cNvSpPr>
          <p:nvPr/>
        </p:nvSpPr>
        <p:spPr bwMode="auto">
          <a:xfrm>
            <a:off x="5626489" y="2914412"/>
            <a:ext cx="131318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lang="zh-CN" altLang="en-US" sz="4400" b="1" dirty="0">
                <a:solidFill>
                  <a:schemeClr val="accent1"/>
                </a:solidFill>
                <a:latin typeface="MiSans Normal" pitchFamily="2" charset="-122"/>
                <a:ea typeface="MiSans Normal" pitchFamily="2" charset="-122"/>
              </a:rPr>
              <a:t>总结</a:t>
            </a:r>
            <a:endParaRPr kumimoji="0" lang="zh-CN" altLang="en-US" sz="4400" b="1" i="0" u="none" strike="noStrike" kern="1200" cap="none" spc="0" normalizeH="0" baseline="0" noProof="0" dirty="0">
              <a:ln>
                <a:noFill/>
              </a:ln>
              <a:solidFill>
                <a:schemeClr val="accent1"/>
              </a:solidFill>
              <a:effectLst/>
              <a:uLnTx/>
              <a:uFillTx/>
              <a:latin typeface="MiSans Normal" pitchFamily="2" charset="-122"/>
              <a:ea typeface="MiSans Normal" pitchFamily="2" charset="-122"/>
            </a:endParaRPr>
          </a:p>
        </p:txBody>
      </p:sp>
      <p:sp>
        <p:nvSpPr>
          <p:cNvPr id="2" name="演示研究所 SlideLab.cc">
            <a:extLst>
              <a:ext uri="{FF2B5EF4-FFF2-40B4-BE49-F238E27FC236}">
                <a16:creationId xmlns:a16="http://schemas.microsoft.com/office/drawing/2014/main" id="{315A05B6-B473-09DA-85FD-0E0067CAE6A7}"/>
              </a:ext>
            </a:extLst>
          </p:cNvPr>
          <p:cNvSpPr/>
          <p:nvPr/>
        </p:nvSpPr>
        <p:spPr bwMode="auto">
          <a:xfrm>
            <a:off x="1" y="0"/>
            <a:ext cx="1352581" cy="1086132"/>
          </a:xfrm>
          <a:custGeom>
            <a:avLst/>
            <a:gdLst>
              <a:gd name="connsiteX0" fmla="*/ 0 w 1352581"/>
              <a:gd name="connsiteY0" fmla="*/ 0 h 1086132"/>
              <a:gd name="connsiteX1" fmla="*/ 1352581 w 1352581"/>
              <a:gd name="connsiteY1" fmla="*/ 0 h 1086132"/>
              <a:gd name="connsiteX2" fmla="*/ 1341459 w 1352581"/>
              <a:gd name="connsiteY2" fmla="*/ 72870 h 1086132"/>
              <a:gd name="connsiteX3" fmla="*/ 98229 w 1352581"/>
              <a:gd name="connsiteY3" fmla="*/ 1086132 h 1086132"/>
              <a:gd name="connsiteX4" fmla="*/ 0 w 1352581"/>
              <a:gd name="connsiteY4" fmla="*/ 1081172 h 1086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581" h="1086132">
                <a:moveTo>
                  <a:pt x="0" y="0"/>
                </a:moveTo>
                <a:lnTo>
                  <a:pt x="1352581" y="0"/>
                </a:lnTo>
                <a:lnTo>
                  <a:pt x="1341459" y="72870"/>
                </a:lnTo>
                <a:cubicBezTo>
                  <a:pt x="1223129" y="651138"/>
                  <a:pt x="711478" y="1086132"/>
                  <a:pt x="98229" y="1086132"/>
                </a:cubicBezTo>
                <a:lnTo>
                  <a:pt x="0" y="1081172"/>
                </a:lnTo>
                <a:close/>
              </a:path>
            </a:pathLst>
          </a:custGeom>
          <a:solidFill>
            <a:schemeClr val="accent2"/>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Tree>
    <p:extLst>
      <p:ext uri="{BB962C8B-B14F-4D97-AF65-F5344CB8AC3E}">
        <p14:creationId xmlns:p14="http://schemas.microsoft.com/office/powerpoint/2010/main" val="32562485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0AD41-4381-5D00-22F6-744434F83D45}"/>
            </a:ext>
          </a:extLst>
        </p:cNvPr>
        <p:cNvGrpSpPr/>
        <p:nvPr/>
      </p:nvGrpSpPr>
      <p:grpSpPr>
        <a:xfrm>
          <a:off x="0" y="0"/>
          <a:ext cx="0" cy="0"/>
          <a:chOff x="0" y="0"/>
          <a:chExt cx="0" cy="0"/>
        </a:xfrm>
      </p:grpSpPr>
      <p:sp>
        <p:nvSpPr>
          <p:cNvPr id="9" name="演示研究所 SlideLab.cc">
            <a:extLst>
              <a:ext uri="{FF2B5EF4-FFF2-40B4-BE49-F238E27FC236}">
                <a16:creationId xmlns:a16="http://schemas.microsoft.com/office/drawing/2014/main" id="{1B5B9ADA-A2A4-65B1-5649-EE27EE8CB19C}"/>
              </a:ext>
            </a:extLst>
          </p:cNvPr>
          <p:cNvSpPr/>
          <p:nvPr/>
        </p:nvSpPr>
        <p:spPr>
          <a:xfrm flipH="1">
            <a:off x="0" y="885315"/>
            <a:ext cx="12192000" cy="5965834"/>
          </a:xfrm>
          <a:custGeom>
            <a:avLst/>
            <a:gdLst>
              <a:gd name="connsiteX0" fmla="*/ 8980362 w 12192000"/>
              <a:gd name="connsiteY0" fmla="*/ 0 h 5965834"/>
              <a:gd name="connsiteX1" fmla="*/ 2837486 w 12192000"/>
              <a:gd name="connsiteY1" fmla="*/ 0 h 5965834"/>
              <a:gd name="connsiteX2" fmla="*/ 8173 w 12192000"/>
              <a:gd name="connsiteY2" fmla="*/ 1334296 h 5965834"/>
              <a:gd name="connsiteX3" fmla="*/ 0 w 12192000"/>
              <a:gd name="connsiteY3" fmla="*/ 1345226 h 5965834"/>
              <a:gd name="connsiteX4" fmla="*/ 0 w 12192000"/>
              <a:gd name="connsiteY4" fmla="*/ 5965834 h 5965834"/>
              <a:gd name="connsiteX5" fmla="*/ 12192000 w 12192000"/>
              <a:gd name="connsiteY5" fmla="*/ 5965834 h 5965834"/>
              <a:gd name="connsiteX6" fmla="*/ 12192000 w 12192000"/>
              <a:gd name="connsiteY6" fmla="*/ 1898448 h 5965834"/>
              <a:gd name="connsiteX7" fmla="*/ 12020749 w 12192000"/>
              <a:gd name="connsiteY7" fmla="*/ 1616561 h 5965834"/>
              <a:gd name="connsiteX8" fmla="*/ 8980362 w 12192000"/>
              <a:gd name="connsiteY8" fmla="*/ 0 h 596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5965834">
                <a:moveTo>
                  <a:pt x="8980362" y="0"/>
                </a:moveTo>
                <a:lnTo>
                  <a:pt x="2837486" y="0"/>
                </a:lnTo>
                <a:cubicBezTo>
                  <a:pt x="1698425" y="0"/>
                  <a:pt x="680678" y="519408"/>
                  <a:pt x="8173" y="1334296"/>
                </a:cubicBezTo>
                <a:lnTo>
                  <a:pt x="0" y="1345226"/>
                </a:lnTo>
                <a:lnTo>
                  <a:pt x="0" y="5965834"/>
                </a:lnTo>
                <a:lnTo>
                  <a:pt x="12192000" y="5965834"/>
                </a:lnTo>
                <a:lnTo>
                  <a:pt x="12192000" y="1898448"/>
                </a:lnTo>
                <a:lnTo>
                  <a:pt x="12020749" y="1616561"/>
                </a:lnTo>
                <a:cubicBezTo>
                  <a:pt x="11361838" y="641244"/>
                  <a:pt x="10245985" y="0"/>
                  <a:pt x="8980362" y="0"/>
                </a:cubicBezTo>
                <a:close/>
              </a:path>
            </a:pathLst>
          </a:custGeom>
          <a:gradFill>
            <a:gsLst>
              <a:gs pos="0">
                <a:schemeClr val="accent1">
                  <a:alpha val="6361"/>
                </a:schemeClr>
              </a:gs>
              <a:gs pos="100000">
                <a:schemeClr val="accent2">
                  <a:alpha val="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0" name="演示研究所 SlideLab.cc">
            <a:extLst>
              <a:ext uri="{FF2B5EF4-FFF2-40B4-BE49-F238E27FC236}">
                <a16:creationId xmlns:a16="http://schemas.microsoft.com/office/drawing/2014/main" id="{98EE5D6D-283E-C9A8-510D-0D2B14C376CD}"/>
              </a:ext>
            </a:extLst>
          </p:cNvPr>
          <p:cNvSpPr/>
          <p:nvPr/>
        </p:nvSpPr>
        <p:spPr bwMode="auto">
          <a:xfrm>
            <a:off x="11447032" y="5887429"/>
            <a:ext cx="744968" cy="963720"/>
          </a:xfrm>
          <a:custGeom>
            <a:avLst/>
            <a:gdLst>
              <a:gd name="connsiteX0" fmla="*/ 744968 w 744968"/>
              <a:gd name="connsiteY0" fmla="*/ 0 h 963720"/>
              <a:gd name="connsiteX1" fmla="*/ 744968 w 744968"/>
              <a:gd name="connsiteY1" fmla="*/ 963720 h 963720"/>
              <a:gd name="connsiteX2" fmla="*/ 0 w 744968"/>
              <a:gd name="connsiteY2" fmla="*/ 963720 h 963720"/>
              <a:gd name="connsiteX3" fmla="*/ 15647 w 744968"/>
              <a:gd name="connsiteY3" fmla="*/ 808502 h 963720"/>
              <a:gd name="connsiteX4" fmla="*/ 650378 w 744968"/>
              <a:gd name="connsiteY4" fmla="*/ 34620 h 963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968" h="963720">
                <a:moveTo>
                  <a:pt x="744968" y="0"/>
                </a:moveTo>
                <a:lnTo>
                  <a:pt x="744968" y="963720"/>
                </a:lnTo>
                <a:lnTo>
                  <a:pt x="0" y="963720"/>
                </a:lnTo>
                <a:lnTo>
                  <a:pt x="15647" y="808502"/>
                </a:lnTo>
                <a:cubicBezTo>
                  <a:pt x="87248" y="458598"/>
                  <a:pt x="328845" y="170617"/>
                  <a:pt x="650378" y="34620"/>
                </a:cubicBezTo>
                <a:close/>
              </a:path>
            </a:pathLst>
          </a:custGeom>
          <a:solidFill>
            <a:schemeClr val="accent2">
              <a:alpha val="49000"/>
            </a:schemeClr>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1" name="演示研究所 SlideLab.cc">
            <a:extLst>
              <a:ext uri="{FF2B5EF4-FFF2-40B4-BE49-F238E27FC236}">
                <a16:creationId xmlns:a16="http://schemas.microsoft.com/office/drawing/2014/main" id="{429FF8B2-27B6-D8D4-9F9E-7779F79FCB3F}"/>
              </a:ext>
            </a:extLst>
          </p:cNvPr>
          <p:cNvSpPr/>
          <p:nvPr/>
        </p:nvSpPr>
        <p:spPr bwMode="auto">
          <a:xfrm>
            <a:off x="1" y="0"/>
            <a:ext cx="1352581" cy="1086132"/>
          </a:xfrm>
          <a:custGeom>
            <a:avLst/>
            <a:gdLst>
              <a:gd name="connsiteX0" fmla="*/ 0 w 1352581"/>
              <a:gd name="connsiteY0" fmla="*/ 0 h 1086132"/>
              <a:gd name="connsiteX1" fmla="*/ 1352581 w 1352581"/>
              <a:gd name="connsiteY1" fmla="*/ 0 h 1086132"/>
              <a:gd name="connsiteX2" fmla="*/ 1341459 w 1352581"/>
              <a:gd name="connsiteY2" fmla="*/ 72870 h 1086132"/>
              <a:gd name="connsiteX3" fmla="*/ 98229 w 1352581"/>
              <a:gd name="connsiteY3" fmla="*/ 1086132 h 1086132"/>
              <a:gd name="connsiteX4" fmla="*/ 0 w 1352581"/>
              <a:gd name="connsiteY4" fmla="*/ 1081172 h 1086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581" h="1086132">
                <a:moveTo>
                  <a:pt x="0" y="0"/>
                </a:moveTo>
                <a:lnTo>
                  <a:pt x="1352581" y="0"/>
                </a:lnTo>
                <a:lnTo>
                  <a:pt x="1341459" y="72870"/>
                </a:lnTo>
                <a:cubicBezTo>
                  <a:pt x="1223129" y="651138"/>
                  <a:pt x="711478" y="1086132"/>
                  <a:pt x="98229" y="1086132"/>
                </a:cubicBezTo>
                <a:lnTo>
                  <a:pt x="0" y="1081172"/>
                </a:lnTo>
                <a:close/>
              </a:path>
            </a:pathLst>
          </a:custGeom>
          <a:solidFill>
            <a:schemeClr val="accent2"/>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nvGrpSpPr>
          <p:cNvPr id="12" name="演示研究所 SlideLab.cc">
            <a:extLst>
              <a:ext uri="{FF2B5EF4-FFF2-40B4-BE49-F238E27FC236}">
                <a16:creationId xmlns:a16="http://schemas.microsoft.com/office/drawing/2014/main" id="{0E8943CF-C1E4-AE27-33DE-1311927C88E3}"/>
              </a:ext>
            </a:extLst>
          </p:cNvPr>
          <p:cNvGrpSpPr/>
          <p:nvPr/>
        </p:nvGrpSpPr>
        <p:grpSpPr>
          <a:xfrm rot="5400000" flipH="1" flipV="1">
            <a:off x="11384554" y="59775"/>
            <a:ext cx="180734" cy="827714"/>
            <a:chOff x="11303000" y="2324100"/>
            <a:chExt cx="176784" cy="809625"/>
          </a:xfrm>
          <a:solidFill>
            <a:schemeClr val="accent1"/>
          </a:solidFill>
        </p:grpSpPr>
        <p:sp>
          <p:nvSpPr>
            <p:cNvPr id="13" name="演示研究所 SlideLab.cc">
              <a:extLst>
                <a:ext uri="{FF2B5EF4-FFF2-40B4-BE49-F238E27FC236}">
                  <a16:creationId xmlns:a16="http://schemas.microsoft.com/office/drawing/2014/main" id="{5C831868-3D79-16A2-6705-81BD5DC8DAE9}"/>
                </a:ext>
              </a:extLst>
            </p:cNvPr>
            <p:cNvSpPr/>
            <p:nvPr/>
          </p:nvSpPr>
          <p:spPr>
            <a:xfrm>
              <a:off x="11303000" y="2324100"/>
              <a:ext cx="176784" cy="152400"/>
            </a:xfrm>
            <a:prstGeom prst="triangl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4" name="演示研究所 SlideLab.cc">
              <a:extLst>
                <a:ext uri="{FF2B5EF4-FFF2-40B4-BE49-F238E27FC236}">
                  <a16:creationId xmlns:a16="http://schemas.microsoft.com/office/drawing/2014/main" id="{BF899458-E586-6A0D-0250-85F57C77EB31}"/>
                </a:ext>
              </a:extLst>
            </p:cNvPr>
            <p:cNvSpPr/>
            <p:nvPr/>
          </p:nvSpPr>
          <p:spPr>
            <a:xfrm>
              <a:off x="11303000" y="2543175"/>
              <a:ext cx="176784" cy="152400"/>
            </a:xfrm>
            <a:prstGeom prst="triangl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5" name="演示研究所 SlideLab.cc">
              <a:extLst>
                <a:ext uri="{FF2B5EF4-FFF2-40B4-BE49-F238E27FC236}">
                  <a16:creationId xmlns:a16="http://schemas.microsoft.com/office/drawing/2014/main" id="{1984CE2C-A942-0DF1-0351-72829559C6E3}"/>
                </a:ext>
              </a:extLst>
            </p:cNvPr>
            <p:cNvSpPr/>
            <p:nvPr/>
          </p:nvSpPr>
          <p:spPr>
            <a:xfrm>
              <a:off x="11303000" y="2762250"/>
              <a:ext cx="176784" cy="152400"/>
            </a:xfrm>
            <a:prstGeom prst="triangl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6" name="演示研究所 SlideLab.cc">
              <a:extLst>
                <a:ext uri="{FF2B5EF4-FFF2-40B4-BE49-F238E27FC236}">
                  <a16:creationId xmlns:a16="http://schemas.microsoft.com/office/drawing/2014/main" id="{649A6844-AEFB-79DE-061F-D21BDD6D334B}"/>
                </a:ext>
              </a:extLst>
            </p:cNvPr>
            <p:cNvSpPr/>
            <p:nvPr/>
          </p:nvSpPr>
          <p:spPr>
            <a:xfrm>
              <a:off x="11303000" y="2981325"/>
              <a:ext cx="176784" cy="152400"/>
            </a:xfrm>
            <a:prstGeom prst="triangl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sp>
        <p:nvSpPr>
          <p:cNvPr id="17" name="演示研究所 SlideLab.cc">
            <a:extLst>
              <a:ext uri="{FF2B5EF4-FFF2-40B4-BE49-F238E27FC236}">
                <a16:creationId xmlns:a16="http://schemas.microsoft.com/office/drawing/2014/main" id="{61F109BF-3875-8198-50BE-442ADEF86422}"/>
              </a:ext>
            </a:extLst>
          </p:cNvPr>
          <p:cNvSpPr/>
          <p:nvPr/>
        </p:nvSpPr>
        <p:spPr bwMode="auto">
          <a:xfrm>
            <a:off x="335160" y="5929009"/>
            <a:ext cx="602041" cy="602041"/>
          </a:xfrm>
          <a:prstGeom prst="ellipse">
            <a:avLst/>
          </a:prstGeom>
          <a:solidFill>
            <a:schemeClr val="accent2"/>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6" name="演示研究所 SlideLab.cc">
            <a:extLst>
              <a:ext uri="{FF2B5EF4-FFF2-40B4-BE49-F238E27FC236}">
                <a16:creationId xmlns:a16="http://schemas.microsoft.com/office/drawing/2014/main" id="{360963FB-B82B-58C7-BE1B-E034C4E80D89}"/>
              </a:ext>
            </a:extLst>
          </p:cNvPr>
          <p:cNvSpPr>
            <a:spLocks noEditPoints="1"/>
          </p:cNvSpPr>
          <p:nvPr>
            <p:custDataLst>
              <p:tags r:id="rId1"/>
            </p:custDataLst>
          </p:nvPr>
        </p:nvSpPr>
        <p:spPr bwMode="auto">
          <a:xfrm>
            <a:off x="9366789" y="3080954"/>
            <a:ext cx="1217267" cy="1125700"/>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0F6FE"/>
              </a:solidFill>
              <a:effectLst/>
              <a:uLnTx/>
              <a:uFillTx/>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p:txBody>
      </p:sp>
      <p:sp>
        <p:nvSpPr>
          <p:cNvPr id="2" name="文本占位符 1">
            <a:extLst>
              <a:ext uri="{FF2B5EF4-FFF2-40B4-BE49-F238E27FC236}">
                <a16:creationId xmlns:a16="http://schemas.microsoft.com/office/drawing/2014/main" id="{627D2106-87D0-09B8-A0D4-5A4A4EB520B4}"/>
              </a:ext>
            </a:extLst>
          </p:cNvPr>
          <p:cNvSpPr txBox="1">
            <a:spLocks/>
          </p:cNvSpPr>
          <p:nvPr/>
        </p:nvSpPr>
        <p:spPr>
          <a:xfrm>
            <a:off x="1227050" y="208847"/>
            <a:ext cx="4560696" cy="529569"/>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400" b="1" dirty="0">
                <a:solidFill>
                  <a:schemeClr val="tx1"/>
                </a:solidFill>
                <a:latin typeface="黑体" panose="02010609060101010101" pitchFamily="49" charset="-122"/>
                <a:ea typeface="黑体" panose="02010609060101010101" pitchFamily="49" charset="-122"/>
              </a:rPr>
              <a:t>3.1 </a:t>
            </a:r>
            <a:r>
              <a:rPr kumimoji="1" lang="zh-CN" altLang="en-US" sz="2400" b="1" dirty="0">
                <a:solidFill>
                  <a:schemeClr val="tx1"/>
                </a:solidFill>
                <a:latin typeface="黑体" panose="02010609060101010101" pitchFamily="49" charset="-122"/>
                <a:ea typeface="黑体" panose="02010609060101010101" pitchFamily="49" charset="-122"/>
              </a:rPr>
              <a:t>遇到的问题</a:t>
            </a:r>
          </a:p>
        </p:txBody>
      </p:sp>
      <p:pic>
        <p:nvPicPr>
          <p:cNvPr id="3" name="图片 2">
            <a:extLst>
              <a:ext uri="{FF2B5EF4-FFF2-40B4-BE49-F238E27FC236}">
                <a16:creationId xmlns:a16="http://schemas.microsoft.com/office/drawing/2014/main" id="{255B076D-4816-DA28-71E9-CF9248E5D61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5527" y="885315"/>
            <a:ext cx="5274310" cy="1786890"/>
          </a:xfrm>
          <a:prstGeom prst="rect">
            <a:avLst/>
          </a:prstGeom>
          <a:noFill/>
          <a:ln>
            <a:noFill/>
          </a:ln>
        </p:spPr>
      </p:pic>
      <p:pic>
        <p:nvPicPr>
          <p:cNvPr id="4" name="图片 3">
            <a:extLst>
              <a:ext uri="{FF2B5EF4-FFF2-40B4-BE49-F238E27FC236}">
                <a16:creationId xmlns:a16="http://schemas.microsoft.com/office/drawing/2014/main" id="{8A162301-B5D7-11D1-C0FD-2DDF881C1356}"/>
              </a:ext>
            </a:extLst>
          </p:cNvPr>
          <p:cNvPicPr>
            <a:picLocks noChangeAspect="1"/>
          </p:cNvPicPr>
          <p:nvPr/>
        </p:nvPicPr>
        <p:blipFill>
          <a:blip r:embed="rId4"/>
          <a:srcRect t="74586"/>
          <a:stretch/>
        </p:blipFill>
        <p:spPr>
          <a:xfrm>
            <a:off x="225527" y="3018514"/>
            <a:ext cx="5274310" cy="539006"/>
          </a:xfrm>
          <a:prstGeom prst="rect">
            <a:avLst/>
          </a:prstGeom>
        </p:spPr>
      </p:pic>
      <p:pic>
        <p:nvPicPr>
          <p:cNvPr id="5" name="图片 4">
            <a:extLst>
              <a:ext uri="{FF2B5EF4-FFF2-40B4-BE49-F238E27FC236}">
                <a16:creationId xmlns:a16="http://schemas.microsoft.com/office/drawing/2014/main" id="{6F838137-CA6A-8DD3-34A9-6D2E119032A8}"/>
              </a:ext>
            </a:extLst>
          </p:cNvPr>
          <p:cNvPicPr>
            <a:picLocks noChangeAspect="1"/>
          </p:cNvPicPr>
          <p:nvPr/>
        </p:nvPicPr>
        <p:blipFill>
          <a:blip r:embed="rId5"/>
          <a:stretch>
            <a:fillRect/>
          </a:stretch>
        </p:blipFill>
        <p:spPr>
          <a:xfrm>
            <a:off x="225527" y="3849881"/>
            <a:ext cx="5274310" cy="671830"/>
          </a:xfrm>
          <a:prstGeom prst="rect">
            <a:avLst/>
          </a:prstGeom>
        </p:spPr>
      </p:pic>
      <p:pic>
        <p:nvPicPr>
          <p:cNvPr id="7" name="图片 6">
            <a:extLst>
              <a:ext uri="{FF2B5EF4-FFF2-40B4-BE49-F238E27FC236}">
                <a16:creationId xmlns:a16="http://schemas.microsoft.com/office/drawing/2014/main" id="{A6EC2D63-6507-03D8-EAF8-B0DD1F740327}"/>
              </a:ext>
            </a:extLst>
          </p:cNvPr>
          <p:cNvPicPr>
            <a:picLocks noChangeAspect="1"/>
          </p:cNvPicPr>
          <p:nvPr/>
        </p:nvPicPr>
        <p:blipFill>
          <a:blip r:embed="rId6"/>
          <a:stretch>
            <a:fillRect/>
          </a:stretch>
        </p:blipFill>
        <p:spPr>
          <a:xfrm>
            <a:off x="5691382" y="885315"/>
            <a:ext cx="5274310" cy="3542030"/>
          </a:xfrm>
          <a:prstGeom prst="rect">
            <a:avLst/>
          </a:prstGeom>
        </p:spPr>
      </p:pic>
      <p:sp>
        <p:nvSpPr>
          <p:cNvPr id="8" name="文本框 7">
            <a:extLst>
              <a:ext uri="{FF2B5EF4-FFF2-40B4-BE49-F238E27FC236}">
                <a16:creationId xmlns:a16="http://schemas.microsoft.com/office/drawing/2014/main" id="{F1E760D8-46E1-B1F3-435D-975040DCF43B}"/>
              </a:ext>
            </a:extLst>
          </p:cNvPr>
          <p:cNvSpPr txBox="1"/>
          <p:nvPr/>
        </p:nvSpPr>
        <p:spPr>
          <a:xfrm>
            <a:off x="2285676" y="5715505"/>
            <a:ext cx="7081113" cy="646331"/>
          </a:xfrm>
          <a:prstGeom prst="rect">
            <a:avLst/>
          </a:prstGeom>
          <a:noFill/>
        </p:spPr>
        <p:txBody>
          <a:bodyPr wrap="square" rtlCol="0">
            <a:spAutoFit/>
          </a:bodyPr>
          <a:lstStyle/>
          <a:p>
            <a:r>
              <a:rPr lang="zh-CN" altLang="en-US" b="1" kern="100" dirty="0">
                <a:solidFill>
                  <a:srgbClr val="4B6CB7"/>
                </a:solidFill>
                <a:latin typeface="微软雅黑" panose="020B0503020204020204" pitchFamily="34" charset="-122"/>
                <a:ea typeface="微软雅黑" panose="020B0503020204020204" pitchFamily="34" charset="-122"/>
              </a:rPr>
              <a:t>软件安装、环境配置、环境错误、绘图程序运行后某条曲线没有显示、结构体指针等知识不熟悉、代码实现的困难</a:t>
            </a:r>
            <a:r>
              <a:rPr lang="en-US" altLang="zh-CN" b="1" kern="100" dirty="0">
                <a:solidFill>
                  <a:srgbClr val="4B6CB7"/>
                </a:solidFill>
                <a:latin typeface="微软雅黑" panose="020B0503020204020204" pitchFamily="34" charset="-122"/>
                <a:ea typeface="微软雅黑" panose="020B0503020204020204" pitchFamily="34" charset="-122"/>
              </a:rPr>
              <a:t>……</a:t>
            </a:r>
            <a:endParaRPr lang="zh-CN" altLang="en-US" b="1" kern="100" dirty="0">
              <a:solidFill>
                <a:srgbClr val="4B6CB7"/>
              </a:solidFill>
              <a:latin typeface="微软雅黑" panose="020B0503020204020204" pitchFamily="34" charset="-122"/>
              <a:ea typeface="微软雅黑" panose="020B0503020204020204" pitchFamily="34" charset="-122"/>
            </a:endParaRPr>
          </a:p>
        </p:txBody>
      </p:sp>
      <p:pic>
        <p:nvPicPr>
          <p:cNvPr id="18" name="图片 17">
            <a:extLst>
              <a:ext uri="{FF2B5EF4-FFF2-40B4-BE49-F238E27FC236}">
                <a16:creationId xmlns:a16="http://schemas.microsoft.com/office/drawing/2014/main" id="{FF36FAAE-5869-5769-759A-DCACA050264A}"/>
              </a:ext>
            </a:extLst>
          </p:cNvPr>
          <p:cNvPicPr>
            <a:picLocks noChangeAspect="1"/>
          </p:cNvPicPr>
          <p:nvPr/>
        </p:nvPicPr>
        <p:blipFill rotWithShape="1">
          <a:blip r:embed="rId7"/>
          <a:srcRect b="3078"/>
          <a:stretch/>
        </p:blipFill>
        <p:spPr bwMode="auto">
          <a:xfrm>
            <a:off x="225527" y="858263"/>
            <a:ext cx="5274310" cy="3778250"/>
          </a:xfrm>
          <a:prstGeom prst="rect">
            <a:avLst/>
          </a:prstGeom>
          <a:ln>
            <a:noFill/>
          </a:ln>
          <a:extLst>
            <a:ext uri="{53640926-AAD7-44D8-BBD7-CCE9431645EC}">
              <a14:shadowObscured xmlns:a14="http://schemas.microsoft.com/office/drawing/2010/main"/>
            </a:ext>
          </a:extLst>
        </p:spPr>
      </p:pic>
      <p:sp>
        <p:nvSpPr>
          <p:cNvPr id="19" name="文本框 18">
            <a:extLst>
              <a:ext uri="{FF2B5EF4-FFF2-40B4-BE49-F238E27FC236}">
                <a16:creationId xmlns:a16="http://schemas.microsoft.com/office/drawing/2014/main" id="{437B64BA-6AA5-4C0C-7830-AD1ED4AC30BE}"/>
              </a:ext>
            </a:extLst>
          </p:cNvPr>
          <p:cNvSpPr txBox="1"/>
          <p:nvPr/>
        </p:nvSpPr>
        <p:spPr>
          <a:xfrm>
            <a:off x="5691381" y="853332"/>
            <a:ext cx="5274310" cy="4247317"/>
          </a:xfrm>
          <a:prstGeom prst="rect">
            <a:avLst/>
          </a:prstGeom>
          <a:solidFill>
            <a:srgbClr val="4B6CB7"/>
          </a:solid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简单的错误！！！</a:t>
            </a:r>
            <a:endParaRPr lang="en-US" altLang="zh-CN" b="1" dirty="0">
              <a:solidFill>
                <a:schemeClr val="bg1"/>
              </a:solidFill>
              <a:latin typeface="微软雅黑" panose="020B0503020204020204" pitchFamily="34" charset="-122"/>
              <a:ea typeface="微软雅黑" panose="020B0503020204020204" pitchFamily="34" charset="-122"/>
            </a:endParaRPr>
          </a:p>
          <a:p>
            <a:pPr algn="ctr"/>
            <a:endParaRPr lang="en-US" altLang="zh-CN" b="1" dirty="0">
              <a:solidFill>
                <a:schemeClr val="bg1"/>
              </a:solidFill>
              <a:latin typeface="微软雅黑" panose="020B0503020204020204" pitchFamily="34" charset="-122"/>
              <a:ea typeface="微软雅黑" panose="020B0503020204020204" pitchFamily="34" charset="-122"/>
            </a:endParaRPr>
          </a:p>
          <a:p>
            <a:r>
              <a:rPr lang="zh-CN" altLang="en-US" b="1" dirty="0">
                <a:solidFill>
                  <a:schemeClr val="bg1"/>
                </a:solidFill>
                <a:latin typeface="微软雅黑" panose="020B0503020204020204" pitchFamily="34" charset="-122"/>
                <a:ea typeface="微软雅黑" panose="020B0503020204020204" pitchFamily="34" charset="-122"/>
              </a:rPr>
              <a:t>原因：我在</a:t>
            </a:r>
            <a:r>
              <a:rPr lang="en-US" altLang="zh-CN" b="1" dirty="0">
                <a:solidFill>
                  <a:schemeClr val="bg1"/>
                </a:solidFill>
                <a:latin typeface="微软雅黑" panose="020B0503020204020204" pitchFamily="34" charset="-122"/>
                <a:ea typeface="微软雅黑" panose="020B0503020204020204" pitchFamily="34" charset="-122"/>
              </a:rPr>
              <a:t>case</a:t>
            </a:r>
            <a:r>
              <a:rPr lang="zh-CN" altLang="en-US" b="1" dirty="0">
                <a:solidFill>
                  <a:schemeClr val="bg1"/>
                </a:solidFill>
                <a:latin typeface="微软雅黑" panose="020B0503020204020204" pitchFamily="34" charset="-122"/>
                <a:ea typeface="微软雅黑" panose="020B0503020204020204" pitchFamily="34" charset="-122"/>
              </a:rPr>
              <a:t>之后进行变量的声明而没有将</a:t>
            </a:r>
            <a:r>
              <a:rPr lang="en-US" altLang="zh-CN" b="1" dirty="0">
                <a:solidFill>
                  <a:schemeClr val="bg1"/>
                </a:solidFill>
                <a:latin typeface="微软雅黑" panose="020B0503020204020204" pitchFamily="34" charset="-122"/>
                <a:ea typeface="微软雅黑" panose="020B0503020204020204" pitchFamily="34" charset="-122"/>
              </a:rPr>
              <a:t>case</a:t>
            </a:r>
            <a:r>
              <a:rPr lang="zh-CN" altLang="en-US" b="1" dirty="0">
                <a:solidFill>
                  <a:schemeClr val="bg1"/>
                </a:solidFill>
                <a:latin typeface="微软雅黑" panose="020B0503020204020204" pitchFamily="34" charset="-122"/>
                <a:ea typeface="微软雅黑" panose="020B0503020204020204" pitchFamily="34" charset="-122"/>
              </a:rPr>
              <a:t>下的语句以一个大括号包括。</a:t>
            </a:r>
            <a:endParaRPr lang="en-US" altLang="zh-CN" b="1" dirty="0">
              <a:solidFill>
                <a:schemeClr val="bg1"/>
              </a:solidFill>
              <a:latin typeface="微软雅黑" panose="020B0503020204020204" pitchFamily="34" charset="-122"/>
              <a:ea typeface="微软雅黑" panose="020B0503020204020204" pitchFamily="34" charset="-122"/>
            </a:endParaRPr>
          </a:p>
          <a:p>
            <a:endParaRPr lang="zh-CN" altLang="en-US" b="1" dirty="0">
              <a:solidFill>
                <a:schemeClr val="bg1"/>
              </a:solidFill>
              <a:latin typeface="微软雅黑" panose="020B0503020204020204" pitchFamily="34" charset="-122"/>
              <a:ea typeface="微软雅黑" panose="020B0503020204020204" pitchFamily="34" charset="-122"/>
            </a:endParaRPr>
          </a:p>
          <a:p>
            <a:r>
              <a:rPr lang="zh-CN" altLang="en-US" b="1" dirty="0">
                <a:solidFill>
                  <a:schemeClr val="bg1"/>
                </a:solidFill>
                <a:latin typeface="微软雅黑" panose="020B0503020204020204" pitchFamily="34" charset="-122"/>
                <a:ea typeface="微软雅黑" panose="020B0503020204020204" pitchFamily="34" charset="-122"/>
              </a:rPr>
              <a:t>分析：由于</a:t>
            </a:r>
            <a:r>
              <a:rPr lang="en-US" altLang="zh-CN" b="1" dirty="0">
                <a:solidFill>
                  <a:schemeClr val="bg1"/>
                </a:solidFill>
                <a:latin typeface="微软雅黑" panose="020B0503020204020204" pitchFamily="34" charset="-122"/>
                <a:ea typeface="微软雅黑" panose="020B0503020204020204" pitchFamily="34" charset="-122"/>
              </a:rPr>
              <a:t>switch</a:t>
            </a:r>
            <a:r>
              <a:rPr lang="zh-CN" altLang="en-US" b="1" dirty="0">
                <a:solidFill>
                  <a:schemeClr val="bg1"/>
                </a:solidFill>
                <a:latin typeface="微软雅黑" panose="020B0503020204020204" pitchFamily="34" charset="-122"/>
                <a:ea typeface="微软雅黑" panose="020B0503020204020204" pitchFamily="34" charset="-122"/>
              </a:rPr>
              <a:t>的几个</a:t>
            </a:r>
            <a:r>
              <a:rPr lang="en-US" altLang="zh-CN" b="1" dirty="0">
                <a:solidFill>
                  <a:schemeClr val="bg1"/>
                </a:solidFill>
                <a:latin typeface="微软雅黑" panose="020B0503020204020204" pitchFamily="34" charset="-122"/>
                <a:ea typeface="微软雅黑" panose="020B0503020204020204" pitchFamily="34" charset="-122"/>
              </a:rPr>
              <a:t>case</a:t>
            </a:r>
            <a:r>
              <a:rPr lang="zh-CN" altLang="en-US" b="1" dirty="0">
                <a:solidFill>
                  <a:schemeClr val="bg1"/>
                </a:solidFill>
                <a:latin typeface="微软雅黑" panose="020B0503020204020204" pitchFamily="34" charset="-122"/>
                <a:ea typeface="微软雅黑" panose="020B0503020204020204" pitchFamily="34" charset="-122"/>
              </a:rPr>
              <a:t>语句在同一个作用域（因为</a:t>
            </a:r>
            <a:r>
              <a:rPr lang="en-US" altLang="zh-CN" b="1" dirty="0">
                <a:solidFill>
                  <a:schemeClr val="bg1"/>
                </a:solidFill>
                <a:latin typeface="微软雅黑" panose="020B0503020204020204" pitchFamily="34" charset="-122"/>
                <a:ea typeface="微软雅黑" panose="020B0503020204020204" pitchFamily="34" charset="-122"/>
              </a:rPr>
              <a:t>case </a:t>
            </a:r>
            <a:r>
              <a:rPr lang="zh-CN" altLang="en-US" b="1" dirty="0">
                <a:solidFill>
                  <a:schemeClr val="bg1"/>
                </a:solidFill>
                <a:latin typeface="微软雅黑" panose="020B0503020204020204" pitchFamily="34" charset="-122"/>
                <a:ea typeface="微软雅黑" panose="020B0503020204020204" pitchFamily="34" charset="-122"/>
              </a:rPr>
              <a:t>语句只是标签，它们共属于一个</a:t>
            </a:r>
            <a:r>
              <a:rPr lang="en-US" altLang="zh-CN" b="1" dirty="0" err="1">
                <a:solidFill>
                  <a:schemeClr val="bg1"/>
                </a:solidFill>
                <a:latin typeface="微软雅黑" panose="020B0503020204020204" pitchFamily="34" charset="-122"/>
                <a:ea typeface="微软雅黑" panose="020B0503020204020204" pitchFamily="34" charset="-122"/>
              </a:rPr>
              <a:t>swtich</a:t>
            </a:r>
            <a:r>
              <a:rPr lang="zh-CN" altLang="en-US" b="1" dirty="0">
                <a:solidFill>
                  <a:schemeClr val="bg1"/>
                </a:solidFill>
                <a:latin typeface="微软雅黑" panose="020B0503020204020204" pitchFamily="34" charset="-122"/>
                <a:ea typeface="微软雅黑" panose="020B0503020204020204" pitchFamily="34" charset="-122"/>
              </a:rPr>
              <a:t>语句块），所以如果在某个</a:t>
            </a:r>
            <a:r>
              <a:rPr lang="en-US" altLang="zh-CN" b="1" dirty="0">
                <a:solidFill>
                  <a:schemeClr val="bg1"/>
                </a:solidFill>
                <a:latin typeface="微软雅黑" panose="020B0503020204020204" pitchFamily="34" charset="-122"/>
                <a:ea typeface="微软雅黑" panose="020B0503020204020204" pitchFamily="34" charset="-122"/>
              </a:rPr>
              <a:t>case</a:t>
            </a:r>
            <a:r>
              <a:rPr lang="zh-CN" altLang="en-US" b="1" dirty="0">
                <a:solidFill>
                  <a:schemeClr val="bg1"/>
                </a:solidFill>
                <a:latin typeface="微软雅黑" panose="020B0503020204020204" pitchFamily="34" charset="-122"/>
                <a:ea typeface="微软雅黑" panose="020B0503020204020204" pitchFamily="34" charset="-122"/>
              </a:rPr>
              <a:t>下面声明变量的话，对象的作用域是在俩个花括号之间，也就是整个</a:t>
            </a:r>
            <a:r>
              <a:rPr lang="en-US" altLang="zh-CN" b="1" dirty="0">
                <a:solidFill>
                  <a:schemeClr val="bg1"/>
                </a:solidFill>
                <a:latin typeface="微软雅黑" panose="020B0503020204020204" pitchFamily="34" charset="-122"/>
                <a:ea typeface="微软雅黑" panose="020B0503020204020204" pitchFamily="34" charset="-122"/>
              </a:rPr>
              <a:t>switch</a:t>
            </a:r>
            <a:r>
              <a:rPr lang="zh-CN" altLang="en-US" b="1" dirty="0">
                <a:solidFill>
                  <a:schemeClr val="bg1"/>
                </a:solidFill>
                <a:latin typeface="微软雅黑" panose="020B0503020204020204" pitchFamily="34" charset="-122"/>
                <a:ea typeface="微软雅黑" panose="020B0503020204020204" pitchFamily="34" charset="-122"/>
              </a:rPr>
              <a:t>语句，其他的</a:t>
            </a:r>
            <a:r>
              <a:rPr lang="en-US" altLang="zh-CN" b="1" dirty="0">
                <a:solidFill>
                  <a:schemeClr val="bg1"/>
                </a:solidFill>
                <a:latin typeface="微软雅黑" panose="020B0503020204020204" pitchFamily="34" charset="-122"/>
                <a:ea typeface="微软雅黑" panose="020B0503020204020204" pitchFamily="34" charset="-122"/>
              </a:rPr>
              <a:t>case</a:t>
            </a:r>
            <a:r>
              <a:rPr lang="zh-CN" altLang="en-US" b="1" dirty="0">
                <a:solidFill>
                  <a:schemeClr val="bg1"/>
                </a:solidFill>
                <a:latin typeface="微软雅黑" panose="020B0503020204020204" pitchFamily="34" charset="-122"/>
                <a:ea typeface="微软雅黑" panose="020B0503020204020204" pitchFamily="34" charset="-122"/>
              </a:rPr>
              <a:t>语句也能看到，这样就可能出现错误。</a:t>
            </a:r>
            <a:endParaRPr lang="en-US" altLang="zh-CN" b="1" dirty="0">
              <a:solidFill>
                <a:schemeClr val="bg1"/>
              </a:solidFill>
              <a:latin typeface="微软雅黑" panose="020B0503020204020204" pitchFamily="34" charset="-122"/>
              <a:ea typeface="微软雅黑" panose="020B0503020204020204" pitchFamily="34" charset="-122"/>
            </a:endParaRPr>
          </a:p>
          <a:p>
            <a:endParaRPr lang="zh-CN" altLang="en-US" b="1" dirty="0">
              <a:solidFill>
                <a:schemeClr val="bg1"/>
              </a:solidFill>
              <a:latin typeface="微软雅黑" panose="020B0503020204020204" pitchFamily="34" charset="-122"/>
              <a:ea typeface="微软雅黑" panose="020B0503020204020204" pitchFamily="34" charset="-122"/>
            </a:endParaRPr>
          </a:p>
          <a:p>
            <a:r>
              <a:rPr lang="zh-CN" altLang="en-US" b="1" dirty="0">
                <a:solidFill>
                  <a:schemeClr val="bg1"/>
                </a:solidFill>
                <a:latin typeface="微软雅黑" panose="020B0503020204020204" pitchFamily="34" charset="-122"/>
                <a:ea typeface="微软雅黑" panose="020B0503020204020204" pitchFamily="34" charset="-122"/>
              </a:rPr>
              <a:t>解决：我们可以在</a:t>
            </a:r>
            <a:r>
              <a:rPr lang="en-US" altLang="zh-CN" b="1" dirty="0">
                <a:solidFill>
                  <a:schemeClr val="bg1"/>
                </a:solidFill>
                <a:latin typeface="微软雅黑" panose="020B0503020204020204" pitchFamily="34" charset="-122"/>
                <a:ea typeface="微软雅黑" panose="020B0503020204020204" pitchFamily="34" charset="-122"/>
              </a:rPr>
              <a:t>case</a:t>
            </a:r>
            <a:r>
              <a:rPr lang="zh-CN" altLang="en-US" b="1" dirty="0">
                <a:solidFill>
                  <a:schemeClr val="bg1"/>
                </a:solidFill>
                <a:latin typeface="微软雅黑" panose="020B0503020204020204" pitchFamily="34" charset="-122"/>
                <a:ea typeface="微软雅黑" panose="020B0503020204020204" pitchFamily="34" charset="-122"/>
              </a:rPr>
              <a:t>后面的语句加上大括号，明确声明的变量的作用域是仅在本</a:t>
            </a:r>
            <a:r>
              <a:rPr lang="en-US" altLang="zh-CN" b="1" dirty="0">
                <a:solidFill>
                  <a:schemeClr val="bg1"/>
                </a:solidFill>
                <a:latin typeface="微软雅黑" panose="020B0503020204020204" pitchFamily="34" charset="-122"/>
                <a:ea typeface="微软雅黑" panose="020B0503020204020204" pitchFamily="34" charset="-122"/>
              </a:rPr>
              <a:t>case</a:t>
            </a:r>
            <a:r>
              <a:rPr lang="zh-CN" altLang="en-US" b="1" dirty="0">
                <a:solidFill>
                  <a:schemeClr val="bg1"/>
                </a:solidFill>
                <a:latin typeface="微软雅黑" panose="020B0503020204020204" pitchFamily="34" charset="-122"/>
                <a:ea typeface="微软雅黑" panose="020B0503020204020204" pitchFamily="34" charset="-122"/>
              </a:rPr>
              <a:t>之中。</a:t>
            </a:r>
            <a:endParaRPr lang="en-US" altLang="zh-CN" b="1" dirty="0">
              <a:solidFill>
                <a:schemeClr val="bg1"/>
              </a:solidFill>
              <a:latin typeface="微软雅黑" panose="020B0503020204020204" pitchFamily="34" charset="-122"/>
              <a:ea typeface="微软雅黑" panose="020B0503020204020204" pitchFamily="34" charset="-122"/>
            </a:endParaRPr>
          </a:p>
          <a:p>
            <a:endParaRPr lang="zh-CN" altLang="en-US"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6041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3836B-97F2-1F5A-C6D5-0FD943238C77}"/>
            </a:ext>
          </a:extLst>
        </p:cNvPr>
        <p:cNvGrpSpPr/>
        <p:nvPr/>
      </p:nvGrpSpPr>
      <p:grpSpPr>
        <a:xfrm>
          <a:off x="0" y="0"/>
          <a:ext cx="0" cy="0"/>
          <a:chOff x="0" y="0"/>
          <a:chExt cx="0" cy="0"/>
        </a:xfrm>
      </p:grpSpPr>
      <p:sp>
        <p:nvSpPr>
          <p:cNvPr id="9" name="演示研究所 SlideLab.cc">
            <a:extLst>
              <a:ext uri="{FF2B5EF4-FFF2-40B4-BE49-F238E27FC236}">
                <a16:creationId xmlns:a16="http://schemas.microsoft.com/office/drawing/2014/main" id="{BF2875A7-EE3F-5DFE-5B83-3C990F568D5E}"/>
              </a:ext>
            </a:extLst>
          </p:cNvPr>
          <p:cNvSpPr/>
          <p:nvPr/>
        </p:nvSpPr>
        <p:spPr>
          <a:xfrm flipH="1">
            <a:off x="0" y="885315"/>
            <a:ext cx="12192000" cy="5965834"/>
          </a:xfrm>
          <a:custGeom>
            <a:avLst/>
            <a:gdLst>
              <a:gd name="connsiteX0" fmla="*/ 8980362 w 12192000"/>
              <a:gd name="connsiteY0" fmla="*/ 0 h 5965834"/>
              <a:gd name="connsiteX1" fmla="*/ 2837486 w 12192000"/>
              <a:gd name="connsiteY1" fmla="*/ 0 h 5965834"/>
              <a:gd name="connsiteX2" fmla="*/ 8173 w 12192000"/>
              <a:gd name="connsiteY2" fmla="*/ 1334296 h 5965834"/>
              <a:gd name="connsiteX3" fmla="*/ 0 w 12192000"/>
              <a:gd name="connsiteY3" fmla="*/ 1345226 h 5965834"/>
              <a:gd name="connsiteX4" fmla="*/ 0 w 12192000"/>
              <a:gd name="connsiteY4" fmla="*/ 5965834 h 5965834"/>
              <a:gd name="connsiteX5" fmla="*/ 12192000 w 12192000"/>
              <a:gd name="connsiteY5" fmla="*/ 5965834 h 5965834"/>
              <a:gd name="connsiteX6" fmla="*/ 12192000 w 12192000"/>
              <a:gd name="connsiteY6" fmla="*/ 1898448 h 5965834"/>
              <a:gd name="connsiteX7" fmla="*/ 12020749 w 12192000"/>
              <a:gd name="connsiteY7" fmla="*/ 1616561 h 5965834"/>
              <a:gd name="connsiteX8" fmla="*/ 8980362 w 12192000"/>
              <a:gd name="connsiteY8" fmla="*/ 0 h 596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5965834">
                <a:moveTo>
                  <a:pt x="8980362" y="0"/>
                </a:moveTo>
                <a:lnTo>
                  <a:pt x="2837486" y="0"/>
                </a:lnTo>
                <a:cubicBezTo>
                  <a:pt x="1698425" y="0"/>
                  <a:pt x="680678" y="519408"/>
                  <a:pt x="8173" y="1334296"/>
                </a:cubicBezTo>
                <a:lnTo>
                  <a:pt x="0" y="1345226"/>
                </a:lnTo>
                <a:lnTo>
                  <a:pt x="0" y="5965834"/>
                </a:lnTo>
                <a:lnTo>
                  <a:pt x="12192000" y="5965834"/>
                </a:lnTo>
                <a:lnTo>
                  <a:pt x="12192000" y="1898448"/>
                </a:lnTo>
                <a:lnTo>
                  <a:pt x="12020749" y="1616561"/>
                </a:lnTo>
                <a:cubicBezTo>
                  <a:pt x="11361838" y="641244"/>
                  <a:pt x="10245985" y="0"/>
                  <a:pt x="8980362" y="0"/>
                </a:cubicBezTo>
                <a:close/>
              </a:path>
            </a:pathLst>
          </a:custGeom>
          <a:gradFill>
            <a:gsLst>
              <a:gs pos="0">
                <a:schemeClr val="accent1">
                  <a:alpha val="6361"/>
                </a:schemeClr>
              </a:gs>
              <a:gs pos="100000">
                <a:schemeClr val="accent2">
                  <a:alpha val="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0" name="演示研究所 SlideLab.cc">
            <a:extLst>
              <a:ext uri="{FF2B5EF4-FFF2-40B4-BE49-F238E27FC236}">
                <a16:creationId xmlns:a16="http://schemas.microsoft.com/office/drawing/2014/main" id="{D97381DA-2002-B53A-05E1-140659529928}"/>
              </a:ext>
            </a:extLst>
          </p:cNvPr>
          <p:cNvSpPr/>
          <p:nvPr/>
        </p:nvSpPr>
        <p:spPr bwMode="auto">
          <a:xfrm>
            <a:off x="11447032" y="5887429"/>
            <a:ext cx="744968" cy="963720"/>
          </a:xfrm>
          <a:custGeom>
            <a:avLst/>
            <a:gdLst>
              <a:gd name="connsiteX0" fmla="*/ 744968 w 744968"/>
              <a:gd name="connsiteY0" fmla="*/ 0 h 963720"/>
              <a:gd name="connsiteX1" fmla="*/ 744968 w 744968"/>
              <a:gd name="connsiteY1" fmla="*/ 963720 h 963720"/>
              <a:gd name="connsiteX2" fmla="*/ 0 w 744968"/>
              <a:gd name="connsiteY2" fmla="*/ 963720 h 963720"/>
              <a:gd name="connsiteX3" fmla="*/ 15647 w 744968"/>
              <a:gd name="connsiteY3" fmla="*/ 808502 h 963720"/>
              <a:gd name="connsiteX4" fmla="*/ 650378 w 744968"/>
              <a:gd name="connsiteY4" fmla="*/ 34620 h 963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968" h="963720">
                <a:moveTo>
                  <a:pt x="744968" y="0"/>
                </a:moveTo>
                <a:lnTo>
                  <a:pt x="744968" y="963720"/>
                </a:lnTo>
                <a:lnTo>
                  <a:pt x="0" y="963720"/>
                </a:lnTo>
                <a:lnTo>
                  <a:pt x="15647" y="808502"/>
                </a:lnTo>
                <a:cubicBezTo>
                  <a:pt x="87248" y="458598"/>
                  <a:pt x="328845" y="170617"/>
                  <a:pt x="650378" y="34620"/>
                </a:cubicBezTo>
                <a:close/>
              </a:path>
            </a:pathLst>
          </a:custGeom>
          <a:solidFill>
            <a:schemeClr val="accent2">
              <a:alpha val="49000"/>
            </a:schemeClr>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1" name="演示研究所 SlideLab.cc">
            <a:extLst>
              <a:ext uri="{FF2B5EF4-FFF2-40B4-BE49-F238E27FC236}">
                <a16:creationId xmlns:a16="http://schemas.microsoft.com/office/drawing/2014/main" id="{A75AA3F8-AE9D-F694-0C07-F6E5C7587B8F}"/>
              </a:ext>
            </a:extLst>
          </p:cNvPr>
          <p:cNvSpPr/>
          <p:nvPr/>
        </p:nvSpPr>
        <p:spPr bwMode="auto">
          <a:xfrm>
            <a:off x="1" y="0"/>
            <a:ext cx="1352581" cy="1086132"/>
          </a:xfrm>
          <a:custGeom>
            <a:avLst/>
            <a:gdLst>
              <a:gd name="connsiteX0" fmla="*/ 0 w 1352581"/>
              <a:gd name="connsiteY0" fmla="*/ 0 h 1086132"/>
              <a:gd name="connsiteX1" fmla="*/ 1352581 w 1352581"/>
              <a:gd name="connsiteY1" fmla="*/ 0 h 1086132"/>
              <a:gd name="connsiteX2" fmla="*/ 1341459 w 1352581"/>
              <a:gd name="connsiteY2" fmla="*/ 72870 h 1086132"/>
              <a:gd name="connsiteX3" fmla="*/ 98229 w 1352581"/>
              <a:gd name="connsiteY3" fmla="*/ 1086132 h 1086132"/>
              <a:gd name="connsiteX4" fmla="*/ 0 w 1352581"/>
              <a:gd name="connsiteY4" fmla="*/ 1081172 h 1086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581" h="1086132">
                <a:moveTo>
                  <a:pt x="0" y="0"/>
                </a:moveTo>
                <a:lnTo>
                  <a:pt x="1352581" y="0"/>
                </a:lnTo>
                <a:lnTo>
                  <a:pt x="1341459" y="72870"/>
                </a:lnTo>
                <a:cubicBezTo>
                  <a:pt x="1223129" y="651138"/>
                  <a:pt x="711478" y="1086132"/>
                  <a:pt x="98229" y="1086132"/>
                </a:cubicBezTo>
                <a:lnTo>
                  <a:pt x="0" y="1081172"/>
                </a:lnTo>
                <a:close/>
              </a:path>
            </a:pathLst>
          </a:custGeom>
          <a:solidFill>
            <a:schemeClr val="accent2"/>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nvGrpSpPr>
          <p:cNvPr id="12" name="演示研究所 SlideLab.cc">
            <a:extLst>
              <a:ext uri="{FF2B5EF4-FFF2-40B4-BE49-F238E27FC236}">
                <a16:creationId xmlns:a16="http://schemas.microsoft.com/office/drawing/2014/main" id="{1177B2DA-708B-A835-C8A2-3801F90173D2}"/>
              </a:ext>
            </a:extLst>
          </p:cNvPr>
          <p:cNvGrpSpPr/>
          <p:nvPr/>
        </p:nvGrpSpPr>
        <p:grpSpPr>
          <a:xfrm rot="5400000" flipH="1" flipV="1">
            <a:off x="11384554" y="59775"/>
            <a:ext cx="180734" cy="827714"/>
            <a:chOff x="11303000" y="2324100"/>
            <a:chExt cx="176784" cy="809625"/>
          </a:xfrm>
          <a:solidFill>
            <a:schemeClr val="accent1"/>
          </a:solidFill>
        </p:grpSpPr>
        <p:sp>
          <p:nvSpPr>
            <p:cNvPr id="13" name="演示研究所 SlideLab.cc">
              <a:extLst>
                <a:ext uri="{FF2B5EF4-FFF2-40B4-BE49-F238E27FC236}">
                  <a16:creationId xmlns:a16="http://schemas.microsoft.com/office/drawing/2014/main" id="{FF7742C0-F2F0-979E-DA81-C274FA777807}"/>
                </a:ext>
              </a:extLst>
            </p:cNvPr>
            <p:cNvSpPr/>
            <p:nvPr/>
          </p:nvSpPr>
          <p:spPr>
            <a:xfrm>
              <a:off x="11303000" y="2324100"/>
              <a:ext cx="176784" cy="152400"/>
            </a:xfrm>
            <a:prstGeom prst="triangl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4" name="演示研究所 SlideLab.cc">
              <a:extLst>
                <a:ext uri="{FF2B5EF4-FFF2-40B4-BE49-F238E27FC236}">
                  <a16:creationId xmlns:a16="http://schemas.microsoft.com/office/drawing/2014/main" id="{709D2C92-9885-191A-09DD-52DC51A14424}"/>
                </a:ext>
              </a:extLst>
            </p:cNvPr>
            <p:cNvSpPr/>
            <p:nvPr/>
          </p:nvSpPr>
          <p:spPr>
            <a:xfrm>
              <a:off x="11303000" y="2543175"/>
              <a:ext cx="176784" cy="152400"/>
            </a:xfrm>
            <a:prstGeom prst="triangl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5" name="演示研究所 SlideLab.cc">
              <a:extLst>
                <a:ext uri="{FF2B5EF4-FFF2-40B4-BE49-F238E27FC236}">
                  <a16:creationId xmlns:a16="http://schemas.microsoft.com/office/drawing/2014/main" id="{139A907F-5DE0-8CE6-AB9E-2424C380F415}"/>
                </a:ext>
              </a:extLst>
            </p:cNvPr>
            <p:cNvSpPr/>
            <p:nvPr/>
          </p:nvSpPr>
          <p:spPr>
            <a:xfrm>
              <a:off x="11303000" y="2762250"/>
              <a:ext cx="176784" cy="152400"/>
            </a:xfrm>
            <a:prstGeom prst="triangl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6" name="演示研究所 SlideLab.cc">
              <a:extLst>
                <a:ext uri="{FF2B5EF4-FFF2-40B4-BE49-F238E27FC236}">
                  <a16:creationId xmlns:a16="http://schemas.microsoft.com/office/drawing/2014/main" id="{79D03B92-AD4C-644E-F48D-14EADE018FF1}"/>
                </a:ext>
              </a:extLst>
            </p:cNvPr>
            <p:cNvSpPr/>
            <p:nvPr/>
          </p:nvSpPr>
          <p:spPr>
            <a:xfrm>
              <a:off x="11303000" y="2981325"/>
              <a:ext cx="176784" cy="152400"/>
            </a:xfrm>
            <a:prstGeom prst="triangl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sp>
        <p:nvSpPr>
          <p:cNvPr id="17" name="演示研究所 SlideLab.cc">
            <a:extLst>
              <a:ext uri="{FF2B5EF4-FFF2-40B4-BE49-F238E27FC236}">
                <a16:creationId xmlns:a16="http://schemas.microsoft.com/office/drawing/2014/main" id="{0D7CB756-26DA-BA3F-59F5-540965CDA01D}"/>
              </a:ext>
            </a:extLst>
          </p:cNvPr>
          <p:cNvSpPr/>
          <p:nvPr/>
        </p:nvSpPr>
        <p:spPr bwMode="auto">
          <a:xfrm>
            <a:off x="335160" y="5929009"/>
            <a:ext cx="602041" cy="602041"/>
          </a:xfrm>
          <a:prstGeom prst="ellipse">
            <a:avLst/>
          </a:prstGeom>
          <a:solidFill>
            <a:schemeClr val="accent2"/>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6" name="演示研究所 SlideLab.cc">
            <a:extLst>
              <a:ext uri="{FF2B5EF4-FFF2-40B4-BE49-F238E27FC236}">
                <a16:creationId xmlns:a16="http://schemas.microsoft.com/office/drawing/2014/main" id="{C85EC61E-8883-281E-FCDC-F103511FD405}"/>
              </a:ext>
            </a:extLst>
          </p:cNvPr>
          <p:cNvSpPr>
            <a:spLocks noEditPoints="1"/>
          </p:cNvSpPr>
          <p:nvPr>
            <p:custDataLst>
              <p:tags r:id="rId1"/>
            </p:custDataLst>
          </p:nvPr>
        </p:nvSpPr>
        <p:spPr bwMode="auto">
          <a:xfrm>
            <a:off x="9366789" y="3080954"/>
            <a:ext cx="1217267" cy="1125700"/>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0F6FE"/>
              </a:solidFill>
              <a:effectLst/>
              <a:uLnTx/>
              <a:uFillTx/>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p:txBody>
      </p:sp>
      <p:sp>
        <p:nvSpPr>
          <p:cNvPr id="2" name="文本占位符 1">
            <a:extLst>
              <a:ext uri="{FF2B5EF4-FFF2-40B4-BE49-F238E27FC236}">
                <a16:creationId xmlns:a16="http://schemas.microsoft.com/office/drawing/2014/main" id="{9913EA28-EC99-5FBA-0E05-69A57DA646CC}"/>
              </a:ext>
            </a:extLst>
          </p:cNvPr>
          <p:cNvSpPr txBox="1">
            <a:spLocks/>
          </p:cNvSpPr>
          <p:nvPr/>
        </p:nvSpPr>
        <p:spPr>
          <a:xfrm>
            <a:off x="1227050" y="208847"/>
            <a:ext cx="4560696" cy="529569"/>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400" b="1" dirty="0">
                <a:solidFill>
                  <a:schemeClr val="tx1"/>
                </a:solidFill>
                <a:latin typeface="黑体" panose="02010609060101010101" pitchFamily="49" charset="-122"/>
                <a:ea typeface="黑体" panose="02010609060101010101" pitchFamily="49" charset="-122"/>
              </a:rPr>
              <a:t>3.2</a:t>
            </a:r>
            <a:r>
              <a:rPr kumimoji="1" lang="zh-CN" altLang="en-US" sz="2400" b="1" dirty="0">
                <a:solidFill>
                  <a:schemeClr val="tx1"/>
                </a:solidFill>
                <a:latin typeface="黑体" panose="02010609060101010101" pitchFamily="49" charset="-122"/>
                <a:ea typeface="黑体" panose="02010609060101010101" pitchFamily="49" charset="-122"/>
              </a:rPr>
              <a:t>收获与体会</a:t>
            </a:r>
          </a:p>
        </p:txBody>
      </p:sp>
      <p:sp>
        <p:nvSpPr>
          <p:cNvPr id="3" name="文本框 2">
            <a:extLst>
              <a:ext uri="{FF2B5EF4-FFF2-40B4-BE49-F238E27FC236}">
                <a16:creationId xmlns:a16="http://schemas.microsoft.com/office/drawing/2014/main" id="{BF1684DD-1F05-FC88-22BE-5F1083B59805}"/>
              </a:ext>
            </a:extLst>
          </p:cNvPr>
          <p:cNvSpPr txBox="1"/>
          <p:nvPr/>
        </p:nvSpPr>
        <p:spPr>
          <a:xfrm>
            <a:off x="1304953" y="1434685"/>
            <a:ext cx="10057983" cy="5355312"/>
          </a:xfrm>
          <a:prstGeom prst="rect">
            <a:avLst/>
          </a:prstGeom>
          <a:noFill/>
        </p:spPr>
        <p:txBody>
          <a:bodyPr wrap="square" rtlCol="0">
            <a:spAutoFit/>
          </a:bodyPr>
          <a:lstStyle/>
          <a:p>
            <a:pPr indent="304800" algn="just"/>
            <a:r>
              <a:rPr lang="zh-CN" altLang="zh-CN" sz="1800" kern="100" dirty="0">
                <a:effectLst/>
                <a:latin typeface="Times New Roman" panose="02020603050405020304" pitchFamily="18" charset="0"/>
                <a:ea typeface="宋体" panose="02010600030101010101" pitchFamily="2" charset="-122"/>
              </a:rPr>
              <a:t>通过本次课程实践，我复习了解了许多平时不常用的</a:t>
            </a:r>
            <a:r>
              <a:rPr lang="en-US" altLang="zh-CN" sz="1800" kern="100" dirty="0">
                <a:effectLst/>
                <a:latin typeface="Times New Roman" panose="02020603050405020304" pitchFamily="18" charset="0"/>
                <a:ea typeface="宋体" panose="02010600030101010101" pitchFamily="2" charset="-122"/>
              </a:rPr>
              <a:t>C</a:t>
            </a:r>
            <a:r>
              <a:rPr lang="zh-CN" altLang="zh-CN" sz="1800" kern="100" dirty="0">
                <a:effectLst/>
                <a:latin typeface="Times New Roman" panose="02020603050405020304" pitchFamily="18" charset="0"/>
                <a:ea typeface="宋体" panose="02010600030101010101" pitchFamily="2" charset="-122"/>
              </a:rPr>
              <a:t>语言函数：比如</a:t>
            </a:r>
            <a:r>
              <a:rPr lang="en-US" altLang="zh-CN" sz="1800" kern="100" dirty="0" err="1">
                <a:effectLst/>
                <a:latin typeface="Times New Roman" panose="02020603050405020304" pitchFamily="18" charset="0"/>
                <a:ea typeface="宋体" panose="02010600030101010101" pitchFamily="2" charset="-122"/>
              </a:rPr>
              <a:t>fprintf</a:t>
            </a:r>
            <a:r>
              <a:rPr lang="zh-CN" altLang="zh-CN" sz="1800" kern="100" dirty="0">
                <a:effectLst/>
                <a:latin typeface="Times New Roman" panose="02020603050405020304" pitchFamily="18" charset="0"/>
                <a:ea typeface="宋体" panose="02010600030101010101" pitchFamily="2" charset="-122"/>
              </a:rPr>
              <a:t>函数、</a:t>
            </a:r>
            <a:r>
              <a:rPr lang="en-US" altLang="zh-CN" sz="1800" kern="100" dirty="0" err="1">
                <a:effectLst/>
                <a:latin typeface="Times New Roman" panose="02020603050405020304" pitchFamily="18" charset="0"/>
                <a:ea typeface="宋体" panose="02010600030101010101" pitchFamily="2" charset="-122"/>
              </a:rPr>
              <a:t>fflush</a:t>
            </a:r>
            <a:r>
              <a:rPr lang="zh-CN" altLang="zh-CN" sz="1800" kern="100" dirty="0">
                <a:effectLst/>
                <a:latin typeface="Times New Roman" panose="02020603050405020304" pitchFamily="18" charset="0"/>
                <a:ea typeface="宋体" panose="02010600030101010101" pitchFamily="2" charset="-122"/>
              </a:rPr>
              <a:t>函数</a:t>
            </a:r>
            <a:r>
              <a:rPr lang="zh-CN" altLang="en-US" sz="1800" kern="100" dirty="0">
                <a:effectLst/>
                <a:latin typeface="Times New Roman" panose="02020603050405020304" pitchFamily="18" charset="0"/>
                <a:ea typeface="宋体" panose="02010600030101010101" pitchFamily="2" charset="-122"/>
              </a:rPr>
              <a:t>、</a:t>
            </a:r>
            <a:r>
              <a:rPr lang="en-US" altLang="zh-CN" sz="1800" kern="100" dirty="0" err="1">
                <a:effectLst/>
                <a:latin typeface="Times New Roman" panose="02020603050405020304" pitchFamily="18" charset="0"/>
                <a:ea typeface="宋体" panose="02010600030101010101" pitchFamily="2" charset="-122"/>
              </a:rPr>
              <a:t>fopen</a:t>
            </a:r>
            <a:r>
              <a:rPr lang="zh-CN" altLang="en-US" sz="1800" kern="100" dirty="0">
                <a:effectLst/>
                <a:latin typeface="Times New Roman" panose="02020603050405020304" pitchFamily="18" charset="0"/>
                <a:ea typeface="宋体" panose="02010600030101010101" pitchFamily="2" charset="-122"/>
              </a:rPr>
              <a:t>函数</a:t>
            </a:r>
            <a:r>
              <a:rPr lang="zh-CN" altLang="zh-CN" sz="1800" kern="100" dirty="0">
                <a:effectLst/>
                <a:latin typeface="Times New Roman" panose="02020603050405020304" pitchFamily="18" charset="0"/>
                <a:ea typeface="宋体" panose="02010600030101010101" pitchFamily="2" charset="-122"/>
              </a:rPr>
              <a:t>等等。</a:t>
            </a:r>
          </a:p>
          <a:p>
            <a:pPr indent="304800" algn="just"/>
            <a:r>
              <a:rPr lang="zh-CN" altLang="zh-CN" sz="1800" kern="100" dirty="0">
                <a:effectLst/>
                <a:latin typeface="Times New Roman" panose="02020603050405020304" pitchFamily="18" charset="0"/>
                <a:ea typeface="宋体" panose="02010600030101010101" pitchFamily="2" charset="-122"/>
              </a:rPr>
              <a:t>初见</a:t>
            </a:r>
            <a:r>
              <a:rPr lang="zh-CN" altLang="zh-CN" b="1" kern="100" dirty="0">
                <a:solidFill>
                  <a:srgbClr val="4B6CB7"/>
                </a:solidFill>
                <a:latin typeface="微软雅黑" panose="020B0503020204020204" pitchFamily="34" charset="-122"/>
                <a:ea typeface="微软雅黑" panose="020B0503020204020204" pitchFamily="34" charset="-122"/>
              </a:rPr>
              <a:t>代码时毫无头绪</a:t>
            </a:r>
            <a:r>
              <a:rPr lang="zh-CN" altLang="zh-CN" sz="1800" kern="100" dirty="0">
                <a:effectLst/>
                <a:latin typeface="Times New Roman" panose="02020603050405020304" pitchFamily="18" charset="0"/>
                <a:ea typeface="宋体" panose="02010600030101010101" pitchFamily="2" charset="-122"/>
              </a:rPr>
              <a:t>，便将逐个文件、每个函数仔细阅读并加以</a:t>
            </a:r>
            <a:r>
              <a:rPr lang="zh-CN" altLang="zh-CN" b="1" kern="100" dirty="0">
                <a:solidFill>
                  <a:srgbClr val="4B6CB7"/>
                </a:solidFill>
                <a:latin typeface="微软雅黑" panose="020B0503020204020204" pitchFamily="34" charset="-122"/>
                <a:ea typeface="微软雅黑" panose="020B0503020204020204" pitchFamily="34" charset="-122"/>
              </a:rPr>
              <a:t>注释</a:t>
            </a:r>
            <a:r>
              <a:rPr lang="zh-CN" altLang="zh-CN" sz="1800" kern="100" dirty="0">
                <a:effectLst/>
                <a:latin typeface="Times New Roman" panose="02020603050405020304" pitchFamily="18" charset="0"/>
                <a:ea typeface="宋体" panose="02010600030101010101" pitchFamily="2" charset="-122"/>
              </a:rPr>
              <a:t>，强化理解，但是代码很长、文件很多，真的花费了很久才理清代码逻辑与函数功能。接着就是翻看老师的</a:t>
            </a:r>
            <a:r>
              <a:rPr lang="en-US" altLang="zh-CN" sz="1800" kern="100" dirty="0">
                <a:effectLst/>
                <a:latin typeface="Times New Roman" panose="02020603050405020304" pitchFamily="18" charset="0"/>
                <a:ea typeface="宋体" panose="02010600030101010101" pitchFamily="2" charset="-122"/>
              </a:rPr>
              <a:t>PPT</a:t>
            </a:r>
            <a:r>
              <a:rPr lang="zh-CN" altLang="zh-CN" sz="1800" kern="100" dirty="0">
                <a:effectLst/>
                <a:latin typeface="Times New Roman" panose="02020603050405020304" pitchFamily="18" charset="0"/>
                <a:ea typeface="宋体" panose="02010600030101010101" pitchFamily="2" charset="-122"/>
              </a:rPr>
              <a:t>和计算机网络</a:t>
            </a:r>
            <a:r>
              <a:rPr lang="zh-CN" altLang="zh-CN" b="1" kern="100" dirty="0">
                <a:solidFill>
                  <a:srgbClr val="4B6CB7"/>
                </a:solidFill>
                <a:latin typeface="微软雅黑" panose="020B0503020204020204" pitchFamily="34" charset="-122"/>
                <a:ea typeface="微软雅黑" panose="020B0503020204020204" pitchFamily="34" charset="-122"/>
              </a:rPr>
              <a:t>教材、复习</a:t>
            </a:r>
            <a:r>
              <a:rPr lang="zh-CN" altLang="zh-CN" sz="1800" kern="100" dirty="0">
                <a:effectLst/>
                <a:latin typeface="Times New Roman" panose="02020603050405020304" pitchFamily="18" charset="0"/>
                <a:ea typeface="宋体" panose="02010600030101010101" pitchFamily="2" charset="-122"/>
              </a:rPr>
              <a:t>可靠数据传输等</a:t>
            </a:r>
            <a:r>
              <a:rPr lang="en-US" altLang="zh-CN" sz="1800" kern="100" dirty="0">
                <a:effectLst/>
                <a:latin typeface="Times New Roman" panose="02020603050405020304" pitchFamily="18" charset="0"/>
                <a:ea typeface="宋体" panose="02010600030101010101" pitchFamily="2" charset="-122"/>
              </a:rPr>
              <a:t>TCP</a:t>
            </a:r>
            <a:r>
              <a:rPr lang="zh-CN" altLang="zh-CN" sz="1800" kern="100" dirty="0">
                <a:effectLst/>
                <a:latin typeface="Times New Roman" panose="02020603050405020304" pitchFamily="18" charset="0"/>
                <a:ea typeface="宋体" panose="02010600030101010101" pitchFamily="2" charset="-122"/>
              </a:rPr>
              <a:t>相关知识点。接下来遇到的问题主要是</a:t>
            </a:r>
            <a:r>
              <a:rPr lang="zh-CN" altLang="zh-CN" b="1" kern="100" dirty="0">
                <a:solidFill>
                  <a:srgbClr val="4B6CB7"/>
                </a:solidFill>
                <a:latin typeface="微软雅黑" panose="020B0503020204020204" pitchFamily="34" charset="-122"/>
                <a:ea typeface="微软雅黑" panose="020B0503020204020204" pitchFamily="34" charset="-122"/>
              </a:rPr>
              <a:t>环境</a:t>
            </a:r>
            <a:r>
              <a:rPr lang="zh-CN" altLang="zh-CN" sz="1800" kern="100" dirty="0">
                <a:effectLst/>
                <a:latin typeface="Times New Roman" panose="02020603050405020304" pitchFamily="18" charset="0"/>
                <a:ea typeface="宋体" panose="02010600030101010101" pitchFamily="2" charset="-122"/>
              </a:rPr>
              <a:t>的不稳定和不知道怎么将原理转化成代码加以实现，经历了试错、疑惑、讨论，每个任务都成功按时完成。</a:t>
            </a:r>
          </a:p>
          <a:p>
            <a:pPr indent="304800" algn="just"/>
            <a:r>
              <a:rPr lang="zh-CN" altLang="zh-CN" sz="1800" kern="100" dirty="0">
                <a:effectLst/>
                <a:latin typeface="Times New Roman" panose="02020603050405020304" pitchFamily="18" charset="0"/>
                <a:ea typeface="宋体" panose="02010600030101010101" pitchFamily="2" charset="-122"/>
              </a:rPr>
              <a:t>虽然没有与同学组队，但在本次课程设计中通过不断阅读相关文档、自己</a:t>
            </a:r>
            <a:r>
              <a:rPr lang="zh-CN" altLang="zh-CN" b="1" kern="100" dirty="0">
                <a:solidFill>
                  <a:srgbClr val="4B6CB7"/>
                </a:solidFill>
                <a:latin typeface="微软雅黑" panose="020B0503020204020204" pitchFamily="34" charset="-122"/>
                <a:ea typeface="微软雅黑" panose="020B0503020204020204" pitchFamily="34" charset="-122"/>
              </a:rPr>
              <a:t>多次尝试与学习、请教老师、与同学讨论</a:t>
            </a:r>
            <a:r>
              <a:rPr lang="zh-CN" altLang="zh-CN" sz="1800" kern="100" dirty="0">
                <a:effectLst/>
                <a:latin typeface="Times New Roman" panose="02020603050405020304" pitchFamily="18" charset="0"/>
                <a:ea typeface="宋体" panose="02010600030101010101" pitchFamily="2" charset="-122"/>
              </a:rPr>
              <a:t>，我逐步实现了实验要求，在其中不仅增进了对</a:t>
            </a:r>
            <a:r>
              <a:rPr lang="en-US" altLang="zh-CN" sz="1800" kern="100" dirty="0">
                <a:effectLst/>
                <a:latin typeface="Times New Roman" panose="02020603050405020304" pitchFamily="18" charset="0"/>
                <a:ea typeface="宋体" panose="02010600030101010101" pitchFamily="2" charset="-122"/>
              </a:rPr>
              <a:t>TCP</a:t>
            </a:r>
            <a:r>
              <a:rPr lang="zh-CN" altLang="zh-CN" sz="1800" kern="100" dirty="0">
                <a:effectLst/>
                <a:latin typeface="Times New Roman" panose="02020603050405020304" pitchFamily="18" charset="0"/>
                <a:ea typeface="宋体" panose="02010600030101010101" pitchFamily="2" charset="-122"/>
              </a:rPr>
              <a:t>协议等知识的理解，还增加了</a:t>
            </a:r>
            <a:r>
              <a:rPr lang="zh-CN" altLang="zh-CN" b="1" kern="100" dirty="0">
                <a:solidFill>
                  <a:srgbClr val="4B6CB7"/>
                </a:solidFill>
                <a:latin typeface="微软雅黑" panose="020B0503020204020204" pitchFamily="34" charset="-122"/>
                <a:ea typeface="微软雅黑" panose="020B0503020204020204" pitchFamily="34" charset="-122"/>
              </a:rPr>
              <a:t>学习能力和抗压能力</a:t>
            </a:r>
            <a:r>
              <a:rPr lang="zh-CN" altLang="zh-CN" sz="1800" kern="100" dirty="0">
                <a:effectLst/>
                <a:latin typeface="Times New Roman" panose="02020603050405020304" pitchFamily="18" charset="0"/>
                <a:ea typeface="宋体" panose="02010600030101010101" pitchFamily="2" charset="-122"/>
              </a:rPr>
              <a:t>。很幸运能有这样一个机会，将课上所学的理论知识与实践相结合，在深入理解计算机网络及协议的同时，提高了</a:t>
            </a:r>
            <a:r>
              <a:rPr lang="zh-CN" altLang="zh-CN" b="1" kern="100" dirty="0">
                <a:solidFill>
                  <a:srgbClr val="4B6CB7"/>
                </a:solidFill>
                <a:latin typeface="微软雅黑" panose="020B0503020204020204" pitchFamily="34" charset="-122"/>
                <a:ea typeface="微软雅黑" panose="020B0503020204020204" pitchFamily="34" charset="-122"/>
              </a:rPr>
              <a:t>代码能力</a:t>
            </a:r>
            <a:r>
              <a:rPr lang="zh-CN" altLang="zh-CN" sz="1800" kern="100" dirty="0">
                <a:effectLst/>
                <a:latin typeface="Times New Roman" panose="02020603050405020304" pitchFamily="18" charset="0"/>
                <a:ea typeface="宋体" panose="02010600030101010101" pitchFamily="2" charset="-122"/>
              </a:rPr>
              <a:t>和</a:t>
            </a:r>
            <a:r>
              <a:rPr lang="zh-CN" altLang="zh-CN" b="1" kern="100" dirty="0">
                <a:solidFill>
                  <a:srgbClr val="4B6CB7"/>
                </a:solidFill>
                <a:latin typeface="微软雅黑" panose="020B0503020204020204" pitchFamily="34" charset="-122"/>
                <a:ea typeface="微软雅黑" panose="020B0503020204020204" pitchFamily="34" charset="-122"/>
              </a:rPr>
              <a:t>文档写作</a:t>
            </a:r>
            <a:r>
              <a:rPr lang="zh-CN" altLang="zh-CN" sz="1800" kern="100" dirty="0">
                <a:effectLst/>
                <a:latin typeface="Times New Roman" panose="02020603050405020304" pitchFamily="18" charset="0"/>
                <a:ea typeface="宋体" panose="02010600030101010101" pitchFamily="2" charset="-122"/>
              </a:rPr>
              <a:t>水平。</a:t>
            </a:r>
          </a:p>
          <a:p>
            <a:pPr indent="304800" algn="just"/>
            <a:r>
              <a:rPr lang="zh-CN" altLang="zh-CN" sz="1800" kern="100" dirty="0">
                <a:effectLst/>
                <a:latin typeface="Times New Roman" panose="02020603050405020304" pitchFamily="18" charset="0"/>
                <a:ea typeface="宋体" panose="02010600030101010101" pitchFamily="2" charset="-122"/>
              </a:rPr>
              <a:t>当然，不管是在这次的课程实验还是在过往的学习中，数不清自己经历过多少次在花了很长时间</a:t>
            </a:r>
            <a:r>
              <a:rPr lang="zh-CN" altLang="zh-CN" b="1" kern="100" dirty="0">
                <a:solidFill>
                  <a:srgbClr val="4B6CB7"/>
                </a:solidFill>
                <a:latin typeface="微软雅黑" panose="020B0503020204020204" pitchFamily="34" charset="-122"/>
                <a:ea typeface="微软雅黑" panose="020B0503020204020204" pitchFamily="34" charset="-122"/>
              </a:rPr>
              <a:t>配置环境</a:t>
            </a:r>
            <a:r>
              <a:rPr lang="zh-CN" altLang="zh-CN" sz="1800" kern="100" dirty="0">
                <a:effectLst/>
                <a:latin typeface="Times New Roman" panose="02020603050405020304" pitchFamily="18" charset="0"/>
                <a:ea typeface="宋体" panose="02010600030101010101" pitchFamily="2" charset="-122"/>
              </a:rPr>
              <a:t>或</a:t>
            </a:r>
            <a:r>
              <a:rPr lang="zh-CN" altLang="zh-CN" b="1" kern="100" dirty="0">
                <a:solidFill>
                  <a:srgbClr val="4B6CB7"/>
                </a:solidFill>
                <a:latin typeface="微软雅黑" panose="020B0503020204020204" pitchFamily="34" charset="-122"/>
                <a:ea typeface="微软雅黑" panose="020B0503020204020204" pitchFamily="34" charset="-122"/>
              </a:rPr>
              <a:t>编写代码</a:t>
            </a:r>
            <a:r>
              <a:rPr lang="zh-CN" altLang="zh-CN" sz="1800" kern="100" dirty="0">
                <a:effectLst/>
                <a:latin typeface="Times New Roman" panose="02020603050405020304" pitchFamily="18" charset="0"/>
                <a:ea typeface="宋体" panose="02010600030101010101" pitchFamily="2" charset="-122"/>
              </a:rPr>
              <a:t>后，进行测试后电脑屏幕上显示的却是冰冷的报错信息的情景。我也总是因此感觉心灰意冷，感慨计算机为什么总是给出模式化的报错信息，而不能帮我精准定位到出现错误的代码位置并且给出修改方案；也时常感叹自己掌握的知识还是太少了，还是需要很多的学习和练习；但是我也发现现在针对一些简单的错误比如调用函数时函数名称多或少了一个字母，计算机已经可以实现我“精准定位到出现错误的代码位置并且给出修改方案”的畅想了。但不管怎样，我都将继续学习掌握更多的专业知识，多多动手实践，提高能力水平，希望未来有机会可以</a:t>
            </a:r>
            <a:r>
              <a:rPr lang="zh-CN" altLang="zh-CN" b="1" kern="100" dirty="0">
                <a:solidFill>
                  <a:srgbClr val="4B6CB7"/>
                </a:solidFill>
                <a:latin typeface="微软雅黑" panose="020B0503020204020204" pitchFamily="34" charset="-122"/>
                <a:ea typeface="微软雅黑" panose="020B0503020204020204" pitchFamily="34" charset="-122"/>
              </a:rPr>
              <a:t>为广阔的知识海洋贡献属于自己的崭新的一滴水</a:t>
            </a:r>
            <a:r>
              <a:rPr lang="zh-CN" altLang="zh-CN" sz="1800" kern="100" dirty="0">
                <a:effectLst/>
                <a:latin typeface="Times New Roman" panose="02020603050405020304" pitchFamily="18" charset="0"/>
                <a:ea typeface="宋体" panose="02010600030101010101" pitchFamily="2" charset="-122"/>
              </a:rPr>
              <a:t>。</a:t>
            </a:r>
          </a:p>
          <a:p>
            <a:endParaRPr lang="zh-CN" altLang="en-US" dirty="0"/>
          </a:p>
        </p:txBody>
      </p:sp>
    </p:spTree>
    <p:extLst>
      <p:ext uri="{BB962C8B-B14F-4D97-AF65-F5344CB8AC3E}">
        <p14:creationId xmlns:p14="http://schemas.microsoft.com/office/powerpoint/2010/main" val="21891571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演示研究所 SlideLab.cc">
            <a:extLst>
              <a:ext uri="{FF2B5EF4-FFF2-40B4-BE49-F238E27FC236}">
                <a16:creationId xmlns:a16="http://schemas.microsoft.com/office/drawing/2014/main" id="{EB5A636B-7991-18F0-8901-7C803FB52FA2}"/>
              </a:ext>
            </a:extLst>
          </p:cNvPr>
          <p:cNvSpPr/>
          <p:nvPr/>
        </p:nvSpPr>
        <p:spPr>
          <a:xfrm flipH="1">
            <a:off x="0" y="1307024"/>
            <a:ext cx="12192000" cy="5544125"/>
          </a:xfrm>
          <a:custGeom>
            <a:avLst/>
            <a:gdLst>
              <a:gd name="connsiteX0" fmla="*/ 8964993 w 12192000"/>
              <a:gd name="connsiteY0" fmla="*/ 0 h 5544125"/>
              <a:gd name="connsiteX1" fmla="*/ 2822117 w 12192000"/>
              <a:gd name="connsiteY1" fmla="*/ 0 h 5544125"/>
              <a:gd name="connsiteX2" fmla="*/ 229452 w 12192000"/>
              <a:gd name="connsiteY2" fmla="*/ 1073917 h 5544125"/>
              <a:gd name="connsiteX3" fmla="*/ 0 w 12192000"/>
              <a:gd name="connsiteY3" fmla="*/ 1326378 h 5544125"/>
              <a:gd name="connsiteX4" fmla="*/ 0 w 12192000"/>
              <a:gd name="connsiteY4" fmla="*/ 5544125 h 5544125"/>
              <a:gd name="connsiteX5" fmla="*/ 12192000 w 12192000"/>
              <a:gd name="connsiteY5" fmla="*/ 5544125 h 5544125"/>
              <a:gd name="connsiteX6" fmla="*/ 12192000 w 12192000"/>
              <a:gd name="connsiteY6" fmla="*/ 1925020 h 5544125"/>
              <a:gd name="connsiteX7" fmla="*/ 12189038 w 12192000"/>
              <a:gd name="connsiteY7" fmla="*/ 1918872 h 5544125"/>
              <a:gd name="connsiteX8" fmla="*/ 8964993 w 12192000"/>
              <a:gd name="connsiteY8" fmla="*/ 0 h 5544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5544125">
                <a:moveTo>
                  <a:pt x="8964993" y="0"/>
                </a:moveTo>
                <a:lnTo>
                  <a:pt x="2822117" y="0"/>
                </a:lnTo>
                <a:cubicBezTo>
                  <a:pt x="1809618" y="0"/>
                  <a:pt x="892973" y="410396"/>
                  <a:pt x="229452" y="1073917"/>
                </a:cubicBezTo>
                <a:lnTo>
                  <a:pt x="0" y="1326378"/>
                </a:lnTo>
                <a:lnTo>
                  <a:pt x="0" y="5544125"/>
                </a:lnTo>
                <a:lnTo>
                  <a:pt x="12192000" y="5544125"/>
                </a:lnTo>
                <a:lnTo>
                  <a:pt x="12192000" y="1925020"/>
                </a:lnTo>
                <a:lnTo>
                  <a:pt x="12189038" y="1918872"/>
                </a:lnTo>
                <a:cubicBezTo>
                  <a:pt x="11568142" y="775906"/>
                  <a:pt x="10357178" y="0"/>
                  <a:pt x="8964993" y="0"/>
                </a:cubicBezTo>
                <a:close/>
              </a:path>
            </a:pathLst>
          </a:custGeom>
          <a:gradFill>
            <a:gsLst>
              <a:gs pos="0">
                <a:schemeClr val="accent1">
                  <a:alpha val="16000"/>
                </a:schemeClr>
              </a:gs>
              <a:gs pos="100000">
                <a:schemeClr val="accent2">
                  <a:alpha val="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4" name="演示研究所 SlideLab.cc">
            <a:extLst>
              <a:ext uri="{FF2B5EF4-FFF2-40B4-BE49-F238E27FC236}">
                <a16:creationId xmlns:a16="http://schemas.microsoft.com/office/drawing/2014/main" id="{77F27C5E-4FD4-7E48-897B-A6551B8A4F5A}"/>
              </a:ext>
            </a:extLst>
          </p:cNvPr>
          <p:cNvSpPr/>
          <p:nvPr/>
        </p:nvSpPr>
        <p:spPr>
          <a:xfrm rot="18082230" flipH="1">
            <a:off x="6868160" y="1106805"/>
            <a:ext cx="4999355" cy="4999355"/>
          </a:xfrm>
          <a:prstGeom prst="blockArc">
            <a:avLst>
              <a:gd name="adj1" fmla="val 4494505"/>
              <a:gd name="adj2" fmla="val 20828768"/>
              <a:gd name="adj3" fmla="val 8043"/>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58" name="演示研究所 SlideLab.cc">
            <a:extLst>
              <a:ext uri="{FF2B5EF4-FFF2-40B4-BE49-F238E27FC236}">
                <a16:creationId xmlns:a16="http://schemas.microsoft.com/office/drawing/2014/main" id="{10E029AF-C930-B968-E696-45967AD4F79B}"/>
              </a:ext>
            </a:extLst>
          </p:cNvPr>
          <p:cNvSpPr/>
          <p:nvPr/>
        </p:nvSpPr>
        <p:spPr bwMode="auto">
          <a:xfrm>
            <a:off x="10558145" y="5857446"/>
            <a:ext cx="1633855" cy="993703"/>
          </a:xfrm>
          <a:custGeom>
            <a:avLst/>
            <a:gdLst>
              <a:gd name="connsiteX0" fmla="*/ 898814 w 1633855"/>
              <a:gd name="connsiteY0" fmla="*/ 0 h 993703"/>
              <a:gd name="connsiteX1" fmla="*/ 1534371 w 1633855"/>
              <a:gd name="connsiteY1" fmla="*/ 263257 h 993703"/>
              <a:gd name="connsiteX2" fmla="*/ 1633855 w 1633855"/>
              <a:gd name="connsiteY2" fmla="*/ 383832 h 993703"/>
              <a:gd name="connsiteX3" fmla="*/ 1633855 w 1633855"/>
              <a:gd name="connsiteY3" fmla="*/ 993703 h 993703"/>
              <a:gd name="connsiteX4" fmla="*/ 9566 w 1633855"/>
              <a:gd name="connsiteY4" fmla="*/ 993703 h 993703"/>
              <a:gd name="connsiteX5" fmla="*/ 0 w 1633855"/>
              <a:gd name="connsiteY5" fmla="*/ 898814 h 993703"/>
              <a:gd name="connsiteX6" fmla="*/ 898814 w 1633855"/>
              <a:gd name="connsiteY6" fmla="*/ 0 h 993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855" h="993703">
                <a:moveTo>
                  <a:pt x="898814" y="0"/>
                </a:moveTo>
                <a:cubicBezTo>
                  <a:pt x="1147014" y="0"/>
                  <a:pt x="1371718" y="100604"/>
                  <a:pt x="1534371" y="263257"/>
                </a:cubicBezTo>
                <a:lnTo>
                  <a:pt x="1633855" y="383832"/>
                </a:lnTo>
                <a:lnTo>
                  <a:pt x="1633855" y="993703"/>
                </a:lnTo>
                <a:lnTo>
                  <a:pt x="9566" y="993703"/>
                </a:lnTo>
                <a:lnTo>
                  <a:pt x="0" y="898814"/>
                </a:lnTo>
                <a:cubicBezTo>
                  <a:pt x="0" y="402413"/>
                  <a:pt x="402413" y="0"/>
                  <a:pt x="898814" y="0"/>
                </a:cubicBezTo>
                <a:close/>
              </a:path>
            </a:pathLst>
          </a:custGeom>
          <a:solidFill>
            <a:schemeClr val="accent2">
              <a:alpha val="49000"/>
            </a:schemeClr>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55" name="演示研究所 SlideLab.cc">
            <a:extLst>
              <a:ext uri="{FF2B5EF4-FFF2-40B4-BE49-F238E27FC236}">
                <a16:creationId xmlns:a16="http://schemas.microsoft.com/office/drawing/2014/main" id="{C1AF1A44-ED84-3E02-3C7C-325A8B4E91E1}"/>
              </a:ext>
            </a:extLst>
          </p:cNvPr>
          <p:cNvSpPr/>
          <p:nvPr/>
        </p:nvSpPr>
        <p:spPr bwMode="auto">
          <a:xfrm>
            <a:off x="1" y="1"/>
            <a:ext cx="1505089" cy="1480945"/>
          </a:xfrm>
          <a:custGeom>
            <a:avLst/>
            <a:gdLst>
              <a:gd name="connsiteX0" fmla="*/ 0 w 1505089"/>
              <a:gd name="connsiteY0" fmla="*/ 0 h 1480945"/>
              <a:gd name="connsiteX1" fmla="*/ 1485995 w 1505089"/>
              <a:gd name="connsiteY1" fmla="*/ 0 h 1480945"/>
              <a:gd name="connsiteX2" fmla="*/ 1498538 w 1505089"/>
              <a:gd name="connsiteY2" fmla="*/ 82184 h 1480945"/>
              <a:gd name="connsiteX3" fmla="*/ 1505089 w 1505089"/>
              <a:gd name="connsiteY3" fmla="*/ 211933 h 1480945"/>
              <a:gd name="connsiteX4" fmla="*/ 236077 w 1505089"/>
              <a:gd name="connsiteY4" fmla="*/ 1480945 h 1480945"/>
              <a:gd name="connsiteX5" fmla="*/ 106328 w 1505089"/>
              <a:gd name="connsiteY5" fmla="*/ 1474393 h 1480945"/>
              <a:gd name="connsiteX6" fmla="*/ 0 w 1505089"/>
              <a:gd name="connsiteY6" fmla="*/ 1458166 h 1480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5089" h="1480945">
                <a:moveTo>
                  <a:pt x="0" y="0"/>
                </a:moveTo>
                <a:lnTo>
                  <a:pt x="1485995" y="0"/>
                </a:lnTo>
                <a:lnTo>
                  <a:pt x="1498538" y="82184"/>
                </a:lnTo>
                <a:cubicBezTo>
                  <a:pt x="1502870" y="124845"/>
                  <a:pt x="1505089" y="168130"/>
                  <a:pt x="1505089" y="211933"/>
                </a:cubicBezTo>
                <a:cubicBezTo>
                  <a:pt x="1505089" y="912789"/>
                  <a:pt x="936933" y="1480945"/>
                  <a:pt x="236077" y="1480945"/>
                </a:cubicBezTo>
                <a:cubicBezTo>
                  <a:pt x="192274" y="1480945"/>
                  <a:pt x="148989" y="1478726"/>
                  <a:pt x="106328" y="1474393"/>
                </a:cubicBezTo>
                <a:lnTo>
                  <a:pt x="0" y="1458166"/>
                </a:lnTo>
                <a:close/>
              </a:path>
            </a:pathLst>
          </a:custGeom>
          <a:solidFill>
            <a:schemeClr val="accent2"/>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nvGrpSpPr>
          <p:cNvPr id="8" name="演示研究所 SlideLab.cc">
            <a:extLst>
              <a:ext uri="{FF2B5EF4-FFF2-40B4-BE49-F238E27FC236}">
                <a16:creationId xmlns:a16="http://schemas.microsoft.com/office/drawing/2014/main" id="{5CC5F6DB-90D7-924F-92A0-08B32BC8FFCE}"/>
              </a:ext>
            </a:extLst>
          </p:cNvPr>
          <p:cNvGrpSpPr/>
          <p:nvPr/>
        </p:nvGrpSpPr>
        <p:grpSpPr>
          <a:xfrm>
            <a:off x="847217" y="5890722"/>
            <a:ext cx="1174828" cy="1155733"/>
            <a:chOff x="10705805" y="6088020"/>
            <a:chExt cx="655319" cy="644668"/>
          </a:xfrm>
        </p:grpSpPr>
        <p:grpSp>
          <p:nvGrpSpPr>
            <p:cNvPr id="9" name="组合 8">
              <a:extLst>
                <a:ext uri="{FF2B5EF4-FFF2-40B4-BE49-F238E27FC236}">
                  <a16:creationId xmlns:a16="http://schemas.microsoft.com/office/drawing/2014/main" id="{60DCA1D9-6CF7-504B-806D-CD0B8BCA4BB0}"/>
                </a:ext>
              </a:extLst>
            </p:cNvPr>
            <p:cNvGrpSpPr/>
            <p:nvPr/>
          </p:nvGrpSpPr>
          <p:grpSpPr>
            <a:xfrm>
              <a:off x="10705805" y="6088020"/>
              <a:ext cx="45719" cy="644668"/>
              <a:chOff x="10705805" y="6088020"/>
              <a:chExt cx="45719" cy="644668"/>
            </a:xfrm>
          </p:grpSpPr>
          <p:sp>
            <p:nvSpPr>
              <p:cNvPr id="34" name="演示研究所 SlideLab.cc">
                <a:extLst>
                  <a:ext uri="{FF2B5EF4-FFF2-40B4-BE49-F238E27FC236}">
                    <a16:creationId xmlns:a16="http://schemas.microsoft.com/office/drawing/2014/main" id="{D01267D2-CF03-AF44-B1DA-D400D730E9D6}"/>
                  </a:ext>
                </a:extLst>
              </p:cNvPr>
              <p:cNvSpPr/>
              <p:nvPr/>
            </p:nvSpPr>
            <p:spPr>
              <a:xfrm flipH="1">
                <a:off x="10705805" y="6088020"/>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35" name="演示研究所 SlideLab.cc">
                <a:extLst>
                  <a:ext uri="{FF2B5EF4-FFF2-40B4-BE49-F238E27FC236}">
                    <a16:creationId xmlns:a16="http://schemas.microsoft.com/office/drawing/2014/main" id="{A95449C6-3138-7145-BC9B-8480C929015A}"/>
                  </a:ext>
                </a:extLst>
              </p:cNvPr>
              <p:cNvSpPr/>
              <p:nvPr/>
            </p:nvSpPr>
            <p:spPr>
              <a:xfrm flipH="1">
                <a:off x="10705805" y="6237757"/>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36" name="演示研究所 SlideLab.cc">
                <a:extLst>
                  <a:ext uri="{FF2B5EF4-FFF2-40B4-BE49-F238E27FC236}">
                    <a16:creationId xmlns:a16="http://schemas.microsoft.com/office/drawing/2014/main" id="{BB4CE6F5-6A84-314C-8E8D-941E84084127}"/>
                  </a:ext>
                </a:extLst>
              </p:cNvPr>
              <p:cNvSpPr/>
              <p:nvPr/>
            </p:nvSpPr>
            <p:spPr>
              <a:xfrm flipH="1">
                <a:off x="10705805" y="6387494"/>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37" name="演示研究所 SlideLab.cc">
                <a:extLst>
                  <a:ext uri="{FF2B5EF4-FFF2-40B4-BE49-F238E27FC236}">
                    <a16:creationId xmlns:a16="http://schemas.microsoft.com/office/drawing/2014/main" id="{A407C1EC-F1C6-2341-989E-BC47990B815F}"/>
                  </a:ext>
                </a:extLst>
              </p:cNvPr>
              <p:cNvSpPr/>
              <p:nvPr/>
            </p:nvSpPr>
            <p:spPr>
              <a:xfrm flipH="1">
                <a:off x="10705805" y="6537231"/>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38" name="演示研究所 SlideLab.cc">
                <a:extLst>
                  <a:ext uri="{FF2B5EF4-FFF2-40B4-BE49-F238E27FC236}">
                    <a16:creationId xmlns:a16="http://schemas.microsoft.com/office/drawing/2014/main" id="{FE248B1E-DC19-F145-BAB8-5CC8C92AF323}"/>
                  </a:ext>
                </a:extLst>
              </p:cNvPr>
              <p:cNvSpPr/>
              <p:nvPr/>
            </p:nvSpPr>
            <p:spPr>
              <a:xfrm flipH="1">
                <a:off x="10705805" y="6686969"/>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grpSp>
          <p:nvGrpSpPr>
            <p:cNvPr id="10" name="组合 9">
              <a:extLst>
                <a:ext uri="{FF2B5EF4-FFF2-40B4-BE49-F238E27FC236}">
                  <a16:creationId xmlns:a16="http://schemas.microsoft.com/office/drawing/2014/main" id="{55861108-C19D-7E4A-9B68-800F6AC51B3B}"/>
                </a:ext>
              </a:extLst>
            </p:cNvPr>
            <p:cNvGrpSpPr/>
            <p:nvPr/>
          </p:nvGrpSpPr>
          <p:grpSpPr>
            <a:xfrm>
              <a:off x="10858205" y="6088020"/>
              <a:ext cx="45719" cy="644668"/>
              <a:chOff x="10705805" y="6088020"/>
              <a:chExt cx="45719" cy="644668"/>
            </a:xfrm>
          </p:grpSpPr>
          <p:sp>
            <p:nvSpPr>
              <p:cNvPr id="29" name="演示研究所 SlideLab.cc">
                <a:extLst>
                  <a:ext uri="{FF2B5EF4-FFF2-40B4-BE49-F238E27FC236}">
                    <a16:creationId xmlns:a16="http://schemas.microsoft.com/office/drawing/2014/main" id="{080EFF82-771A-3E42-8FB1-F63566571C31}"/>
                  </a:ext>
                </a:extLst>
              </p:cNvPr>
              <p:cNvSpPr/>
              <p:nvPr/>
            </p:nvSpPr>
            <p:spPr>
              <a:xfrm flipH="1">
                <a:off x="10705805" y="6088020"/>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30" name="演示研究所 SlideLab.cc">
                <a:extLst>
                  <a:ext uri="{FF2B5EF4-FFF2-40B4-BE49-F238E27FC236}">
                    <a16:creationId xmlns:a16="http://schemas.microsoft.com/office/drawing/2014/main" id="{39152309-FDBB-5D46-A60F-BA7ACE1DD283}"/>
                  </a:ext>
                </a:extLst>
              </p:cNvPr>
              <p:cNvSpPr/>
              <p:nvPr/>
            </p:nvSpPr>
            <p:spPr>
              <a:xfrm flipH="1">
                <a:off x="10705805" y="6237757"/>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31" name="演示研究所 SlideLab.cc">
                <a:extLst>
                  <a:ext uri="{FF2B5EF4-FFF2-40B4-BE49-F238E27FC236}">
                    <a16:creationId xmlns:a16="http://schemas.microsoft.com/office/drawing/2014/main" id="{11A558B4-A583-8C4A-BE0B-5BA872F6CF7C}"/>
                  </a:ext>
                </a:extLst>
              </p:cNvPr>
              <p:cNvSpPr/>
              <p:nvPr/>
            </p:nvSpPr>
            <p:spPr>
              <a:xfrm flipH="1">
                <a:off x="10705805" y="6387494"/>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32" name="演示研究所 SlideLab.cc">
                <a:extLst>
                  <a:ext uri="{FF2B5EF4-FFF2-40B4-BE49-F238E27FC236}">
                    <a16:creationId xmlns:a16="http://schemas.microsoft.com/office/drawing/2014/main" id="{474C31D8-33B9-2342-91A9-A3D0049A4DEE}"/>
                  </a:ext>
                </a:extLst>
              </p:cNvPr>
              <p:cNvSpPr/>
              <p:nvPr/>
            </p:nvSpPr>
            <p:spPr>
              <a:xfrm flipH="1">
                <a:off x="10705805" y="6537231"/>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33" name="演示研究所 SlideLab.cc">
                <a:extLst>
                  <a:ext uri="{FF2B5EF4-FFF2-40B4-BE49-F238E27FC236}">
                    <a16:creationId xmlns:a16="http://schemas.microsoft.com/office/drawing/2014/main" id="{D3109B19-6F38-B748-8DAF-07E97AF061CD}"/>
                  </a:ext>
                </a:extLst>
              </p:cNvPr>
              <p:cNvSpPr/>
              <p:nvPr/>
            </p:nvSpPr>
            <p:spPr>
              <a:xfrm flipH="1">
                <a:off x="10705805" y="6686969"/>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grpSp>
          <p:nvGrpSpPr>
            <p:cNvPr id="11" name="组合 10">
              <a:extLst>
                <a:ext uri="{FF2B5EF4-FFF2-40B4-BE49-F238E27FC236}">
                  <a16:creationId xmlns:a16="http://schemas.microsoft.com/office/drawing/2014/main" id="{3BCFDD98-119A-0648-B249-643B0E48E78A}"/>
                </a:ext>
              </a:extLst>
            </p:cNvPr>
            <p:cNvGrpSpPr/>
            <p:nvPr/>
          </p:nvGrpSpPr>
          <p:grpSpPr>
            <a:xfrm>
              <a:off x="11010605" y="6088020"/>
              <a:ext cx="45719" cy="644668"/>
              <a:chOff x="10705805" y="6088020"/>
              <a:chExt cx="45719" cy="644668"/>
            </a:xfrm>
          </p:grpSpPr>
          <p:sp>
            <p:nvSpPr>
              <p:cNvPr id="24" name="演示研究所 SlideLab.cc">
                <a:extLst>
                  <a:ext uri="{FF2B5EF4-FFF2-40B4-BE49-F238E27FC236}">
                    <a16:creationId xmlns:a16="http://schemas.microsoft.com/office/drawing/2014/main" id="{8FE27016-6036-5B46-8BD7-2BA8BC68D4C4}"/>
                  </a:ext>
                </a:extLst>
              </p:cNvPr>
              <p:cNvSpPr/>
              <p:nvPr/>
            </p:nvSpPr>
            <p:spPr>
              <a:xfrm flipH="1">
                <a:off x="10705805" y="6088020"/>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25" name="演示研究所 SlideLab.cc">
                <a:extLst>
                  <a:ext uri="{FF2B5EF4-FFF2-40B4-BE49-F238E27FC236}">
                    <a16:creationId xmlns:a16="http://schemas.microsoft.com/office/drawing/2014/main" id="{08C3C1FB-1F3A-834C-AB3A-814340142C0C}"/>
                  </a:ext>
                </a:extLst>
              </p:cNvPr>
              <p:cNvSpPr/>
              <p:nvPr/>
            </p:nvSpPr>
            <p:spPr>
              <a:xfrm flipH="1">
                <a:off x="10705805" y="6237757"/>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26" name="演示研究所 SlideLab.cc">
                <a:extLst>
                  <a:ext uri="{FF2B5EF4-FFF2-40B4-BE49-F238E27FC236}">
                    <a16:creationId xmlns:a16="http://schemas.microsoft.com/office/drawing/2014/main" id="{4ACD836B-FFDD-1949-8D1B-4C9FE0512112}"/>
                  </a:ext>
                </a:extLst>
              </p:cNvPr>
              <p:cNvSpPr/>
              <p:nvPr/>
            </p:nvSpPr>
            <p:spPr>
              <a:xfrm flipH="1">
                <a:off x="10705805" y="6387494"/>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27" name="演示研究所 SlideLab.cc">
                <a:extLst>
                  <a:ext uri="{FF2B5EF4-FFF2-40B4-BE49-F238E27FC236}">
                    <a16:creationId xmlns:a16="http://schemas.microsoft.com/office/drawing/2014/main" id="{BB3B42A8-44E3-6E4D-AE5F-0D1A1CFD8A6B}"/>
                  </a:ext>
                </a:extLst>
              </p:cNvPr>
              <p:cNvSpPr/>
              <p:nvPr/>
            </p:nvSpPr>
            <p:spPr>
              <a:xfrm flipH="1">
                <a:off x="10705805" y="6537231"/>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28" name="演示研究所 SlideLab.cc">
                <a:extLst>
                  <a:ext uri="{FF2B5EF4-FFF2-40B4-BE49-F238E27FC236}">
                    <a16:creationId xmlns:a16="http://schemas.microsoft.com/office/drawing/2014/main" id="{89E6533A-C91E-074B-BFB2-449D8EF37B78}"/>
                  </a:ext>
                </a:extLst>
              </p:cNvPr>
              <p:cNvSpPr/>
              <p:nvPr/>
            </p:nvSpPr>
            <p:spPr>
              <a:xfrm flipH="1">
                <a:off x="10705805" y="6686969"/>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grpSp>
          <p:nvGrpSpPr>
            <p:cNvPr id="12" name="组合 11">
              <a:extLst>
                <a:ext uri="{FF2B5EF4-FFF2-40B4-BE49-F238E27FC236}">
                  <a16:creationId xmlns:a16="http://schemas.microsoft.com/office/drawing/2014/main" id="{D819EF5C-97A1-2F46-B52C-798F76C8077C}"/>
                </a:ext>
              </a:extLst>
            </p:cNvPr>
            <p:cNvGrpSpPr/>
            <p:nvPr/>
          </p:nvGrpSpPr>
          <p:grpSpPr>
            <a:xfrm>
              <a:off x="11163005" y="6088020"/>
              <a:ext cx="45719" cy="644668"/>
              <a:chOff x="10705805" y="6088020"/>
              <a:chExt cx="45719" cy="644668"/>
            </a:xfrm>
          </p:grpSpPr>
          <p:sp>
            <p:nvSpPr>
              <p:cNvPr id="19" name="演示研究所 SlideLab.cc">
                <a:extLst>
                  <a:ext uri="{FF2B5EF4-FFF2-40B4-BE49-F238E27FC236}">
                    <a16:creationId xmlns:a16="http://schemas.microsoft.com/office/drawing/2014/main" id="{C36E000F-15A7-9748-94BB-4377492C6881}"/>
                  </a:ext>
                </a:extLst>
              </p:cNvPr>
              <p:cNvSpPr/>
              <p:nvPr/>
            </p:nvSpPr>
            <p:spPr>
              <a:xfrm flipH="1">
                <a:off x="10705805" y="6088020"/>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20" name="演示研究所 SlideLab.cc">
                <a:extLst>
                  <a:ext uri="{FF2B5EF4-FFF2-40B4-BE49-F238E27FC236}">
                    <a16:creationId xmlns:a16="http://schemas.microsoft.com/office/drawing/2014/main" id="{98F58342-6C53-E847-AF9F-8230EF34C322}"/>
                  </a:ext>
                </a:extLst>
              </p:cNvPr>
              <p:cNvSpPr/>
              <p:nvPr/>
            </p:nvSpPr>
            <p:spPr>
              <a:xfrm flipH="1">
                <a:off x="10705805" y="6237757"/>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21" name="演示研究所 SlideLab.cc">
                <a:extLst>
                  <a:ext uri="{FF2B5EF4-FFF2-40B4-BE49-F238E27FC236}">
                    <a16:creationId xmlns:a16="http://schemas.microsoft.com/office/drawing/2014/main" id="{CD5F6FA2-27F9-E249-908F-86EB9E11F524}"/>
                  </a:ext>
                </a:extLst>
              </p:cNvPr>
              <p:cNvSpPr/>
              <p:nvPr/>
            </p:nvSpPr>
            <p:spPr>
              <a:xfrm flipH="1">
                <a:off x="10705805" y="6387494"/>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22" name="演示研究所 SlideLab.cc">
                <a:extLst>
                  <a:ext uri="{FF2B5EF4-FFF2-40B4-BE49-F238E27FC236}">
                    <a16:creationId xmlns:a16="http://schemas.microsoft.com/office/drawing/2014/main" id="{F8FB4FD9-914A-E749-AE28-36F6DE412E2F}"/>
                  </a:ext>
                </a:extLst>
              </p:cNvPr>
              <p:cNvSpPr/>
              <p:nvPr/>
            </p:nvSpPr>
            <p:spPr>
              <a:xfrm flipH="1">
                <a:off x="10705805" y="6537231"/>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23" name="演示研究所 SlideLab.cc">
                <a:extLst>
                  <a:ext uri="{FF2B5EF4-FFF2-40B4-BE49-F238E27FC236}">
                    <a16:creationId xmlns:a16="http://schemas.microsoft.com/office/drawing/2014/main" id="{8CBDEDFF-B39B-7443-8457-0853F54326B4}"/>
                  </a:ext>
                </a:extLst>
              </p:cNvPr>
              <p:cNvSpPr/>
              <p:nvPr/>
            </p:nvSpPr>
            <p:spPr>
              <a:xfrm flipH="1">
                <a:off x="10705805" y="6686969"/>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grpSp>
          <p:nvGrpSpPr>
            <p:cNvPr id="13" name="组合 12">
              <a:extLst>
                <a:ext uri="{FF2B5EF4-FFF2-40B4-BE49-F238E27FC236}">
                  <a16:creationId xmlns:a16="http://schemas.microsoft.com/office/drawing/2014/main" id="{44C8F068-D26D-074A-970F-ACEC809C948A}"/>
                </a:ext>
              </a:extLst>
            </p:cNvPr>
            <p:cNvGrpSpPr/>
            <p:nvPr/>
          </p:nvGrpSpPr>
          <p:grpSpPr>
            <a:xfrm>
              <a:off x="11315405" y="6088020"/>
              <a:ext cx="45719" cy="644668"/>
              <a:chOff x="10705805" y="6088020"/>
              <a:chExt cx="45719" cy="644668"/>
            </a:xfrm>
          </p:grpSpPr>
          <p:sp>
            <p:nvSpPr>
              <p:cNvPr id="14" name="演示研究所 SlideLab.cc">
                <a:extLst>
                  <a:ext uri="{FF2B5EF4-FFF2-40B4-BE49-F238E27FC236}">
                    <a16:creationId xmlns:a16="http://schemas.microsoft.com/office/drawing/2014/main" id="{C049A051-87FD-1346-AAE5-C22AA7335C86}"/>
                  </a:ext>
                </a:extLst>
              </p:cNvPr>
              <p:cNvSpPr/>
              <p:nvPr/>
            </p:nvSpPr>
            <p:spPr>
              <a:xfrm flipH="1">
                <a:off x="10705805" y="6088020"/>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5" name="演示研究所 SlideLab.cc">
                <a:extLst>
                  <a:ext uri="{FF2B5EF4-FFF2-40B4-BE49-F238E27FC236}">
                    <a16:creationId xmlns:a16="http://schemas.microsoft.com/office/drawing/2014/main" id="{2DDCA46E-D229-D847-86CC-55B2F39DA39D}"/>
                  </a:ext>
                </a:extLst>
              </p:cNvPr>
              <p:cNvSpPr/>
              <p:nvPr/>
            </p:nvSpPr>
            <p:spPr>
              <a:xfrm flipH="1">
                <a:off x="10705805" y="6237757"/>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6" name="演示研究所 SlideLab.cc">
                <a:extLst>
                  <a:ext uri="{FF2B5EF4-FFF2-40B4-BE49-F238E27FC236}">
                    <a16:creationId xmlns:a16="http://schemas.microsoft.com/office/drawing/2014/main" id="{D225AD60-4A67-834F-BE19-879B2D86A232}"/>
                  </a:ext>
                </a:extLst>
              </p:cNvPr>
              <p:cNvSpPr/>
              <p:nvPr/>
            </p:nvSpPr>
            <p:spPr>
              <a:xfrm flipH="1">
                <a:off x="10705805" y="6387494"/>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7" name="演示研究所 SlideLab.cc">
                <a:extLst>
                  <a:ext uri="{FF2B5EF4-FFF2-40B4-BE49-F238E27FC236}">
                    <a16:creationId xmlns:a16="http://schemas.microsoft.com/office/drawing/2014/main" id="{E32884D2-037A-4046-AC59-B4625C019FF5}"/>
                  </a:ext>
                </a:extLst>
              </p:cNvPr>
              <p:cNvSpPr/>
              <p:nvPr/>
            </p:nvSpPr>
            <p:spPr>
              <a:xfrm flipH="1">
                <a:off x="10705805" y="6537231"/>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8" name="演示研究所 SlideLab.cc">
                <a:extLst>
                  <a:ext uri="{FF2B5EF4-FFF2-40B4-BE49-F238E27FC236}">
                    <a16:creationId xmlns:a16="http://schemas.microsoft.com/office/drawing/2014/main" id="{25A5FE34-CB6F-AC48-85F4-4F28CD6A2E20}"/>
                  </a:ext>
                </a:extLst>
              </p:cNvPr>
              <p:cNvSpPr/>
              <p:nvPr/>
            </p:nvSpPr>
            <p:spPr>
              <a:xfrm flipH="1">
                <a:off x="10705805" y="6686969"/>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grpSp>
      <p:grpSp>
        <p:nvGrpSpPr>
          <p:cNvPr id="39" name="演示研究所 SlideLab.cc">
            <a:extLst>
              <a:ext uri="{FF2B5EF4-FFF2-40B4-BE49-F238E27FC236}">
                <a16:creationId xmlns:a16="http://schemas.microsoft.com/office/drawing/2014/main" id="{A9BB071D-E266-B14B-AF45-5FB8BAE83D23}"/>
              </a:ext>
            </a:extLst>
          </p:cNvPr>
          <p:cNvGrpSpPr/>
          <p:nvPr/>
        </p:nvGrpSpPr>
        <p:grpSpPr>
          <a:xfrm rot="5400000" flipH="1" flipV="1">
            <a:off x="11384554" y="59775"/>
            <a:ext cx="180734" cy="827714"/>
            <a:chOff x="11303000" y="2324100"/>
            <a:chExt cx="176784" cy="809625"/>
          </a:xfrm>
          <a:solidFill>
            <a:schemeClr val="accent1"/>
          </a:solidFill>
        </p:grpSpPr>
        <p:sp>
          <p:nvSpPr>
            <p:cNvPr id="40" name="演示研究所 SlideLab.cc">
              <a:extLst>
                <a:ext uri="{FF2B5EF4-FFF2-40B4-BE49-F238E27FC236}">
                  <a16:creationId xmlns:a16="http://schemas.microsoft.com/office/drawing/2014/main" id="{52337BD1-0689-9447-92A0-0EFFFC52F278}"/>
                </a:ext>
              </a:extLst>
            </p:cNvPr>
            <p:cNvSpPr/>
            <p:nvPr/>
          </p:nvSpPr>
          <p:spPr>
            <a:xfrm>
              <a:off x="11303000" y="2324100"/>
              <a:ext cx="176784" cy="152400"/>
            </a:xfrm>
            <a:prstGeom prst="triangl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41" name="演示研究所 SlideLab.cc">
              <a:extLst>
                <a:ext uri="{FF2B5EF4-FFF2-40B4-BE49-F238E27FC236}">
                  <a16:creationId xmlns:a16="http://schemas.microsoft.com/office/drawing/2014/main" id="{A20C5654-C669-E446-B331-63B8A0DAC5C4}"/>
                </a:ext>
              </a:extLst>
            </p:cNvPr>
            <p:cNvSpPr/>
            <p:nvPr/>
          </p:nvSpPr>
          <p:spPr>
            <a:xfrm>
              <a:off x="11303000" y="2543175"/>
              <a:ext cx="176784" cy="152400"/>
            </a:xfrm>
            <a:prstGeom prst="triangl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42" name="演示研究所 SlideLab.cc">
              <a:extLst>
                <a:ext uri="{FF2B5EF4-FFF2-40B4-BE49-F238E27FC236}">
                  <a16:creationId xmlns:a16="http://schemas.microsoft.com/office/drawing/2014/main" id="{F210FCF2-4653-FE43-B5EE-293229BC450C}"/>
                </a:ext>
              </a:extLst>
            </p:cNvPr>
            <p:cNvSpPr/>
            <p:nvPr/>
          </p:nvSpPr>
          <p:spPr>
            <a:xfrm>
              <a:off x="11303000" y="2762250"/>
              <a:ext cx="176784" cy="152400"/>
            </a:xfrm>
            <a:prstGeom prst="triangl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43" name="演示研究所 SlideLab.cc">
              <a:extLst>
                <a:ext uri="{FF2B5EF4-FFF2-40B4-BE49-F238E27FC236}">
                  <a16:creationId xmlns:a16="http://schemas.microsoft.com/office/drawing/2014/main" id="{E2738BEA-4141-024A-A7E7-455B4F32051B}"/>
                </a:ext>
              </a:extLst>
            </p:cNvPr>
            <p:cNvSpPr/>
            <p:nvPr/>
          </p:nvSpPr>
          <p:spPr>
            <a:xfrm>
              <a:off x="11303000" y="2981325"/>
              <a:ext cx="176784" cy="152400"/>
            </a:xfrm>
            <a:prstGeom prst="triangl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sp>
        <p:nvSpPr>
          <p:cNvPr id="75" name="演示研究所 SlideLab.cc">
            <a:extLst>
              <a:ext uri="{FF2B5EF4-FFF2-40B4-BE49-F238E27FC236}">
                <a16:creationId xmlns:a16="http://schemas.microsoft.com/office/drawing/2014/main" id="{97A26663-E55E-2244-A97A-D19B76A02A02}"/>
              </a:ext>
            </a:extLst>
          </p:cNvPr>
          <p:cNvSpPr/>
          <p:nvPr/>
        </p:nvSpPr>
        <p:spPr bwMode="auto">
          <a:xfrm>
            <a:off x="496522" y="5671664"/>
            <a:ext cx="602041" cy="602041"/>
          </a:xfrm>
          <a:prstGeom prst="ellipse">
            <a:avLst/>
          </a:prstGeom>
          <a:solidFill>
            <a:schemeClr val="accent2"/>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76" name="演示研究所 SlideLab.cc">
            <a:extLst>
              <a:ext uri="{FF2B5EF4-FFF2-40B4-BE49-F238E27FC236}">
                <a16:creationId xmlns:a16="http://schemas.microsoft.com/office/drawing/2014/main" id="{25280B66-8DB6-694A-82D1-1D87F95D22A7}"/>
              </a:ext>
            </a:extLst>
          </p:cNvPr>
          <p:cNvSpPr txBox="1"/>
          <p:nvPr/>
        </p:nvSpPr>
        <p:spPr>
          <a:xfrm>
            <a:off x="1136310" y="1442211"/>
            <a:ext cx="3647152" cy="1862048"/>
          </a:xfrm>
          <a:prstGeom prst="rect">
            <a:avLst/>
          </a:prstGeom>
          <a:noFill/>
        </p:spPr>
        <p:txBody>
          <a:bodyPr wrap="none" rtlCol="0">
            <a:spAutoFit/>
          </a:bodyPr>
          <a:lstStyle/>
          <a:p>
            <a:r>
              <a:rPr lang="en-US" altLang="zh-CN" sz="11500" dirty="0">
                <a:ln>
                  <a:gradFill>
                    <a:gsLst>
                      <a:gs pos="0">
                        <a:schemeClr val="accent1"/>
                      </a:gs>
                      <a:gs pos="100000">
                        <a:schemeClr val="accent1">
                          <a:alpha val="0"/>
                        </a:schemeClr>
                      </a:gs>
                    </a:gsLst>
                    <a:lin ang="5400000" scaled="1"/>
                  </a:gradFill>
                </a:ln>
                <a:noFill/>
                <a:latin typeface="MiSans Normal" pitchFamily="2" charset="-122"/>
                <a:ea typeface="MiSans Normal" pitchFamily="2" charset="-122"/>
                <a:cs typeface="+mn-ea"/>
                <a:sym typeface="+mn-lt"/>
              </a:rPr>
              <a:t>2024</a:t>
            </a:r>
            <a:endParaRPr lang="zh-CN" altLang="en-US" sz="11500" dirty="0">
              <a:ln>
                <a:gradFill>
                  <a:gsLst>
                    <a:gs pos="0">
                      <a:schemeClr val="accent1"/>
                    </a:gs>
                    <a:gs pos="100000">
                      <a:schemeClr val="accent1">
                        <a:alpha val="0"/>
                      </a:schemeClr>
                    </a:gs>
                  </a:gsLst>
                  <a:lin ang="5400000" scaled="1"/>
                </a:gradFill>
              </a:ln>
              <a:noFill/>
              <a:latin typeface="MiSans Normal" pitchFamily="2" charset="-122"/>
              <a:ea typeface="MiSans Normal" pitchFamily="2" charset="-122"/>
              <a:cs typeface="+mn-ea"/>
              <a:sym typeface="+mn-lt"/>
            </a:endParaRPr>
          </a:p>
        </p:txBody>
      </p:sp>
      <p:sp>
        <p:nvSpPr>
          <p:cNvPr id="77" name="演示研究所 SlideLab.cc">
            <a:extLst>
              <a:ext uri="{FF2B5EF4-FFF2-40B4-BE49-F238E27FC236}">
                <a16:creationId xmlns:a16="http://schemas.microsoft.com/office/drawing/2014/main" id="{B67A576F-4E42-E94A-8493-217B95D2C1DD}"/>
              </a:ext>
            </a:extLst>
          </p:cNvPr>
          <p:cNvSpPr txBox="1"/>
          <p:nvPr/>
        </p:nvSpPr>
        <p:spPr>
          <a:xfrm>
            <a:off x="1039049" y="3253922"/>
            <a:ext cx="4801314" cy="1200329"/>
          </a:xfrm>
          <a:prstGeom prst="rect">
            <a:avLst/>
          </a:prstGeom>
          <a:noFill/>
        </p:spPr>
        <p:txBody>
          <a:bodyPr wrap="none" rtlCol="0">
            <a:spAutoFit/>
          </a:bodyPr>
          <a:lstStyle/>
          <a:p>
            <a:r>
              <a:rPr lang="zh-CN" altLang="en-US" sz="7200" b="1" dirty="0">
                <a:solidFill>
                  <a:schemeClr val="tx1">
                    <a:lumMod val="75000"/>
                    <a:lumOff val="25000"/>
                  </a:schemeClr>
                </a:solidFill>
                <a:latin typeface="MiSans Normal" pitchFamily="2" charset="-122"/>
                <a:ea typeface="MiSans Normal" pitchFamily="2" charset="-122"/>
                <a:cs typeface="+mn-ea"/>
                <a:sym typeface="+mn-lt"/>
              </a:rPr>
              <a:t>感谢聆听！</a:t>
            </a:r>
          </a:p>
        </p:txBody>
      </p:sp>
      <p:sp>
        <p:nvSpPr>
          <p:cNvPr id="78" name="演示研究所 SlideLab.cc">
            <a:extLst>
              <a:ext uri="{FF2B5EF4-FFF2-40B4-BE49-F238E27FC236}">
                <a16:creationId xmlns:a16="http://schemas.microsoft.com/office/drawing/2014/main" id="{B106E2B5-CB22-DA41-B0E2-D695DFD986D5}"/>
              </a:ext>
            </a:extLst>
          </p:cNvPr>
          <p:cNvSpPr/>
          <p:nvPr/>
        </p:nvSpPr>
        <p:spPr>
          <a:xfrm>
            <a:off x="1202396" y="4692809"/>
            <a:ext cx="2175467" cy="338554"/>
          </a:xfrm>
          <a:prstGeom prst="rect">
            <a:avLst/>
          </a:prstGeom>
        </p:spPr>
        <p:txBody>
          <a:bodyPr wrap="none">
            <a:spAutoFit/>
          </a:bodyPr>
          <a:lstStyle/>
          <a:p>
            <a:r>
              <a:rPr lang="en-US" altLang="zh-CN" sz="1600" dirty="0">
                <a:solidFill>
                  <a:schemeClr val="bg1">
                    <a:lumMod val="50000"/>
                  </a:schemeClr>
                </a:solidFill>
                <a:latin typeface="MiSans Medium" pitchFamily="2" charset="-122"/>
                <a:ea typeface="MiSans Medium" pitchFamily="2" charset="-122"/>
              </a:rPr>
              <a:t>Thanks for listening!</a:t>
            </a:r>
            <a:endParaRPr lang="zh-CN" altLang="en-US" sz="1600" dirty="0">
              <a:solidFill>
                <a:schemeClr val="bg1">
                  <a:lumMod val="50000"/>
                </a:schemeClr>
              </a:solidFill>
              <a:latin typeface="MiSans Medium" pitchFamily="2" charset="-122"/>
              <a:ea typeface="MiSans Medium" pitchFamily="2" charset="-122"/>
            </a:endParaRPr>
          </a:p>
        </p:txBody>
      </p:sp>
      <p:sp>
        <p:nvSpPr>
          <p:cNvPr id="3" name="椭圆 2">
            <a:extLst>
              <a:ext uri="{FF2B5EF4-FFF2-40B4-BE49-F238E27FC236}">
                <a16:creationId xmlns:a16="http://schemas.microsoft.com/office/drawing/2014/main" id="{34966BBB-F265-16F1-9219-2415B59BC2F4}"/>
              </a:ext>
            </a:extLst>
          </p:cNvPr>
          <p:cNvSpPr/>
          <p:nvPr>
            <p:custDataLst>
              <p:tags r:id="rId1"/>
            </p:custDataLst>
          </p:nvPr>
        </p:nvSpPr>
        <p:spPr>
          <a:xfrm>
            <a:off x="8852952" y="2909091"/>
            <a:ext cx="1261200" cy="1261200"/>
          </a:xfrm>
          <a:prstGeom prst="ellipse">
            <a:avLst/>
          </a:prstGeom>
          <a:solidFill>
            <a:srgbClr val="FFFFFF"/>
          </a:solidFill>
          <a:ln>
            <a:noFill/>
          </a:ln>
        </p:spPr>
        <p:style>
          <a:lnRef idx="2">
            <a:srgbClr val="00E9DB">
              <a:shade val="50000"/>
            </a:srgbClr>
          </a:lnRef>
          <a:fillRef idx="1">
            <a:srgbClr val="00E9DB"/>
          </a:fillRef>
          <a:effectRef idx="0">
            <a:srgbClr val="00E9DB"/>
          </a:effectRef>
          <a:fontRef idx="minor">
            <a:srgbClr val="FFFFFF"/>
          </a:fontRef>
        </p:style>
        <p:txBody>
          <a:bodyPr rtlCol="0" anchor="ctr"/>
          <a:lstStyle/>
          <a:p>
            <a:pPr algn="ctr"/>
            <a:endParaRPr lang="zh-CN" altLang="en-US">
              <a:solidFill>
                <a:srgbClr val="000000"/>
              </a:solidFill>
              <a:cs typeface="MiSans" panose="00000500000000000000" charset="-122"/>
            </a:endParaRPr>
          </a:p>
        </p:txBody>
      </p:sp>
      <p:sp>
        <p:nvSpPr>
          <p:cNvPr id="5" name="椭圆 4">
            <a:extLst>
              <a:ext uri="{FF2B5EF4-FFF2-40B4-BE49-F238E27FC236}">
                <a16:creationId xmlns:a16="http://schemas.microsoft.com/office/drawing/2014/main" id="{56B72EA0-2F47-0362-6E15-3BA48B0A574E}"/>
              </a:ext>
            </a:extLst>
          </p:cNvPr>
          <p:cNvSpPr/>
          <p:nvPr>
            <p:custDataLst>
              <p:tags r:id="rId2"/>
            </p:custDataLst>
          </p:nvPr>
        </p:nvSpPr>
        <p:spPr>
          <a:xfrm>
            <a:off x="7830640" y="1886779"/>
            <a:ext cx="3305824" cy="3305824"/>
          </a:xfrm>
          <a:prstGeom prst="ellipse">
            <a:avLst/>
          </a:prstGeom>
          <a:noFill/>
          <a:ln>
            <a:solidFill>
              <a:srgbClr val="00D0FF">
                <a:alpha val="21000"/>
              </a:srgbClr>
            </a:solidFill>
          </a:ln>
        </p:spPr>
        <p:style>
          <a:lnRef idx="2">
            <a:srgbClr val="00E9DB">
              <a:shade val="50000"/>
            </a:srgbClr>
          </a:lnRef>
          <a:fillRef idx="1">
            <a:srgbClr val="00E9DB"/>
          </a:fillRef>
          <a:effectRef idx="0">
            <a:srgbClr val="00E9DB"/>
          </a:effectRef>
          <a:fontRef idx="minor">
            <a:srgbClr val="FFFFFF"/>
          </a:fontRef>
        </p:style>
        <p:txBody>
          <a:bodyPr rtlCol="0" anchor="ctr"/>
          <a:lstStyle/>
          <a:p>
            <a:pPr algn="ctr"/>
            <a:endParaRPr lang="en-US" dirty="0">
              <a:solidFill>
                <a:srgbClr val="000000"/>
              </a:solidFill>
              <a:latin typeface="MiSans" panose="00000500000000000000" charset="-122"/>
              <a:cs typeface="MiSans" panose="00000500000000000000" charset="-122"/>
            </a:endParaRPr>
          </a:p>
        </p:txBody>
      </p:sp>
      <p:sp>
        <p:nvSpPr>
          <p:cNvPr id="6" name="椭圆 5">
            <a:extLst>
              <a:ext uri="{FF2B5EF4-FFF2-40B4-BE49-F238E27FC236}">
                <a16:creationId xmlns:a16="http://schemas.microsoft.com/office/drawing/2014/main" id="{6CA0BAAF-3499-CBEC-A51E-5C858D2EF198}"/>
              </a:ext>
            </a:extLst>
          </p:cNvPr>
          <p:cNvSpPr/>
          <p:nvPr>
            <p:custDataLst>
              <p:tags r:id="rId3"/>
            </p:custDataLst>
          </p:nvPr>
        </p:nvSpPr>
        <p:spPr>
          <a:xfrm>
            <a:off x="8321507" y="2376991"/>
            <a:ext cx="2325400" cy="2325400"/>
          </a:xfrm>
          <a:prstGeom prst="ellipse">
            <a:avLst/>
          </a:prstGeom>
          <a:noFill/>
          <a:ln>
            <a:solidFill>
              <a:srgbClr val="00D0FF">
                <a:alpha val="21000"/>
              </a:srgbClr>
            </a:solidFill>
          </a:ln>
        </p:spPr>
        <p:style>
          <a:lnRef idx="2">
            <a:srgbClr val="00E9DB">
              <a:shade val="50000"/>
            </a:srgbClr>
          </a:lnRef>
          <a:fillRef idx="1">
            <a:srgbClr val="00E9DB"/>
          </a:fillRef>
          <a:effectRef idx="0">
            <a:srgbClr val="00E9DB"/>
          </a:effectRef>
          <a:fontRef idx="minor">
            <a:srgbClr val="FFFFFF"/>
          </a:fontRef>
        </p:style>
        <p:txBody>
          <a:bodyPr rtlCol="0" anchor="ctr"/>
          <a:lstStyle/>
          <a:p>
            <a:pPr algn="ctr"/>
            <a:endParaRPr lang="en-US" dirty="0">
              <a:solidFill>
                <a:srgbClr val="000000"/>
              </a:solidFill>
              <a:latin typeface="MiSans" panose="00000500000000000000" charset="-122"/>
              <a:cs typeface="MiSans" panose="00000500000000000000" charset="-122"/>
            </a:endParaRPr>
          </a:p>
        </p:txBody>
      </p:sp>
      <p:sp>
        <p:nvSpPr>
          <p:cNvPr id="7" name="任意多边形 12">
            <a:extLst>
              <a:ext uri="{FF2B5EF4-FFF2-40B4-BE49-F238E27FC236}">
                <a16:creationId xmlns:a16="http://schemas.microsoft.com/office/drawing/2014/main" id="{FB02BEDB-EDD8-6366-A729-3004411E8D9F}"/>
              </a:ext>
            </a:extLst>
          </p:cNvPr>
          <p:cNvSpPr/>
          <p:nvPr>
            <p:custDataLst>
              <p:tags r:id="rId4"/>
            </p:custDataLst>
          </p:nvPr>
        </p:nvSpPr>
        <p:spPr bwMode="auto">
          <a:xfrm>
            <a:off x="8163775" y="2217950"/>
            <a:ext cx="2639554" cy="2644136"/>
          </a:xfrm>
          <a:custGeom>
            <a:avLst/>
            <a:gdLst>
              <a:gd name="T0" fmla="*/ 5 w 479"/>
              <a:gd name="T1" fmla="*/ 227 h 480"/>
              <a:gd name="T2" fmla="*/ 160 w 479"/>
              <a:gd name="T3" fmla="*/ 461 h 480"/>
              <a:gd name="T4" fmla="*/ 156 w 479"/>
              <a:gd name="T5" fmla="*/ 480 h 480"/>
              <a:gd name="T6" fmla="*/ 242 w 479"/>
              <a:gd name="T7" fmla="*/ 450 h 480"/>
              <a:gd name="T8" fmla="*/ 173 w 479"/>
              <a:gd name="T9" fmla="*/ 391 h 480"/>
              <a:gd name="T10" fmla="*/ 169 w 479"/>
              <a:gd name="T11" fmla="*/ 410 h 480"/>
              <a:gd name="T12" fmla="*/ 56 w 479"/>
              <a:gd name="T13" fmla="*/ 224 h 480"/>
              <a:gd name="T14" fmla="*/ 236 w 479"/>
              <a:gd name="T15" fmla="*/ 52 h 480"/>
              <a:gd name="T16" fmla="*/ 427 w 479"/>
              <a:gd name="T17" fmla="*/ 216 h 480"/>
              <a:gd name="T18" fmla="*/ 452 w 479"/>
              <a:gd name="T19" fmla="*/ 238 h 480"/>
              <a:gd name="T20" fmla="*/ 453 w 479"/>
              <a:gd name="T21" fmla="*/ 238 h 480"/>
              <a:gd name="T22" fmla="*/ 478 w 479"/>
              <a:gd name="T23" fmla="*/ 210 h 480"/>
              <a:gd name="T24" fmla="*/ 240 w 479"/>
              <a:gd name="T25" fmla="*/ 1 h 480"/>
              <a:gd name="T26" fmla="*/ 5 w 479"/>
              <a:gd name="T27" fmla="*/ 227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9" h="480">
                <a:moveTo>
                  <a:pt x="5" y="227"/>
                </a:moveTo>
                <a:cubicBezTo>
                  <a:pt x="0" y="331"/>
                  <a:pt x="63" y="425"/>
                  <a:pt x="160" y="461"/>
                </a:cubicBezTo>
                <a:cubicBezTo>
                  <a:pt x="156" y="480"/>
                  <a:pt x="156" y="480"/>
                  <a:pt x="156" y="480"/>
                </a:cubicBezTo>
                <a:cubicBezTo>
                  <a:pt x="242" y="450"/>
                  <a:pt x="242" y="450"/>
                  <a:pt x="242" y="450"/>
                </a:cubicBezTo>
                <a:cubicBezTo>
                  <a:pt x="173" y="391"/>
                  <a:pt x="173" y="391"/>
                  <a:pt x="173" y="391"/>
                </a:cubicBezTo>
                <a:cubicBezTo>
                  <a:pt x="169" y="410"/>
                  <a:pt x="169" y="410"/>
                  <a:pt x="169" y="410"/>
                </a:cubicBezTo>
                <a:cubicBezTo>
                  <a:pt x="97" y="379"/>
                  <a:pt x="50" y="305"/>
                  <a:pt x="56" y="224"/>
                </a:cubicBezTo>
                <a:cubicBezTo>
                  <a:pt x="64" y="130"/>
                  <a:pt x="142" y="55"/>
                  <a:pt x="236" y="52"/>
                </a:cubicBezTo>
                <a:cubicBezTo>
                  <a:pt x="334" y="49"/>
                  <a:pt x="416" y="122"/>
                  <a:pt x="427" y="216"/>
                </a:cubicBezTo>
                <a:cubicBezTo>
                  <a:pt x="429" y="229"/>
                  <a:pt x="439" y="238"/>
                  <a:pt x="452" y="238"/>
                </a:cubicBezTo>
                <a:cubicBezTo>
                  <a:pt x="453" y="238"/>
                  <a:pt x="453" y="238"/>
                  <a:pt x="453" y="238"/>
                </a:cubicBezTo>
                <a:cubicBezTo>
                  <a:pt x="468" y="238"/>
                  <a:pt x="479" y="225"/>
                  <a:pt x="478" y="210"/>
                </a:cubicBezTo>
                <a:cubicBezTo>
                  <a:pt x="463" y="92"/>
                  <a:pt x="362" y="0"/>
                  <a:pt x="240" y="1"/>
                </a:cubicBezTo>
                <a:cubicBezTo>
                  <a:pt x="116" y="2"/>
                  <a:pt x="11" y="102"/>
                  <a:pt x="5" y="227"/>
                </a:cubicBezTo>
                <a:close/>
              </a:path>
            </a:pathLst>
          </a:custGeom>
          <a:solidFill>
            <a:srgbClr val="00D0FF"/>
          </a:solidFill>
          <a:ln>
            <a:noFill/>
          </a:ln>
        </p:spPr>
        <p:txBody>
          <a:bodyPr vert="horz" wrap="square" lIns="91440" tIns="45720" rIns="91440" bIns="45720" numCol="1" anchor="t" anchorCtr="0" compatLnSpc="1"/>
          <a:lstStyle/>
          <a:p>
            <a:endParaRPr lang="en-US" dirty="0">
              <a:solidFill>
                <a:srgbClr val="000000"/>
              </a:solidFill>
              <a:latin typeface="MiSans" panose="00000500000000000000" charset="-122"/>
              <a:cs typeface="MiSans" panose="00000500000000000000" charset="-122"/>
            </a:endParaRPr>
          </a:p>
        </p:txBody>
      </p:sp>
      <p:sp>
        <p:nvSpPr>
          <p:cNvPr id="44" name="任意多边形 13">
            <a:extLst>
              <a:ext uri="{FF2B5EF4-FFF2-40B4-BE49-F238E27FC236}">
                <a16:creationId xmlns:a16="http://schemas.microsoft.com/office/drawing/2014/main" id="{8D61BFC3-20C3-D95C-694D-C7A08AF769F7}"/>
              </a:ext>
            </a:extLst>
          </p:cNvPr>
          <p:cNvSpPr/>
          <p:nvPr>
            <p:custDataLst>
              <p:tags r:id="rId5"/>
            </p:custDataLst>
          </p:nvPr>
        </p:nvSpPr>
        <p:spPr bwMode="auto">
          <a:xfrm>
            <a:off x="7682071" y="1766353"/>
            <a:ext cx="3602962" cy="3546676"/>
          </a:xfrm>
          <a:custGeom>
            <a:avLst/>
            <a:gdLst>
              <a:gd name="T0" fmla="*/ 654 w 654"/>
              <a:gd name="T1" fmla="*/ 406 h 644"/>
              <a:gd name="T2" fmla="*/ 619 w 654"/>
              <a:gd name="T3" fmla="*/ 322 h 644"/>
              <a:gd name="T4" fmla="*/ 563 w 654"/>
              <a:gd name="T5" fmla="*/ 395 h 644"/>
              <a:gd name="T6" fmla="*/ 583 w 654"/>
              <a:gd name="T7" fmla="*/ 397 h 644"/>
              <a:gd name="T8" fmla="*/ 322 w 654"/>
              <a:gd name="T9" fmla="*/ 593 h 644"/>
              <a:gd name="T10" fmla="*/ 51 w 654"/>
              <a:gd name="T11" fmla="*/ 322 h 644"/>
              <a:gd name="T12" fmla="*/ 299 w 654"/>
              <a:gd name="T13" fmla="*/ 52 h 644"/>
              <a:gd name="T14" fmla="*/ 322 w 654"/>
              <a:gd name="T15" fmla="*/ 27 h 644"/>
              <a:gd name="T16" fmla="*/ 322 w 654"/>
              <a:gd name="T17" fmla="*/ 27 h 644"/>
              <a:gd name="T18" fmla="*/ 295 w 654"/>
              <a:gd name="T19" fmla="*/ 2 h 644"/>
              <a:gd name="T20" fmla="*/ 0 w 654"/>
              <a:gd name="T21" fmla="*/ 322 h 644"/>
              <a:gd name="T22" fmla="*/ 322 w 654"/>
              <a:gd name="T23" fmla="*/ 644 h 644"/>
              <a:gd name="T24" fmla="*/ 525 w 654"/>
              <a:gd name="T25" fmla="*/ 572 h 644"/>
              <a:gd name="T26" fmla="*/ 633 w 654"/>
              <a:gd name="T27" fmla="*/ 404 h 644"/>
              <a:gd name="T28" fmla="*/ 654 w 654"/>
              <a:gd name="T29" fmla="*/ 40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4" h="644">
                <a:moveTo>
                  <a:pt x="654" y="406"/>
                </a:moveTo>
                <a:cubicBezTo>
                  <a:pt x="619" y="322"/>
                  <a:pt x="619" y="322"/>
                  <a:pt x="619" y="322"/>
                </a:cubicBezTo>
                <a:cubicBezTo>
                  <a:pt x="563" y="395"/>
                  <a:pt x="563" y="395"/>
                  <a:pt x="563" y="395"/>
                </a:cubicBezTo>
                <a:cubicBezTo>
                  <a:pt x="583" y="397"/>
                  <a:pt x="583" y="397"/>
                  <a:pt x="583" y="397"/>
                </a:cubicBezTo>
                <a:cubicBezTo>
                  <a:pt x="550" y="512"/>
                  <a:pt x="443" y="593"/>
                  <a:pt x="322" y="593"/>
                </a:cubicBezTo>
                <a:cubicBezTo>
                  <a:pt x="173" y="593"/>
                  <a:pt x="51" y="472"/>
                  <a:pt x="51" y="322"/>
                </a:cubicBezTo>
                <a:cubicBezTo>
                  <a:pt x="51" y="181"/>
                  <a:pt x="161" y="64"/>
                  <a:pt x="299" y="52"/>
                </a:cubicBezTo>
                <a:cubicBezTo>
                  <a:pt x="312" y="51"/>
                  <a:pt x="322" y="40"/>
                  <a:pt x="322" y="27"/>
                </a:cubicBezTo>
                <a:cubicBezTo>
                  <a:pt x="322" y="27"/>
                  <a:pt x="322" y="27"/>
                  <a:pt x="322" y="27"/>
                </a:cubicBezTo>
                <a:cubicBezTo>
                  <a:pt x="322" y="12"/>
                  <a:pt x="310" y="0"/>
                  <a:pt x="295" y="2"/>
                </a:cubicBezTo>
                <a:cubicBezTo>
                  <a:pt x="130" y="15"/>
                  <a:pt x="0" y="154"/>
                  <a:pt x="0" y="322"/>
                </a:cubicBezTo>
                <a:cubicBezTo>
                  <a:pt x="0" y="500"/>
                  <a:pt x="145" y="644"/>
                  <a:pt x="322" y="644"/>
                </a:cubicBezTo>
                <a:cubicBezTo>
                  <a:pt x="396" y="644"/>
                  <a:pt x="468" y="618"/>
                  <a:pt x="525" y="572"/>
                </a:cubicBezTo>
                <a:cubicBezTo>
                  <a:pt x="578" y="529"/>
                  <a:pt x="616" y="470"/>
                  <a:pt x="633" y="404"/>
                </a:cubicBezTo>
                <a:lnTo>
                  <a:pt x="654" y="406"/>
                </a:lnTo>
                <a:close/>
              </a:path>
            </a:pathLst>
          </a:custGeom>
          <a:solidFill>
            <a:srgbClr val="164FFF"/>
          </a:solidFill>
          <a:ln>
            <a:noFill/>
          </a:ln>
        </p:spPr>
        <p:txBody>
          <a:bodyPr vert="horz" wrap="square" lIns="91440" tIns="45720" rIns="91440" bIns="45720" numCol="1" anchor="t" anchorCtr="0" compatLnSpc="1"/>
          <a:lstStyle/>
          <a:p>
            <a:endParaRPr lang="en-US" dirty="0">
              <a:solidFill>
                <a:srgbClr val="000000"/>
              </a:solidFill>
              <a:latin typeface="MiSans" panose="00000500000000000000" charset="-122"/>
              <a:cs typeface="MiSans" panose="00000500000000000000" charset="-122"/>
            </a:endParaRPr>
          </a:p>
        </p:txBody>
      </p:sp>
      <p:sp>
        <p:nvSpPr>
          <p:cNvPr id="45" name="椭圆 44">
            <a:extLst>
              <a:ext uri="{FF2B5EF4-FFF2-40B4-BE49-F238E27FC236}">
                <a16:creationId xmlns:a16="http://schemas.microsoft.com/office/drawing/2014/main" id="{246588FA-C7B5-1C02-1AC2-6177ADBB1AB7}"/>
              </a:ext>
            </a:extLst>
          </p:cNvPr>
          <p:cNvSpPr/>
          <p:nvPr>
            <p:custDataLst>
              <p:tags r:id="rId6"/>
            </p:custDataLst>
          </p:nvPr>
        </p:nvSpPr>
        <p:spPr>
          <a:xfrm rot="11460000">
            <a:off x="8808447" y="2864585"/>
            <a:ext cx="1350865" cy="1350865"/>
          </a:xfrm>
          <a:prstGeom prst="ellipse">
            <a:avLst/>
          </a:prstGeom>
          <a:noFill/>
          <a:ln>
            <a:solidFill>
              <a:srgbClr val="00D0FF">
                <a:alpha val="21000"/>
              </a:srgbClr>
            </a:solidFill>
          </a:ln>
        </p:spPr>
        <p:style>
          <a:lnRef idx="2">
            <a:srgbClr val="00E9DB">
              <a:shade val="50000"/>
            </a:srgbClr>
          </a:lnRef>
          <a:fillRef idx="1">
            <a:srgbClr val="00E9DB"/>
          </a:fillRef>
          <a:effectRef idx="0">
            <a:srgbClr val="00E9DB"/>
          </a:effectRef>
          <a:fontRef idx="minor">
            <a:srgbClr val="FFFFFF"/>
          </a:fontRef>
        </p:style>
        <p:txBody>
          <a:bodyPr rtlCol="0" anchor="ctr"/>
          <a:lstStyle/>
          <a:p>
            <a:pPr algn="ctr"/>
            <a:endParaRPr lang="en-US" dirty="0">
              <a:solidFill>
                <a:srgbClr val="000000"/>
              </a:solidFill>
              <a:latin typeface="MiSans" panose="00000500000000000000" charset="-122"/>
              <a:cs typeface="MiSans" panose="00000500000000000000" charset="-122"/>
            </a:endParaRPr>
          </a:p>
        </p:txBody>
      </p:sp>
      <p:sp>
        <p:nvSpPr>
          <p:cNvPr id="46" name="任意多边形 12">
            <a:extLst>
              <a:ext uri="{FF2B5EF4-FFF2-40B4-BE49-F238E27FC236}">
                <a16:creationId xmlns:a16="http://schemas.microsoft.com/office/drawing/2014/main" id="{D489F289-5C2D-83ED-8DC3-C77B7DD87929}"/>
              </a:ext>
            </a:extLst>
          </p:cNvPr>
          <p:cNvSpPr/>
          <p:nvPr>
            <p:custDataLst>
              <p:tags r:id="rId7"/>
            </p:custDataLst>
          </p:nvPr>
        </p:nvSpPr>
        <p:spPr bwMode="auto">
          <a:xfrm rot="11460000">
            <a:off x="8716819" y="2771648"/>
            <a:ext cx="1533468" cy="1536086"/>
          </a:xfrm>
          <a:custGeom>
            <a:avLst/>
            <a:gdLst>
              <a:gd name="T0" fmla="*/ 5 w 479"/>
              <a:gd name="T1" fmla="*/ 227 h 480"/>
              <a:gd name="T2" fmla="*/ 160 w 479"/>
              <a:gd name="T3" fmla="*/ 461 h 480"/>
              <a:gd name="T4" fmla="*/ 156 w 479"/>
              <a:gd name="T5" fmla="*/ 480 h 480"/>
              <a:gd name="T6" fmla="*/ 242 w 479"/>
              <a:gd name="T7" fmla="*/ 450 h 480"/>
              <a:gd name="T8" fmla="*/ 173 w 479"/>
              <a:gd name="T9" fmla="*/ 391 h 480"/>
              <a:gd name="T10" fmla="*/ 169 w 479"/>
              <a:gd name="T11" fmla="*/ 410 h 480"/>
              <a:gd name="T12" fmla="*/ 56 w 479"/>
              <a:gd name="T13" fmla="*/ 224 h 480"/>
              <a:gd name="T14" fmla="*/ 236 w 479"/>
              <a:gd name="T15" fmla="*/ 52 h 480"/>
              <a:gd name="T16" fmla="*/ 427 w 479"/>
              <a:gd name="T17" fmla="*/ 216 h 480"/>
              <a:gd name="T18" fmla="*/ 452 w 479"/>
              <a:gd name="T19" fmla="*/ 238 h 480"/>
              <a:gd name="T20" fmla="*/ 453 w 479"/>
              <a:gd name="T21" fmla="*/ 238 h 480"/>
              <a:gd name="T22" fmla="*/ 478 w 479"/>
              <a:gd name="T23" fmla="*/ 210 h 480"/>
              <a:gd name="T24" fmla="*/ 240 w 479"/>
              <a:gd name="T25" fmla="*/ 1 h 480"/>
              <a:gd name="T26" fmla="*/ 5 w 479"/>
              <a:gd name="T27" fmla="*/ 227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9" h="480">
                <a:moveTo>
                  <a:pt x="5" y="227"/>
                </a:moveTo>
                <a:cubicBezTo>
                  <a:pt x="0" y="331"/>
                  <a:pt x="63" y="425"/>
                  <a:pt x="160" y="461"/>
                </a:cubicBezTo>
                <a:cubicBezTo>
                  <a:pt x="156" y="480"/>
                  <a:pt x="156" y="480"/>
                  <a:pt x="156" y="480"/>
                </a:cubicBezTo>
                <a:cubicBezTo>
                  <a:pt x="242" y="450"/>
                  <a:pt x="242" y="450"/>
                  <a:pt x="242" y="450"/>
                </a:cubicBezTo>
                <a:cubicBezTo>
                  <a:pt x="173" y="391"/>
                  <a:pt x="173" y="391"/>
                  <a:pt x="173" y="391"/>
                </a:cubicBezTo>
                <a:cubicBezTo>
                  <a:pt x="169" y="410"/>
                  <a:pt x="169" y="410"/>
                  <a:pt x="169" y="410"/>
                </a:cubicBezTo>
                <a:cubicBezTo>
                  <a:pt x="97" y="379"/>
                  <a:pt x="50" y="305"/>
                  <a:pt x="56" y="224"/>
                </a:cubicBezTo>
                <a:cubicBezTo>
                  <a:pt x="64" y="130"/>
                  <a:pt x="142" y="55"/>
                  <a:pt x="236" y="52"/>
                </a:cubicBezTo>
                <a:cubicBezTo>
                  <a:pt x="334" y="49"/>
                  <a:pt x="416" y="122"/>
                  <a:pt x="427" y="216"/>
                </a:cubicBezTo>
                <a:cubicBezTo>
                  <a:pt x="429" y="229"/>
                  <a:pt x="439" y="238"/>
                  <a:pt x="452" y="238"/>
                </a:cubicBezTo>
                <a:cubicBezTo>
                  <a:pt x="453" y="238"/>
                  <a:pt x="453" y="238"/>
                  <a:pt x="453" y="238"/>
                </a:cubicBezTo>
                <a:cubicBezTo>
                  <a:pt x="468" y="238"/>
                  <a:pt x="479" y="225"/>
                  <a:pt x="478" y="210"/>
                </a:cubicBezTo>
                <a:cubicBezTo>
                  <a:pt x="463" y="92"/>
                  <a:pt x="362" y="0"/>
                  <a:pt x="240" y="1"/>
                </a:cubicBezTo>
                <a:cubicBezTo>
                  <a:pt x="116" y="2"/>
                  <a:pt x="11" y="102"/>
                  <a:pt x="5" y="227"/>
                </a:cubicBezTo>
                <a:close/>
              </a:path>
            </a:pathLst>
          </a:custGeom>
          <a:solidFill>
            <a:srgbClr val="00E9DB"/>
          </a:solidFill>
          <a:ln>
            <a:noFill/>
          </a:ln>
        </p:spPr>
        <p:txBody>
          <a:bodyPr vert="horz" wrap="square" lIns="91440" tIns="45720" rIns="91440" bIns="45720" numCol="1" anchor="t" anchorCtr="0" compatLnSpc="1"/>
          <a:lstStyle/>
          <a:p>
            <a:endParaRPr lang="en-US" dirty="0">
              <a:solidFill>
                <a:srgbClr val="000000"/>
              </a:solidFill>
              <a:latin typeface="MiSans" panose="00000500000000000000" charset="-122"/>
              <a:cs typeface="MiSans" panose="00000500000000000000" charset="-122"/>
            </a:endParaRPr>
          </a:p>
        </p:txBody>
      </p:sp>
      <p:sp>
        <p:nvSpPr>
          <p:cNvPr id="47" name="椭圆 46">
            <a:extLst>
              <a:ext uri="{FF2B5EF4-FFF2-40B4-BE49-F238E27FC236}">
                <a16:creationId xmlns:a16="http://schemas.microsoft.com/office/drawing/2014/main" id="{9C32CD2D-F838-4C20-0B97-041B30CCD7AD}"/>
              </a:ext>
            </a:extLst>
          </p:cNvPr>
          <p:cNvSpPr/>
          <p:nvPr>
            <p:custDataLst>
              <p:tags r:id="rId8"/>
            </p:custDataLst>
          </p:nvPr>
        </p:nvSpPr>
        <p:spPr>
          <a:xfrm>
            <a:off x="9074170" y="3130308"/>
            <a:ext cx="818766" cy="818766"/>
          </a:xfrm>
          <a:prstGeom prst="ellipse">
            <a:avLst/>
          </a:prstGeom>
          <a:solidFill>
            <a:srgbClr val="FFFFFF"/>
          </a:solidFill>
          <a:ln>
            <a:noFill/>
          </a:ln>
          <a:effectLst>
            <a:outerShdw blurRad="114300" dist="25400" dir="5400000" algn="ctr" rotWithShape="0">
              <a:srgbClr val="000000">
                <a:alpha val="27000"/>
              </a:srgbClr>
            </a:outerShdw>
          </a:effectLst>
        </p:spPr>
        <p:style>
          <a:lnRef idx="2">
            <a:srgbClr val="00E9DB">
              <a:shade val="50000"/>
            </a:srgbClr>
          </a:lnRef>
          <a:fillRef idx="1">
            <a:srgbClr val="00E9DB"/>
          </a:fillRef>
          <a:effectRef idx="0">
            <a:srgbClr val="00E9DB"/>
          </a:effectRef>
          <a:fontRef idx="minor">
            <a:srgbClr val="FFFFFF"/>
          </a:fontRef>
        </p:style>
        <p:txBody>
          <a:bodyPr rtlCol="0" anchor="ctr"/>
          <a:lstStyle/>
          <a:p>
            <a:pPr algn="ctr"/>
            <a:endParaRPr lang="zh-CN" altLang="en-US"/>
          </a:p>
        </p:txBody>
      </p:sp>
      <p:pic>
        <p:nvPicPr>
          <p:cNvPr id="48" name="图片 17" descr="343439383331313b343532303031393bd2b5bca8b9dcc0ed">
            <a:extLst>
              <a:ext uri="{FF2B5EF4-FFF2-40B4-BE49-F238E27FC236}">
                <a16:creationId xmlns:a16="http://schemas.microsoft.com/office/drawing/2014/main" id="{E24E07E8-0E15-3AF2-0F36-124A4648E989}"/>
              </a:ext>
            </a:extLst>
          </p:cNvPr>
          <p:cNvPicPr>
            <a:picLocks noChangeAspect="1"/>
          </p:cNvPicPr>
          <p:nvPr>
            <p:custDataLst>
              <p:tags r:id="rId9"/>
            </p:custDataLst>
          </p:nvPr>
        </p:nvPicPr>
        <p:blipFill>
          <a:blip r:embed="rId11">
            <a:extLst>
              <a:ext uri="{96DAC541-7B7A-43D3-8B79-37D633B846F1}">
                <asvg:svgBlip xmlns:asvg="http://schemas.microsoft.com/office/drawing/2016/SVG/main" r:embed="rId12"/>
              </a:ext>
            </a:extLst>
          </a:blip>
          <a:stretch>
            <a:fillRect/>
          </a:stretch>
        </p:blipFill>
        <p:spPr>
          <a:xfrm>
            <a:off x="9271825" y="3328618"/>
            <a:ext cx="422145" cy="422145"/>
          </a:xfrm>
          <a:prstGeom prst="rect">
            <a:avLst/>
          </a:prstGeom>
        </p:spPr>
      </p:pic>
    </p:spTree>
    <p:extLst>
      <p:ext uri="{BB962C8B-B14F-4D97-AF65-F5344CB8AC3E}">
        <p14:creationId xmlns:p14="http://schemas.microsoft.com/office/powerpoint/2010/main" val="2508803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演示研究所 SlideLab.cc">
            <a:extLst>
              <a:ext uri="{FF2B5EF4-FFF2-40B4-BE49-F238E27FC236}">
                <a16:creationId xmlns:a16="http://schemas.microsoft.com/office/drawing/2014/main" id="{D18B43AA-2329-0F41-ABA0-54C660E74867}"/>
              </a:ext>
            </a:extLst>
          </p:cNvPr>
          <p:cNvSpPr txBox="1"/>
          <p:nvPr/>
        </p:nvSpPr>
        <p:spPr>
          <a:xfrm>
            <a:off x="3782370" y="355775"/>
            <a:ext cx="5032147" cy="1323439"/>
          </a:xfrm>
          <a:prstGeom prst="rect">
            <a:avLst/>
          </a:prstGeom>
          <a:noFill/>
        </p:spPr>
        <p:txBody>
          <a:bodyPr wrap="none" rtlCol="0">
            <a:spAutoFit/>
          </a:bodyPr>
          <a:lstStyle/>
          <a:p>
            <a:pPr algn="ctr"/>
            <a:r>
              <a:rPr lang="en-US" altLang="zh-CN" sz="8000" dirty="0">
                <a:ln>
                  <a:gradFill>
                    <a:gsLst>
                      <a:gs pos="0">
                        <a:schemeClr val="accent1"/>
                      </a:gs>
                      <a:gs pos="100000">
                        <a:schemeClr val="accent1">
                          <a:alpha val="0"/>
                        </a:schemeClr>
                      </a:gs>
                    </a:gsLst>
                    <a:lin ang="5400000" scaled="1"/>
                  </a:gradFill>
                </a:ln>
                <a:noFill/>
                <a:latin typeface="MiSans Normal" pitchFamily="2" charset="-122"/>
                <a:ea typeface="MiSans Normal" pitchFamily="2" charset="-122"/>
                <a:cs typeface="+mn-ea"/>
                <a:sym typeface="+mn-lt"/>
              </a:rPr>
              <a:t>CONTENT</a:t>
            </a:r>
            <a:endParaRPr lang="zh-CN" altLang="en-US" sz="8000" dirty="0">
              <a:ln>
                <a:gradFill>
                  <a:gsLst>
                    <a:gs pos="0">
                      <a:schemeClr val="accent1"/>
                    </a:gs>
                    <a:gs pos="100000">
                      <a:schemeClr val="accent1">
                        <a:alpha val="0"/>
                      </a:schemeClr>
                    </a:gs>
                  </a:gsLst>
                  <a:lin ang="5400000" scaled="1"/>
                </a:gradFill>
              </a:ln>
              <a:noFill/>
              <a:latin typeface="MiSans Normal" pitchFamily="2" charset="-122"/>
              <a:ea typeface="MiSans Normal" pitchFamily="2" charset="-122"/>
              <a:cs typeface="+mn-ea"/>
              <a:sym typeface="+mn-lt"/>
            </a:endParaRPr>
          </a:p>
        </p:txBody>
      </p:sp>
      <p:sp>
        <p:nvSpPr>
          <p:cNvPr id="58" name="演示研究所 SlideLab.cc">
            <a:extLst>
              <a:ext uri="{FF2B5EF4-FFF2-40B4-BE49-F238E27FC236}">
                <a16:creationId xmlns:a16="http://schemas.microsoft.com/office/drawing/2014/main" id="{0FAB0287-8FF6-1888-C08D-06E9FBAD1224}"/>
              </a:ext>
            </a:extLst>
          </p:cNvPr>
          <p:cNvSpPr/>
          <p:nvPr/>
        </p:nvSpPr>
        <p:spPr>
          <a:xfrm flipH="1">
            <a:off x="1" y="1027170"/>
            <a:ext cx="12192000" cy="5784757"/>
          </a:xfrm>
          <a:custGeom>
            <a:avLst/>
            <a:gdLst>
              <a:gd name="connsiteX0" fmla="*/ 8964993 w 12192000"/>
              <a:gd name="connsiteY0" fmla="*/ 0 h 5784757"/>
              <a:gd name="connsiteX1" fmla="*/ 2822117 w 12192000"/>
              <a:gd name="connsiteY1" fmla="*/ 0 h 5784757"/>
              <a:gd name="connsiteX2" fmla="*/ 229452 w 12192000"/>
              <a:gd name="connsiteY2" fmla="*/ 1073917 h 5784757"/>
              <a:gd name="connsiteX3" fmla="*/ 0 w 12192000"/>
              <a:gd name="connsiteY3" fmla="*/ 1326378 h 5784757"/>
              <a:gd name="connsiteX4" fmla="*/ 0 w 12192000"/>
              <a:gd name="connsiteY4" fmla="*/ 5784757 h 5784757"/>
              <a:gd name="connsiteX5" fmla="*/ 12192000 w 12192000"/>
              <a:gd name="connsiteY5" fmla="*/ 5784757 h 5784757"/>
              <a:gd name="connsiteX6" fmla="*/ 12192000 w 12192000"/>
              <a:gd name="connsiteY6" fmla="*/ 1925020 h 5784757"/>
              <a:gd name="connsiteX7" fmla="*/ 12189038 w 12192000"/>
              <a:gd name="connsiteY7" fmla="*/ 1918872 h 5784757"/>
              <a:gd name="connsiteX8" fmla="*/ 8964993 w 12192000"/>
              <a:gd name="connsiteY8" fmla="*/ 0 h 5784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5784757">
                <a:moveTo>
                  <a:pt x="8964993" y="0"/>
                </a:moveTo>
                <a:lnTo>
                  <a:pt x="2822117" y="0"/>
                </a:lnTo>
                <a:cubicBezTo>
                  <a:pt x="1809618" y="0"/>
                  <a:pt x="892973" y="410396"/>
                  <a:pt x="229452" y="1073917"/>
                </a:cubicBezTo>
                <a:lnTo>
                  <a:pt x="0" y="1326378"/>
                </a:lnTo>
                <a:lnTo>
                  <a:pt x="0" y="5784757"/>
                </a:lnTo>
                <a:lnTo>
                  <a:pt x="12192000" y="5784757"/>
                </a:lnTo>
                <a:lnTo>
                  <a:pt x="12192000" y="1925020"/>
                </a:lnTo>
                <a:lnTo>
                  <a:pt x="12189038" y="1918872"/>
                </a:lnTo>
                <a:cubicBezTo>
                  <a:pt x="11568142" y="775906"/>
                  <a:pt x="10357178" y="0"/>
                  <a:pt x="8964993" y="0"/>
                </a:cubicBezTo>
                <a:close/>
              </a:path>
            </a:pathLst>
          </a:custGeom>
          <a:gradFill>
            <a:gsLst>
              <a:gs pos="0">
                <a:schemeClr val="accent1">
                  <a:alpha val="6000"/>
                </a:schemeClr>
              </a:gs>
              <a:gs pos="100000">
                <a:schemeClr val="accent2">
                  <a:alpha val="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64" name="演示研究所 SlideLab.cc">
            <a:extLst>
              <a:ext uri="{FF2B5EF4-FFF2-40B4-BE49-F238E27FC236}">
                <a16:creationId xmlns:a16="http://schemas.microsoft.com/office/drawing/2014/main" id="{A419D209-F166-CFC7-3D32-E0D247780B6E}"/>
              </a:ext>
            </a:extLst>
          </p:cNvPr>
          <p:cNvSpPr/>
          <p:nvPr/>
        </p:nvSpPr>
        <p:spPr bwMode="auto">
          <a:xfrm>
            <a:off x="10558145" y="5857446"/>
            <a:ext cx="1633855" cy="993703"/>
          </a:xfrm>
          <a:custGeom>
            <a:avLst/>
            <a:gdLst>
              <a:gd name="connsiteX0" fmla="*/ 898814 w 1633855"/>
              <a:gd name="connsiteY0" fmla="*/ 0 h 993703"/>
              <a:gd name="connsiteX1" fmla="*/ 1534371 w 1633855"/>
              <a:gd name="connsiteY1" fmla="*/ 263257 h 993703"/>
              <a:gd name="connsiteX2" fmla="*/ 1633855 w 1633855"/>
              <a:gd name="connsiteY2" fmla="*/ 383832 h 993703"/>
              <a:gd name="connsiteX3" fmla="*/ 1633855 w 1633855"/>
              <a:gd name="connsiteY3" fmla="*/ 993703 h 993703"/>
              <a:gd name="connsiteX4" fmla="*/ 9566 w 1633855"/>
              <a:gd name="connsiteY4" fmla="*/ 993703 h 993703"/>
              <a:gd name="connsiteX5" fmla="*/ 0 w 1633855"/>
              <a:gd name="connsiteY5" fmla="*/ 898814 h 993703"/>
              <a:gd name="connsiteX6" fmla="*/ 898814 w 1633855"/>
              <a:gd name="connsiteY6" fmla="*/ 0 h 993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855" h="993703">
                <a:moveTo>
                  <a:pt x="898814" y="0"/>
                </a:moveTo>
                <a:cubicBezTo>
                  <a:pt x="1147014" y="0"/>
                  <a:pt x="1371718" y="100604"/>
                  <a:pt x="1534371" y="263257"/>
                </a:cubicBezTo>
                <a:lnTo>
                  <a:pt x="1633855" y="383832"/>
                </a:lnTo>
                <a:lnTo>
                  <a:pt x="1633855" y="993703"/>
                </a:lnTo>
                <a:lnTo>
                  <a:pt x="9566" y="993703"/>
                </a:lnTo>
                <a:lnTo>
                  <a:pt x="0" y="898814"/>
                </a:lnTo>
                <a:cubicBezTo>
                  <a:pt x="0" y="402413"/>
                  <a:pt x="402413" y="0"/>
                  <a:pt x="898814" y="0"/>
                </a:cubicBezTo>
                <a:close/>
              </a:path>
            </a:pathLst>
          </a:custGeom>
          <a:solidFill>
            <a:schemeClr val="accent2">
              <a:alpha val="49000"/>
            </a:schemeClr>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61" name="演示研究所 SlideLab.cc">
            <a:extLst>
              <a:ext uri="{FF2B5EF4-FFF2-40B4-BE49-F238E27FC236}">
                <a16:creationId xmlns:a16="http://schemas.microsoft.com/office/drawing/2014/main" id="{E436613B-62F5-D3E4-AF78-845A4AEB6C4F}"/>
              </a:ext>
            </a:extLst>
          </p:cNvPr>
          <p:cNvSpPr/>
          <p:nvPr/>
        </p:nvSpPr>
        <p:spPr bwMode="auto">
          <a:xfrm>
            <a:off x="1" y="1"/>
            <a:ext cx="1505089" cy="1480945"/>
          </a:xfrm>
          <a:custGeom>
            <a:avLst/>
            <a:gdLst>
              <a:gd name="connsiteX0" fmla="*/ 0 w 1505089"/>
              <a:gd name="connsiteY0" fmla="*/ 0 h 1480945"/>
              <a:gd name="connsiteX1" fmla="*/ 1485995 w 1505089"/>
              <a:gd name="connsiteY1" fmla="*/ 0 h 1480945"/>
              <a:gd name="connsiteX2" fmla="*/ 1498538 w 1505089"/>
              <a:gd name="connsiteY2" fmla="*/ 82184 h 1480945"/>
              <a:gd name="connsiteX3" fmla="*/ 1505089 w 1505089"/>
              <a:gd name="connsiteY3" fmla="*/ 211933 h 1480945"/>
              <a:gd name="connsiteX4" fmla="*/ 236077 w 1505089"/>
              <a:gd name="connsiteY4" fmla="*/ 1480945 h 1480945"/>
              <a:gd name="connsiteX5" fmla="*/ 106328 w 1505089"/>
              <a:gd name="connsiteY5" fmla="*/ 1474393 h 1480945"/>
              <a:gd name="connsiteX6" fmla="*/ 0 w 1505089"/>
              <a:gd name="connsiteY6" fmla="*/ 1458166 h 1480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5089" h="1480945">
                <a:moveTo>
                  <a:pt x="0" y="0"/>
                </a:moveTo>
                <a:lnTo>
                  <a:pt x="1485995" y="0"/>
                </a:lnTo>
                <a:lnTo>
                  <a:pt x="1498538" y="82184"/>
                </a:lnTo>
                <a:cubicBezTo>
                  <a:pt x="1502870" y="124845"/>
                  <a:pt x="1505089" y="168130"/>
                  <a:pt x="1505089" y="211933"/>
                </a:cubicBezTo>
                <a:cubicBezTo>
                  <a:pt x="1505089" y="912789"/>
                  <a:pt x="936933" y="1480945"/>
                  <a:pt x="236077" y="1480945"/>
                </a:cubicBezTo>
                <a:cubicBezTo>
                  <a:pt x="192274" y="1480945"/>
                  <a:pt x="148989" y="1478726"/>
                  <a:pt x="106328" y="1474393"/>
                </a:cubicBezTo>
                <a:lnTo>
                  <a:pt x="0" y="1458166"/>
                </a:lnTo>
                <a:close/>
              </a:path>
            </a:pathLst>
          </a:custGeom>
          <a:solidFill>
            <a:schemeClr val="accent2"/>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nvGrpSpPr>
          <p:cNvPr id="5" name="演示研究所 SlideLab.cc">
            <a:extLst>
              <a:ext uri="{FF2B5EF4-FFF2-40B4-BE49-F238E27FC236}">
                <a16:creationId xmlns:a16="http://schemas.microsoft.com/office/drawing/2014/main" id="{E3B109D6-4B61-4F48-BDD5-BAE96FFA05A5}"/>
              </a:ext>
            </a:extLst>
          </p:cNvPr>
          <p:cNvGrpSpPr/>
          <p:nvPr/>
        </p:nvGrpSpPr>
        <p:grpSpPr>
          <a:xfrm>
            <a:off x="847217" y="5890722"/>
            <a:ext cx="1174828" cy="1155733"/>
            <a:chOff x="10705805" y="6088020"/>
            <a:chExt cx="655319" cy="644668"/>
          </a:xfrm>
        </p:grpSpPr>
        <p:grpSp>
          <p:nvGrpSpPr>
            <p:cNvPr id="6" name="组合 5">
              <a:extLst>
                <a:ext uri="{FF2B5EF4-FFF2-40B4-BE49-F238E27FC236}">
                  <a16:creationId xmlns:a16="http://schemas.microsoft.com/office/drawing/2014/main" id="{C64B370B-F966-054B-9BEB-70E9898F5669}"/>
                </a:ext>
              </a:extLst>
            </p:cNvPr>
            <p:cNvGrpSpPr/>
            <p:nvPr/>
          </p:nvGrpSpPr>
          <p:grpSpPr>
            <a:xfrm>
              <a:off x="10705805" y="6088020"/>
              <a:ext cx="45719" cy="644668"/>
              <a:chOff x="10705805" y="6088020"/>
              <a:chExt cx="45719" cy="644668"/>
            </a:xfrm>
          </p:grpSpPr>
          <p:sp>
            <p:nvSpPr>
              <p:cNvPr id="31" name="演示研究所 SlideLab.cc">
                <a:extLst>
                  <a:ext uri="{FF2B5EF4-FFF2-40B4-BE49-F238E27FC236}">
                    <a16:creationId xmlns:a16="http://schemas.microsoft.com/office/drawing/2014/main" id="{3FD4F792-E419-7F40-9962-EB815F797DD0}"/>
                  </a:ext>
                </a:extLst>
              </p:cNvPr>
              <p:cNvSpPr/>
              <p:nvPr/>
            </p:nvSpPr>
            <p:spPr>
              <a:xfrm flipH="1">
                <a:off x="10705805" y="6088020"/>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32" name="演示研究所 SlideLab.cc">
                <a:extLst>
                  <a:ext uri="{FF2B5EF4-FFF2-40B4-BE49-F238E27FC236}">
                    <a16:creationId xmlns:a16="http://schemas.microsoft.com/office/drawing/2014/main" id="{0549CA0A-F507-0646-8711-5BFF468DB5B2}"/>
                  </a:ext>
                </a:extLst>
              </p:cNvPr>
              <p:cNvSpPr/>
              <p:nvPr/>
            </p:nvSpPr>
            <p:spPr>
              <a:xfrm flipH="1">
                <a:off x="10705805" y="6237757"/>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33" name="演示研究所 SlideLab.cc">
                <a:extLst>
                  <a:ext uri="{FF2B5EF4-FFF2-40B4-BE49-F238E27FC236}">
                    <a16:creationId xmlns:a16="http://schemas.microsoft.com/office/drawing/2014/main" id="{980F29E4-1622-C148-BBAD-DCFA10328F40}"/>
                  </a:ext>
                </a:extLst>
              </p:cNvPr>
              <p:cNvSpPr/>
              <p:nvPr/>
            </p:nvSpPr>
            <p:spPr>
              <a:xfrm flipH="1">
                <a:off x="10705805" y="6387494"/>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34" name="演示研究所 SlideLab.cc">
                <a:extLst>
                  <a:ext uri="{FF2B5EF4-FFF2-40B4-BE49-F238E27FC236}">
                    <a16:creationId xmlns:a16="http://schemas.microsoft.com/office/drawing/2014/main" id="{D19BBCC1-4617-2444-AC5F-9E3DB571EF2C}"/>
                  </a:ext>
                </a:extLst>
              </p:cNvPr>
              <p:cNvSpPr/>
              <p:nvPr/>
            </p:nvSpPr>
            <p:spPr>
              <a:xfrm flipH="1">
                <a:off x="10705805" y="6537231"/>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35" name="演示研究所 SlideLab.cc">
                <a:extLst>
                  <a:ext uri="{FF2B5EF4-FFF2-40B4-BE49-F238E27FC236}">
                    <a16:creationId xmlns:a16="http://schemas.microsoft.com/office/drawing/2014/main" id="{AF935B3C-CBF2-0F4F-8C5D-1699AEA8B26C}"/>
                  </a:ext>
                </a:extLst>
              </p:cNvPr>
              <p:cNvSpPr/>
              <p:nvPr/>
            </p:nvSpPr>
            <p:spPr>
              <a:xfrm flipH="1">
                <a:off x="10705805" y="6686969"/>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grpSp>
          <p:nvGrpSpPr>
            <p:cNvPr id="7" name="组合 6">
              <a:extLst>
                <a:ext uri="{FF2B5EF4-FFF2-40B4-BE49-F238E27FC236}">
                  <a16:creationId xmlns:a16="http://schemas.microsoft.com/office/drawing/2014/main" id="{FE92CEEE-2DC7-5041-82F7-B8371968D87C}"/>
                </a:ext>
              </a:extLst>
            </p:cNvPr>
            <p:cNvGrpSpPr/>
            <p:nvPr/>
          </p:nvGrpSpPr>
          <p:grpSpPr>
            <a:xfrm>
              <a:off x="10858205" y="6088020"/>
              <a:ext cx="45719" cy="644668"/>
              <a:chOff x="10705805" y="6088020"/>
              <a:chExt cx="45719" cy="644668"/>
            </a:xfrm>
          </p:grpSpPr>
          <p:sp>
            <p:nvSpPr>
              <p:cNvPr id="26" name="演示研究所 SlideLab.cc">
                <a:extLst>
                  <a:ext uri="{FF2B5EF4-FFF2-40B4-BE49-F238E27FC236}">
                    <a16:creationId xmlns:a16="http://schemas.microsoft.com/office/drawing/2014/main" id="{D91FCEB5-84AA-9149-AF00-3492FADFF9D9}"/>
                  </a:ext>
                </a:extLst>
              </p:cNvPr>
              <p:cNvSpPr/>
              <p:nvPr/>
            </p:nvSpPr>
            <p:spPr>
              <a:xfrm flipH="1">
                <a:off x="10705805" y="6088020"/>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27" name="演示研究所 SlideLab.cc">
                <a:extLst>
                  <a:ext uri="{FF2B5EF4-FFF2-40B4-BE49-F238E27FC236}">
                    <a16:creationId xmlns:a16="http://schemas.microsoft.com/office/drawing/2014/main" id="{F8E7DDF4-5E2E-1F40-8011-94E046132E6F}"/>
                  </a:ext>
                </a:extLst>
              </p:cNvPr>
              <p:cNvSpPr/>
              <p:nvPr/>
            </p:nvSpPr>
            <p:spPr>
              <a:xfrm flipH="1">
                <a:off x="10705805" y="6237757"/>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28" name="演示研究所 SlideLab.cc">
                <a:extLst>
                  <a:ext uri="{FF2B5EF4-FFF2-40B4-BE49-F238E27FC236}">
                    <a16:creationId xmlns:a16="http://schemas.microsoft.com/office/drawing/2014/main" id="{BC9CA47D-631A-CE40-B890-3D9662F2E080}"/>
                  </a:ext>
                </a:extLst>
              </p:cNvPr>
              <p:cNvSpPr/>
              <p:nvPr/>
            </p:nvSpPr>
            <p:spPr>
              <a:xfrm flipH="1">
                <a:off x="10705805" y="6387494"/>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29" name="演示研究所 SlideLab.cc">
                <a:extLst>
                  <a:ext uri="{FF2B5EF4-FFF2-40B4-BE49-F238E27FC236}">
                    <a16:creationId xmlns:a16="http://schemas.microsoft.com/office/drawing/2014/main" id="{8AECCC36-C691-6D44-8CD7-17EA4E6948B5}"/>
                  </a:ext>
                </a:extLst>
              </p:cNvPr>
              <p:cNvSpPr/>
              <p:nvPr/>
            </p:nvSpPr>
            <p:spPr>
              <a:xfrm flipH="1">
                <a:off x="10705805" y="6537231"/>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30" name="演示研究所 SlideLab.cc">
                <a:extLst>
                  <a:ext uri="{FF2B5EF4-FFF2-40B4-BE49-F238E27FC236}">
                    <a16:creationId xmlns:a16="http://schemas.microsoft.com/office/drawing/2014/main" id="{7F2B9BC0-DC4D-A24A-8782-3F2784C0F780}"/>
                  </a:ext>
                </a:extLst>
              </p:cNvPr>
              <p:cNvSpPr/>
              <p:nvPr/>
            </p:nvSpPr>
            <p:spPr>
              <a:xfrm flipH="1">
                <a:off x="10705805" y="6686969"/>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grpSp>
          <p:nvGrpSpPr>
            <p:cNvPr id="8" name="组合 7">
              <a:extLst>
                <a:ext uri="{FF2B5EF4-FFF2-40B4-BE49-F238E27FC236}">
                  <a16:creationId xmlns:a16="http://schemas.microsoft.com/office/drawing/2014/main" id="{05899FB3-F105-3D40-B2FE-85EA3FD3941B}"/>
                </a:ext>
              </a:extLst>
            </p:cNvPr>
            <p:cNvGrpSpPr/>
            <p:nvPr/>
          </p:nvGrpSpPr>
          <p:grpSpPr>
            <a:xfrm>
              <a:off x="11010605" y="6088020"/>
              <a:ext cx="45719" cy="644668"/>
              <a:chOff x="10705805" y="6088020"/>
              <a:chExt cx="45719" cy="644668"/>
            </a:xfrm>
          </p:grpSpPr>
          <p:sp>
            <p:nvSpPr>
              <p:cNvPr id="21" name="演示研究所 SlideLab.cc">
                <a:extLst>
                  <a:ext uri="{FF2B5EF4-FFF2-40B4-BE49-F238E27FC236}">
                    <a16:creationId xmlns:a16="http://schemas.microsoft.com/office/drawing/2014/main" id="{6BBFEA60-4D0D-5D4D-AE00-69E08C723ADA}"/>
                  </a:ext>
                </a:extLst>
              </p:cNvPr>
              <p:cNvSpPr/>
              <p:nvPr/>
            </p:nvSpPr>
            <p:spPr>
              <a:xfrm flipH="1">
                <a:off x="10705805" y="6088020"/>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22" name="演示研究所 SlideLab.cc">
                <a:extLst>
                  <a:ext uri="{FF2B5EF4-FFF2-40B4-BE49-F238E27FC236}">
                    <a16:creationId xmlns:a16="http://schemas.microsoft.com/office/drawing/2014/main" id="{3443D708-F496-4C43-AF2F-727C26835C20}"/>
                  </a:ext>
                </a:extLst>
              </p:cNvPr>
              <p:cNvSpPr/>
              <p:nvPr/>
            </p:nvSpPr>
            <p:spPr>
              <a:xfrm flipH="1">
                <a:off x="10705805" y="6237757"/>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23" name="演示研究所 SlideLab.cc">
                <a:extLst>
                  <a:ext uri="{FF2B5EF4-FFF2-40B4-BE49-F238E27FC236}">
                    <a16:creationId xmlns:a16="http://schemas.microsoft.com/office/drawing/2014/main" id="{896AE078-2D38-E846-8745-4E6D1AF8B1D9}"/>
                  </a:ext>
                </a:extLst>
              </p:cNvPr>
              <p:cNvSpPr/>
              <p:nvPr/>
            </p:nvSpPr>
            <p:spPr>
              <a:xfrm flipH="1">
                <a:off x="10705805" y="6387494"/>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24" name="演示研究所 SlideLab.cc">
                <a:extLst>
                  <a:ext uri="{FF2B5EF4-FFF2-40B4-BE49-F238E27FC236}">
                    <a16:creationId xmlns:a16="http://schemas.microsoft.com/office/drawing/2014/main" id="{61E4938D-19BC-1944-89BB-06B3E546C5DB}"/>
                  </a:ext>
                </a:extLst>
              </p:cNvPr>
              <p:cNvSpPr/>
              <p:nvPr/>
            </p:nvSpPr>
            <p:spPr>
              <a:xfrm flipH="1">
                <a:off x="10705805" y="6537231"/>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25" name="演示研究所 SlideLab.cc">
                <a:extLst>
                  <a:ext uri="{FF2B5EF4-FFF2-40B4-BE49-F238E27FC236}">
                    <a16:creationId xmlns:a16="http://schemas.microsoft.com/office/drawing/2014/main" id="{37A7F7F0-825D-DF4B-B13F-AECE4CF70C11}"/>
                  </a:ext>
                </a:extLst>
              </p:cNvPr>
              <p:cNvSpPr/>
              <p:nvPr/>
            </p:nvSpPr>
            <p:spPr>
              <a:xfrm flipH="1">
                <a:off x="10705805" y="6686969"/>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grpSp>
          <p:nvGrpSpPr>
            <p:cNvPr id="9" name="组合 8">
              <a:extLst>
                <a:ext uri="{FF2B5EF4-FFF2-40B4-BE49-F238E27FC236}">
                  <a16:creationId xmlns:a16="http://schemas.microsoft.com/office/drawing/2014/main" id="{8168161E-C15C-2C48-AF54-FE56AC1B2EFF}"/>
                </a:ext>
              </a:extLst>
            </p:cNvPr>
            <p:cNvGrpSpPr/>
            <p:nvPr/>
          </p:nvGrpSpPr>
          <p:grpSpPr>
            <a:xfrm>
              <a:off x="11163005" y="6088020"/>
              <a:ext cx="45719" cy="644668"/>
              <a:chOff x="10705805" y="6088020"/>
              <a:chExt cx="45719" cy="644668"/>
            </a:xfrm>
          </p:grpSpPr>
          <p:sp>
            <p:nvSpPr>
              <p:cNvPr id="16" name="演示研究所 SlideLab.cc">
                <a:extLst>
                  <a:ext uri="{FF2B5EF4-FFF2-40B4-BE49-F238E27FC236}">
                    <a16:creationId xmlns:a16="http://schemas.microsoft.com/office/drawing/2014/main" id="{1A70B291-9792-2E43-9039-2EBD3719A218}"/>
                  </a:ext>
                </a:extLst>
              </p:cNvPr>
              <p:cNvSpPr/>
              <p:nvPr/>
            </p:nvSpPr>
            <p:spPr>
              <a:xfrm flipH="1">
                <a:off x="10705805" y="6088020"/>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7" name="演示研究所 SlideLab.cc">
                <a:extLst>
                  <a:ext uri="{FF2B5EF4-FFF2-40B4-BE49-F238E27FC236}">
                    <a16:creationId xmlns:a16="http://schemas.microsoft.com/office/drawing/2014/main" id="{80B2D534-C18B-0049-AB10-0F7B804D3C70}"/>
                  </a:ext>
                </a:extLst>
              </p:cNvPr>
              <p:cNvSpPr/>
              <p:nvPr/>
            </p:nvSpPr>
            <p:spPr>
              <a:xfrm flipH="1">
                <a:off x="10705805" y="6237757"/>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8" name="演示研究所 SlideLab.cc">
                <a:extLst>
                  <a:ext uri="{FF2B5EF4-FFF2-40B4-BE49-F238E27FC236}">
                    <a16:creationId xmlns:a16="http://schemas.microsoft.com/office/drawing/2014/main" id="{81E3FC7C-DEBB-F34E-998E-6DE1B3E4FCF5}"/>
                  </a:ext>
                </a:extLst>
              </p:cNvPr>
              <p:cNvSpPr/>
              <p:nvPr/>
            </p:nvSpPr>
            <p:spPr>
              <a:xfrm flipH="1">
                <a:off x="10705805" y="6387494"/>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9" name="演示研究所 SlideLab.cc">
                <a:extLst>
                  <a:ext uri="{FF2B5EF4-FFF2-40B4-BE49-F238E27FC236}">
                    <a16:creationId xmlns:a16="http://schemas.microsoft.com/office/drawing/2014/main" id="{0C047F26-6AAB-1042-A0DF-992775B3D50B}"/>
                  </a:ext>
                </a:extLst>
              </p:cNvPr>
              <p:cNvSpPr/>
              <p:nvPr/>
            </p:nvSpPr>
            <p:spPr>
              <a:xfrm flipH="1">
                <a:off x="10705805" y="6537231"/>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20" name="演示研究所 SlideLab.cc">
                <a:extLst>
                  <a:ext uri="{FF2B5EF4-FFF2-40B4-BE49-F238E27FC236}">
                    <a16:creationId xmlns:a16="http://schemas.microsoft.com/office/drawing/2014/main" id="{099E335A-CE18-2A4F-98A8-3FFD5315C732}"/>
                  </a:ext>
                </a:extLst>
              </p:cNvPr>
              <p:cNvSpPr/>
              <p:nvPr/>
            </p:nvSpPr>
            <p:spPr>
              <a:xfrm flipH="1">
                <a:off x="10705805" y="6686969"/>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grpSp>
          <p:nvGrpSpPr>
            <p:cNvPr id="10" name="组合 9">
              <a:extLst>
                <a:ext uri="{FF2B5EF4-FFF2-40B4-BE49-F238E27FC236}">
                  <a16:creationId xmlns:a16="http://schemas.microsoft.com/office/drawing/2014/main" id="{2ABC2C04-0EA5-D54B-9E2A-E0865F8B3568}"/>
                </a:ext>
              </a:extLst>
            </p:cNvPr>
            <p:cNvGrpSpPr/>
            <p:nvPr/>
          </p:nvGrpSpPr>
          <p:grpSpPr>
            <a:xfrm>
              <a:off x="11315405" y="6088020"/>
              <a:ext cx="45719" cy="644668"/>
              <a:chOff x="10705805" y="6088020"/>
              <a:chExt cx="45719" cy="644668"/>
            </a:xfrm>
          </p:grpSpPr>
          <p:sp>
            <p:nvSpPr>
              <p:cNvPr id="11" name="演示研究所 SlideLab.cc">
                <a:extLst>
                  <a:ext uri="{FF2B5EF4-FFF2-40B4-BE49-F238E27FC236}">
                    <a16:creationId xmlns:a16="http://schemas.microsoft.com/office/drawing/2014/main" id="{6959951E-1CD5-FC4F-8B3B-7CF2D971E654}"/>
                  </a:ext>
                </a:extLst>
              </p:cNvPr>
              <p:cNvSpPr/>
              <p:nvPr/>
            </p:nvSpPr>
            <p:spPr>
              <a:xfrm flipH="1">
                <a:off x="10705805" y="6088020"/>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2" name="演示研究所 SlideLab.cc">
                <a:extLst>
                  <a:ext uri="{FF2B5EF4-FFF2-40B4-BE49-F238E27FC236}">
                    <a16:creationId xmlns:a16="http://schemas.microsoft.com/office/drawing/2014/main" id="{5E15789B-394E-5045-9431-CD60A0FF4393}"/>
                  </a:ext>
                </a:extLst>
              </p:cNvPr>
              <p:cNvSpPr/>
              <p:nvPr/>
            </p:nvSpPr>
            <p:spPr>
              <a:xfrm flipH="1">
                <a:off x="10705805" y="6237757"/>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3" name="演示研究所 SlideLab.cc">
                <a:extLst>
                  <a:ext uri="{FF2B5EF4-FFF2-40B4-BE49-F238E27FC236}">
                    <a16:creationId xmlns:a16="http://schemas.microsoft.com/office/drawing/2014/main" id="{D23F6DE7-DF11-6242-918F-52EB18CD0363}"/>
                  </a:ext>
                </a:extLst>
              </p:cNvPr>
              <p:cNvSpPr/>
              <p:nvPr/>
            </p:nvSpPr>
            <p:spPr>
              <a:xfrm flipH="1">
                <a:off x="10705805" y="6387494"/>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4" name="演示研究所 SlideLab.cc">
                <a:extLst>
                  <a:ext uri="{FF2B5EF4-FFF2-40B4-BE49-F238E27FC236}">
                    <a16:creationId xmlns:a16="http://schemas.microsoft.com/office/drawing/2014/main" id="{5C220356-163B-734C-AF56-CDE60592D74F}"/>
                  </a:ext>
                </a:extLst>
              </p:cNvPr>
              <p:cNvSpPr/>
              <p:nvPr/>
            </p:nvSpPr>
            <p:spPr>
              <a:xfrm flipH="1">
                <a:off x="10705805" y="6537231"/>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5" name="演示研究所 SlideLab.cc">
                <a:extLst>
                  <a:ext uri="{FF2B5EF4-FFF2-40B4-BE49-F238E27FC236}">
                    <a16:creationId xmlns:a16="http://schemas.microsoft.com/office/drawing/2014/main" id="{FAF49AFA-6B5D-4E4F-B1F7-D3CF1FEB04D9}"/>
                  </a:ext>
                </a:extLst>
              </p:cNvPr>
              <p:cNvSpPr/>
              <p:nvPr/>
            </p:nvSpPr>
            <p:spPr>
              <a:xfrm flipH="1">
                <a:off x="10705805" y="6686969"/>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grpSp>
      <p:grpSp>
        <p:nvGrpSpPr>
          <p:cNvPr id="36" name="演示研究所 SlideLab.cc">
            <a:extLst>
              <a:ext uri="{FF2B5EF4-FFF2-40B4-BE49-F238E27FC236}">
                <a16:creationId xmlns:a16="http://schemas.microsoft.com/office/drawing/2014/main" id="{0832439A-DB92-DF43-BF58-BE4C756FA50F}"/>
              </a:ext>
            </a:extLst>
          </p:cNvPr>
          <p:cNvGrpSpPr/>
          <p:nvPr/>
        </p:nvGrpSpPr>
        <p:grpSpPr>
          <a:xfrm rot="5400000" flipH="1" flipV="1">
            <a:off x="11384554" y="59775"/>
            <a:ext cx="180734" cy="827714"/>
            <a:chOff x="11303000" y="2324100"/>
            <a:chExt cx="176784" cy="809625"/>
          </a:xfrm>
          <a:solidFill>
            <a:schemeClr val="accent1"/>
          </a:solidFill>
        </p:grpSpPr>
        <p:sp>
          <p:nvSpPr>
            <p:cNvPr id="37" name="演示研究所 SlideLab.cc">
              <a:extLst>
                <a:ext uri="{FF2B5EF4-FFF2-40B4-BE49-F238E27FC236}">
                  <a16:creationId xmlns:a16="http://schemas.microsoft.com/office/drawing/2014/main" id="{292A4BF8-548B-174D-BB64-7DB34809DC2F}"/>
                </a:ext>
              </a:extLst>
            </p:cNvPr>
            <p:cNvSpPr/>
            <p:nvPr/>
          </p:nvSpPr>
          <p:spPr>
            <a:xfrm>
              <a:off x="11303000" y="2324100"/>
              <a:ext cx="176784" cy="152400"/>
            </a:xfrm>
            <a:prstGeom prst="triangl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38" name="演示研究所 SlideLab.cc">
              <a:extLst>
                <a:ext uri="{FF2B5EF4-FFF2-40B4-BE49-F238E27FC236}">
                  <a16:creationId xmlns:a16="http://schemas.microsoft.com/office/drawing/2014/main" id="{789AABDE-F0BF-C144-B485-6536DE8F0BB4}"/>
                </a:ext>
              </a:extLst>
            </p:cNvPr>
            <p:cNvSpPr/>
            <p:nvPr/>
          </p:nvSpPr>
          <p:spPr>
            <a:xfrm>
              <a:off x="11303000" y="2543175"/>
              <a:ext cx="176784" cy="152400"/>
            </a:xfrm>
            <a:prstGeom prst="triangl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39" name="演示研究所 SlideLab.cc">
              <a:extLst>
                <a:ext uri="{FF2B5EF4-FFF2-40B4-BE49-F238E27FC236}">
                  <a16:creationId xmlns:a16="http://schemas.microsoft.com/office/drawing/2014/main" id="{635B7D79-6335-0545-B35E-3F9F72318601}"/>
                </a:ext>
              </a:extLst>
            </p:cNvPr>
            <p:cNvSpPr/>
            <p:nvPr/>
          </p:nvSpPr>
          <p:spPr>
            <a:xfrm>
              <a:off x="11303000" y="2762250"/>
              <a:ext cx="176784" cy="152400"/>
            </a:xfrm>
            <a:prstGeom prst="triangl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40" name="演示研究所 SlideLab.cc">
              <a:extLst>
                <a:ext uri="{FF2B5EF4-FFF2-40B4-BE49-F238E27FC236}">
                  <a16:creationId xmlns:a16="http://schemas.microsoft.com/office/drawing/2014/main" id="{41A1609D-9460-F848-B4AA-184C42F0BC3B}"/>
                </a:ext>
              </a:extLst>
            </p:cNvPr>
            <p:cNvSpPr/>
            <p:nvPr/>
          </p:nvSpPr>
          <p:spPr>
            <a:xfrm>
              <a:off x="11303000" y="2981325"/>
              <a:ext cx="176784" cy="152400"/>
            </a:xfrm>
            <a:prstGeom prst="triangl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sp>
        <p:nvSpPr>
          <p:cNvPr id="41" name="演示研究所 SlideLab.cc">
            <a:extLst>
              <a:ext uri="{FF2B5EF4-FFF2-40B4-BE49-F238E27FC236}">
                <a16:creationId xmlns:a16="http://schemas.microsoft.com/office/drawing/2014/main" id="{CDF90DB3-E4E6-854B-B389-F9E7FA2F07EC}"/>
              </a:ext>
            </a:extLst>
          </p:cNvPr>
          <p:cNvSpPr/>
          <p:nvPr/>
        </p:nvSpPr>
        <p:spPr bwMode="auto">
          <a:xfrm>
            <a:off x="496522" y="5671664"/>
            <a:ext cx="602041" cy="602041"/>
          </a:xfrm>
          <a:prstGeom prst="ellipse">
            <a:avLst/>
          </a:prstGeom>
          <a:solidFill>
            <a:schemeClr val="accent2"/>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43" name="演示研究所 SlideLab.cc">
            <a:extLst>
              <a:ext uri="{FF2B5EF4-FFF2-40B4-BE49-F238E27FC236}">
                <a16:creationId xmlns:a16="http://schemas.microsoft.com/office/drawing/2014/main" id="{D32A83AD-7B9B-B548-B1CE-B60536F600C5}"/>
              </a:ext>
            </a:extLst>
          </p:cNvPr>
          <p:cNvSpPr txBox="1"/>
          <p:nvPr/>
        </p:nvSpPr>
        <p:spPr>
          <a:xfrm>
            <a:off x="5281179" y="880780"/>
            <a:ext cx="2034531" cy="1200329"/>
          </a:xfrm>
          <a:prstGeom prst="rect">
            <a:avLst/>
          </a:prstGeom>
          <a:noFill/>
        </p:spPr>
        <p:txBody>
          <a:bodyPr wrap="none" rtlCol="0">
            <a:spAutoFit/>
          </a:bodyPr>
          <a:lstStyle/>
          <a:p>
            <a:pPr algn="ctr"/>
            <a:r>
              <a:rPr lang="zh-CN" altLang="en-US" sz="7200" b="1" dirty="0">
                <a:solidFill>
                  <a:schemeClr val="tx1">
                    <a:lumMod val="75000"/>
                    <a:lumOff val="25000"/>
                  </a:schemeClr>
                </a:solidFill>
                <a:latin typeface="MiSans Normal" pitchFamily="2" charset="-122"/>
                <a:ea typeface="MiSans Normal" pitchFamily="2" charset="-122"/>
                <a:cs typeface="+mn-ea"/>
                <a:sym typeface="+mn-lt"/>
              </a:rPr>
              <a:t>目录</a:t>
            </a:r>
          </a:p>
        </p:txBody>
      </p:sp>
      <p:sp>
        <p:nvSpPr>
          <p:cNvPr id="44" name="演示研究所 SlideLab.cc">
            <a:extLst>
              <a:ext uri="{FF2B5EF4-FFF2-40B4-BE49-F238E27FC236}">
                <a16:creationId xmlns:a16="http://schemas.microsoft.com/office/drawing/2014/main" id="{A0147CDA-55E4-2A42-9FF7-FF33A3D8DD42}"/>
              </a:ext>
            </a:extLst>
          </p:cNvPr>
          <p:cNvSpPr txBox="1"/>
          <p:nvPr/>
        </p:nvSpPr>
        <p:spPr>
          <a:xfrm>
            <a:off x="847217" y="2491970"/>
            <a:ext cx="787078" cy="1323439"/>
          </a:xfrm>
          <a:prstGeom prst="rect">
            <a:avLst/>
          </a:prstGeom>
          <a:noFill/>
        </p:spPr>
        <p:txBody>
          <a:bodyPr wrap="square" rtlCol="0">
            <a:spAutoFit/>
          </a:bodyPr>
          <a:lstStyle/>
          <a:p>
            <a:r>
              <a:rPr lang="en-US" altLang="zh-CN" sz="8000" b="1" dirty="0">
                <a:solidFill>
                  <a:schemeClr val="accent1"/>
                </a:solidFill>
                <a:latin typeface="MiSans Normal" pitchFamily="2" charset="-122"/>
                <a:ea typeface="MiSans Normal" pitchFamily="2" charset="-122"/>
                <a:cs typeface="Arial" panose="020B0604020202020204" pitchFamily="34" charset="0"/>
              </a:rPr>
              <a:t>1</a:t>
            </a:r>
            <a:endParaRPr lang="zh-CN" altLang="en-US" sz="8000" b="1" dirty="0">
              <a:solidFill>
                <a:schemeClr val="accent1"/>
              </a:solidFill>
              <a:latin typeface="MiSans Normal" pitchFamily="2" charset="-122"/>
              <a:ea typeface="MiSans Normal" pitchFamily="2" charset="-122"/>
              <a:cs typeface="Arial" panose="020B0604020202020204" pitchFamily="34" charset="0"/>
            </a:endParaRPr>
          </a:p>
        </p:txBody>
      </p:sp>
      <p:sp>
        <p:nvSpPr>
          <p:cNvPr id="45" name="演示研究所 SlideLab.cc">
            <a:extLst>
              <a:ext uri="{FF2B5EF4-FFF2-40B4-BE49-F238E27FC236}">
                <a16:creationId xmlns:a16="http://schemas.microsoft.com/office/drawing/2014/main" id="{7C9234A7-B699-6E49-A26C-69CD10D17ACB}"/>
              </a:ext>
            </a:extLst>
          </p:cNvPr>
          <p:cNvSpPr txBox="1"/>
          <p:nvPr/>
        </p:nvSpPr>
        <p:spPr>
          <a:xfrm>
            <a:off x="3487480" y="3656813"/>
            <a:ext cx="787078" cy="1323439"/>
          </a:xfrm>
          <a:prstGeom prst="rect">
            <a:avLst/>
          </a:prstGeom>
          <a:noFill/>
        </p:spPr>
        <p:txBody>
          <a:bodyPr wrap="square" rtlCol="0">
            <a:spAutoFit/>
          </a:bodyPr>
          <a:lstStyle/>
          <a:p>
            <a:r>
              <a:rPr lang="en-US" altLang="zh-CN" sz="8000" b="1" dirty="0">
                <a:solidFill>
                  <a:schemeClr val="accent1"/>
                </a:solidFill>
                <a:latin typeface="MiSans Normal" pitchFamily="2" charset="-122"/>
                <a:ea typeface="MiSans Normal" pitchFamily="2" charset="-122"/>
                <a:cs typeface="Arial" panose="020B0604020202020204" pitchFamily="34" charset="0"/>
              </a:rPr>
              <a:t>2</a:t>
            </a:r>
            <a:endParaRPr lang="zh-CN" altLang="en-US" sz="8000" b="1" dirty="0">
              <a:solidFill>
                <a:schemeClr val="accent1"/>
              </a:solidFill>
              <a:latin typeface="MiSans Normal" pitchFamily="2" charset="-122"/>
              <a:ea typeface="MiSans Normal" pitchFamily="2" charset="-122"/>
              <a:cs typeface="Arial" panose="020B0604020202020204" pitchFamily="34" charset="0"/>
            </a:endParaRPr>
          </a:p>
        </p:txBody>
      </p:sp>
      <p:sp>
        <p:nvSpPr>
          <p:cNvPr id="46" name="演示研究所 SlideLab.cc">
            <a:extLst>
              <a:ext uri="{FF2B5EF4-FFF2-40B4-BE49-F238E27FC236}">
                <a16:creationId xmlns:a16="http://schemas.microsoft.com/office/drawing/2014/main" id="{C82C9D41-FFBA-F44A-B235-0CDC231F3FE1}"/>
              </a:ext>
            </a:extLst>
          </p:cNvPr>
          <p:cNvSpPr txBox="1"/>
          <p:nvPr/>
        </p:nvSpPr>
        <p:spPr>
          <a:xfrm>
            <a:off x="5961016" y="2491970"/>
            <a:ext cx="787078" cy="1323439"/>
          </a:xfrm>
          <a:prstGeom prst="rect">
            <a:avLst/>
          </a:prstGeom>
          <a:noFill/>
        </p:spPr>
        <p:txBody>
          <a:bodyPr wrap="square" rtlCol="0">
            <a:spAutoFit/>
          </a:bodyPr>
          <a:lstStyle/>
          <a:p>
            <a:r>
              <a:rPr lang="en-US" altLang="zh-CN" sz="8000" b="1" dirty="0">
                <a:solidFill>
                  <a:schemeClr val="accent1"/>
                </a:solidFill>
                <a:latin typeface="MiSans Normal" pitchFamily="2" charset="-122"/>
                <a:ea typeface="MiSans Normal" pitchFamily="2" charset="-122"/>
                <a:cs typeface="Arial" panose="020B0604020202020204" pitchFamily="34" charset="0"/>
              </a:rPr>
              <a:t>3</a:t>
            </a:r>
            <a:endParaRPr lang="zh-CN" altLang="en-US" sz="8000" b="1" dirty="0">
              <a:solidFill>
                <a:schemeClr val="accent1"/>
              </a:solidFill>
              <a:latin typeface="MiSans Normal" pitchFamily="2" charset="-122"/>
              <a:ea typeface="MiSans Normal" pitchFamily="2" charset="-122"/>
              <a:cs typeface="Arial" panose="020B0604020202020204" pitchFamily="34" charset="0"/>
            </a:endParaRPr>
          </a:p>
        </p:txBody>
      </p:sp>
      <p:sp>
        <p:nvSpPr>
          <p:cNvPr id="47" name="演示研究所 SlideLab.cc">
            <a:extLst>
              <a:ext uri="{FF2B5EF4-FFF2-40B4-BE49-F238E27FC236}">
                <a16:creationId xmlns:a16="http://schemas.microsoft.com/office/drawing/2014/main" id="{048353D7-C85F-AF42-93DA-F53DDFFB471C}"/>
              </a:ext>
            </a:extLst>
          </p:cNvPr>
          <p:cNvSpPr txBox="1"/>
          <p:nvPr/>
        </p:nvSpPr>
        <p:spPr>
          <a:xfrm>
            <a:off x="8488154" y="3656813"/>
            <a:ext cx="787078" cy="1323439"/>
          </a:xfrm>
          <a:prstGeom prst="rect">
            <a:avLst/>
          </a:prstGeom>
          <a:noFill/>
        </p:spPr>
        <p:txBody>
          <a:bodyPr wrap="square" rtlCol="0">
            <a:spAutoFit/>
          </a:bodyPr>
          <a:lstStyle/>
          <a:p>
            <a:r>
              <a:rPr lang="en-US" altLang="zh-CN" sz="8000" b="1" dirty="0">
                <a:solidFill>
                  <a:schemeClr val="accent1"/>
                </a:solidFill>
                <a:latin typeface="MiSans Normal" pitchFamily="2" charset="-122"/>
                <a:ea typeface="MiSans Normal" pitchFamily="2" charset="-122"/>
                <a:cs typeface="Arial" panose="020B0604020202020204" pitchFamily="34" charset="0"/>
              </a:rPr>
              <a:t>4</a:t>
            </a:r>
            <a:endParaRPr lang="zh-CN" altLang="en-US" sz="8000" b="1" dirty="0">
              <a:solidFill>
                <a:schemeClr val="accent1"/>
              </a:solidFill>
              <a:latin typeface="MiSans Normal" pitchFamily="2" charset="-122"/>
              <a:ea typeface="MiSans Normal" pitchFamily="2" charset="-122"/>
              <a:cs typeface="Arial" panose="020B0604020202020204" pitchFamily="34" charset="0"/>
            </a:endParaRPr>
          </a:p>
        </p:txBody>
      </p:sp>
      <p:sp>
        <p:nvSpPr>
          <p:cNvPr id="48" name="演示研究所 SlideLab.cc">
            <a:extLst>
              <a:ext uri="{FF2B5EF4-FFF2-40B4-BE49-F238E27FC236}">
                <a16:creationId xmlns:a16="http://schemas.microsoft.com/office/drawing/2014/main" id="{99A35127-A5AB-E84C-8508-43C9E50D5C91}"/>
              </a:ext>
            </a:extLst>
          </p:cNvPr>
          <p:cNvSpPr txBox="1"/>
          <p:nvPr/>
        </p:nvSpPr>
        <p:spPr>
          <a:xfrm>
            <a:off x="1442781" y="2643960"/>
            <a:ext cx="2733114" cy="46166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gn="l">
              <a:lnSpc>
                <a:spcPct val="100000"/>
              </a:lnSpc>
              <a:defRPr/>
            </a:pPr>
            <a:r>
              <a:rPr lang="zh-CN" altLang="en-US" sz="2400" b="1" dirty="0">
                <a:solidFill>
                  <a:schemeClr val="tx1">
                    <a:lumMod val="75000"/>
                    <a:lumOff val="25000"/>
                  </a:schemeClr>
                </a:solidFill>
                <a:latin typeface="MiSans Normal" pitchFamily="2" charset="-122"/>
                <a:ea typeface="MiSans Normal" pitchFamily="2" charset="-122"/>
                <a:cs typeface="+mn-ea"/>
                <a:sym typeface="+mn-lt"/>
              </a:rPr>
              <a:t>功能设计与实现</a:t>
            </a:r>
          </a:p>
        </p:txBody>
      </p:sp>
      <p:sp>
        <p:nvSpPr>
          <p:cNvPr id="49" name="演示研究所 SlideLab.cc">
            <a:extLst>
              <a:ext uri="{FF2B5EF4-FFF2-40B4-BE49-F238E27FC236}">
                <a16:creationId xmlns:a16="http://schemas.microsoft.com/office/drawing/2014/main" id="{A37EF71E-A4F6-8740-9B77-FAF07952455D}"/>
              </a:ext>
            </a:extLst>
          </p:cNvPr>
          <p:cNvSpPr txBox="1"/>
          <p:nvPr/>
        </p:nvSpPr>
        <p:spPr>
          <a:xfrm>
            <a:off x="1442781" y="3092976"/>
            <a:ext cx="2089759" cy="1332031"/>
          </a:xfrm>
          <a:prstGeom prst="rect">
            <a:avLst/>
          </a:prstGeom>
        </p:spPr>
        <p:txBody>
          <a:bodyPr wrap="square">
            <a:spAutoFit/>
          </a:bodyPr>
          <a:lstStyle>
            <a:defPPr>
              <a:defRPr lang="zh-CN"/>
            </a:defPPr>
            <a:lvl1pPr defTabSz="457143">
              <a:lnSpc>
                <a:spcPct val="130000"/>
              </a:lnSpc>
              <a:defRPr sz="12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a:lnSpc>
                <a:spcPct val="150000"/>
              </a:lnSpc>
            </a:pPr>
            <a:r>
              <a:rPr lang="en-US" altLang="zh-CN" sz="1100" dirty="0">
                <a:latin typeface="MiSans Normal" pitchFamily="2" charset="-122"/>
                <a:ea typeface="MiSans Normal" pitchFamily="2" charset="-122"/>
                <a:cs typeface="Alibaba PuHuiTi" pitchFamily="18" charset="-122"/>
              </a:rPr>
              <a:t>1.1 </a:t>
            </a:r>
            <a:r>
              <a:rPr lang="zh-CN" altLang="en-US" sz="1100" dirty="0">
                <a:latin typeface="MiSans Normal" pitchFamily="2" charset="-122"/>
                <a:ea typeface="MiSans Normal" pitchFamily="2" charset="-122"/>
                <a:cs typeface="Alibaba PuHuiTi" pitchFamily="18" charset="-122"/>
              </a:rPr>
              <a:t>功能模块划分与设计</a:t>
            </a:r>
            <a:endParaRPr lang="en-US" altLang="zh-CN" sz="1100" dirty="0">
              <a:latin typeface="MiSans Normal" pitchFamily="2" charset="-122"/>
              <a:ea typeface="MiSans Normal" pitchFamily="2" charset="-122"/>
              <a:cs typeface="Alibaba PuHuiTi" pitchFamily="18" charset="-122"/>
            </a:endParaRPr>
          </a:p>
          <a:p>
            <a:pPr>
              <a:lnSpc>
                <a:spcPct val="150000"/>
              </a:lnSpc>
            </a:pPr>
            <a:r>
              <a:rPr lang="en-US" altLang="zh-CN" sz="1100" dirty="0">
                <a:latin typeface="MiSans Normal" pitchFamily="2" charset="-122"/>
                <a:ea typeface="MiSans Normal" pitchFamily="2" charset="-122"/>
                <a:cs typeface="Alibaba PuHuiTi" pitchFamily="18" charset="-122"/>
              </a:rPr>
              <a:t>1.2 </a:t>
            </a:r>
            <a:r>
              <a:rPr lang="zh-CN" altLang="en-US" sz="1100" dirty="0">
                <a:latin typeface="MiSans Normal" pitchFamily="2" charset="-122"/>
                <a:ea typeface="MiSans Normal" pitchFamily="2" charset="-122"/>
                <a:cs typeface="Alibaba PuHuiTi" pitchFamily="18" charset="-122"/>
              </a:rPr>
              <a:t>连接管理</a:t>
            </a:r>
          </a:p>
          <a:p>
            <a:pPr>
              <a:lnSpc>
                <a:spcPct val="150000"/>
              </a:lnSpc>
            </a:pPr>
            <a:r>
              <a:rPr lang="en-US" altLang="zh-CN" sz="1100" dirty="0">
                <a:latin typeface="MiSans Normal" pitchFamily="2" charset="-122"/>
                <a:ea typeface="MiSans Normal" pitchFamily="2" charset="-122"/>
                <a:cs typeface="Alibaba PuHuiTi" pitchFamily="18" charset="-122"/>
              </a:rPr>
              <a:t>1.3 </a:t>
            </a:r>
            <a:r>
              <a:rPr lang="zh-CN" altLang="en-US" sz="1100" dirty="0">
                <a:latin typeface="MiSans Normal" pitchFamily="2" charset="-122"/>
                <a:ea typeface="MiSans Normal" pitchFamily="2" charset="-122"/>
                <a:cs typeface="Alibaba PuHuiTi" pitchFamily="18" charset="-122"/>
              </a:rPr>
              <a:t>可靠数据传输</a:t>
            </a:r>
          </a:p>
          <a:p>
            <a:pPr>
              <a:lnSpc>
                <a:spcPct val="150000"/>
              </a:lnSpc>
            </a:pPr>
            <a:r>
              <a:rPr lang="en-US" altLang="zh-CN" sz="1100" dirty="0">
                <a:latin typeface="MiSans Normal" pitchFamily="2" charset="-122"/>
                <a:ea typeface="MiSans Normal" pitchFamily="2" charset="-122"/>
                <a:cs typeface="Alibaba PuHuiTi" pitchFamily="18" charset="-122"/>
              </a:rPr>
              <a:t>1.4 </a:t>
            </a:r>
            <a:r>
              <a:rPr lang="zh-CN" altLang="en-US" sz="1100" dirty="0">
                <a:latin typeface="MiSans Normal" pitchFamily="2" charset="-122"/>
                <a:ea typeface="MiSans Normal" pitchFamily="2" charset="-122"/>
                <a:cs typeface="Alibaba PuHuiTi" pitchFamily="18" charset="-122"/>
              </a:rPr>
              <a:t>流量控制</a:t>
            </a:r>
          </a:p>
          <a:p>
            <a:pPr>
              <a:lnSpc>
                <a:spcPct val="150000"/>
              </a:lnSpc>
            </a:pPr>
            <a:r>
              <a:rPr lang="en-US" altLang="zh-CN" sz="1100" dirty="0">
                <a:latin typeface="MiSans Normal" pitchFamily="2" charset="-122"/>
                <a:ea typeface="MiSans Normal" pitchFamily="2" charset="-122"/>
                <a:cs typeface="Alibaba PuHuiTi" pitchFamily="18" charset="-122"/>
              </a:rPr>
              <a:t>1.5 </a:t>
            </a:r>
            <a:r>
              <a:rPr lang="zh-CN" altLang="en-US" sz="1100" dirty="0">
                <a:latin typeface="MiSans Normal" pitchFamily="2" charset="-122"/>
                <a:ea typeface="MiSans Normal" pitchFamily="2" charset="-122"/>
                <a:cs typeface="Alibaba PuHuiTi" pitchFamily="18" charset="-122"/>
              </a:rPr>
              <a:t>拥塞控制</a:t>
            </a:r>
          </a:p>
        </p:txBody>
      </p:sp>
      <p:sp>
        <p:nvSpPr>
          <p:cNvPr id="50" name="演示研究所 SlideLab.cc">
            <a:extLst>
              <a:ext uri="{FF2B5EF4-FFF2-40B4-BE49-F238E27FC236}">
                <a16:creationId xmlns:a16="http://schemas.microsoft.com/office/drawing/2014/main" id="{1C942FB5-FCD7-7D41-AB4D-C059D47B4034}"/>
              </a:ext>
            </a:extLst>
          </p:cNvPr>
          <p:cNvSpPr txBox="1"/>
          <p:nvPr/>
        </p:nvSpPr>
        <p:spPr>
          <a:xfrm>
            <a:off x="4274558" y="3874541"/>
            <a:ext cx="2733114" cy="46166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gn="l">
              <a:lnSpc>
                <a:spcPct val="100000"/>
              </a:lnSpc>
              <a:defRPr/>
            </a:pPr>
            <a:r>
              <a:rPr lang="zh-CN" altLang="en-US" sz="2400" b="1" dirty="0">
                <a:solidFill>
                  <a:schemeClr val="tx1">
                    <a:lumMod val="75000"/>
                    <a:lumOff val="25000"/>
                  </a:schemeClr>
                </a:solidFill>
                <a:latin typeface="MiSans Normal" pitchFamily="2" charset="-122"/>
                <a:ea typeface="MiSans Normal" pitchFamily="2" charset="-122"/>
                <a:cs typeface="+mn-ea"/>
                <a:sym typeface="+mn-lt"/>
              </a:rPr>
              <a:t>测试结果与分析</a:t>
            </a:r>
          </a:p>
        </p:txBody>
      </p:sp>
      <p:sp>
        <p:nvSpPr>
          <p:cNvPr id="51" name="演示研究所 SlideLab.cc">
            <a:extLst>
              <a:ext uri="{FF2B5EF4-FFF2-40B4-BE49-F238E27FC236}">
                <a16:creationId xmlns:a16="http://schemas.microsoft.com/office/drawing/2014/main" id="{336CDBE3-752D-504E-AD9E-9F59397A9EA3}"/>
              </a:ext>
            </a:extLst>
          </p:cNvPr>
          <p:cNvSpPr txBox="1"/>
          <p:nvPr/>
        </p:nvSpPr>
        <p:spPr>
          <a:xfrm>
            <a:off x="4274558" y="4323557"/>
            <a:ext cx="2089759" cy="824200"/>
          </a:xfrm>
          <a:prstGeom prst="rect">
            <a:avLst/>
          </a:prstGeom>
        </p:spPr>
        <p:txBody>
          <a:bodyPr wrap="square">
            <a:spAutoFit/>
          </a:bodyPr>
          <a:lstStyle>
            <a:defPPr>
              <a:defRPr lang="zh-CN"/>
            </a:defPPr>
            <a:lvl1pPr defTabSz="457143">
              <a:lnSpc>
                <a:spcPct val="130000"/>
              </a:lnSpc>
              <a:defRPr sz="12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a:lnSpc>
                <a:spcPct val="150000"/>
              </a:lnSpc>
            </a:pPr>
            <a:r>
              <a:rPr lang="en-US" altLang="zh-CN" sz="1100" dirty="0">
                <a:latin typeface="MiSans Normal" pitchFamily="2" charset="-122"/>
                <a:ea typeface="MiSans Normal" pitchFamily="2" charset="-122"/>
                <a:cs typeface="Alibaba PuHuiTi" pitchFamily="18" charset="-122"/>
              </a:rPr>
              <a:t>2.1</a:t>
            </a:r>
            <a:r>
              <a:rPr lang="zh-CN" altLang="en-US" sz="1100" dirty="0">
                <a:latin typeface="MiSans Normal" pitchFamily="2" charset="-122"/>
                <a:ea typeface="MiSans Normal" pitchFamily="2" charset="-122"/>
                <a:cs typeface="Alibaba PuHuiTi" pitchFamily="18" charset="-122"/>
              </a:rPr>
              <a:t>平台测试</a:t>
            </a:r>
            <a:endParaRPr lang="en-US" altLang="zh-CN" sz="1100" dirty="0">
              <a:latin typeface="MiSans Normal" pitchFamily="2" charset="-122"/>
              <a:ea typeface="MiSans Normal" pitchFamily="2" charset="-122"/>
              <a:cs typeface="Alibaba PuHuiTi" pitchFamily="18" charset="-122"/>
            </a:endParaRPr>
          </a:p>
          <a:p>
            <a:pPr>
              <a:lnSpc>
                <a:spcPct val="150000"/>
              </a:lnSpc>
            </a:pPr>
            <a:r>
              <a:rPr lang="en-US" altLang="zh-CN" sz="1100" dirty="0">
                <a:latin typeface="MiSans Normal" pitchFamily="2" charset="-122"/>
                <a:ea typeface="MiSans Normal" pitchFamily="2" charset="-122"/>
                <a:cs typeface="Alibaba PuHuiTi" pitchFamily="18" charset="-122"/>
              </a:rPr>
              <a:t>2.2</a:t>
            </a:r>
            <a:r>
              <a:rPr lang="zh-CN" altLang="en-US" sz="1100" dirty="0">
                <a:latin typeface="MiSans Normal" pitchFamily="2" charset="-122"/>
                <a:ea typeface="MiSans Normal" pitchFamily="2" charset="-122"/>
                <a:cs typeface="Alibaba PuHuiTi" pitchFamily="18" charset="-122"/>
              </a:rPr>
              <a:t>功能测试与分析</a:t>
            </a:r>
          </a:p>
          <a:p>
            <a:pPr>
              <a:lnSpc>
                <a:spcPct val="150000"/>
              </a:lnSpc>
            </a:pPr>
            <a:r>
              <a:rPr lang="en-US" altLang="zh-CN" sz="1100" dirty="0">
                <a:latin typeface="MiSans Normal" pitchFamily="2" charset="-122"/>
                <a:ea typeface="MiSans Normal" pitchFamily="2" charset="-122"/>
                <a:cs typeface="Alibaba PuHuiTi" pitchFamily="18" charset="-122"/>
              </a:rPr>
              <a:t>2.3</a:t>
            </a:r>
            <a:r>
              <a:rPr lang="zh-CN" altLang="en-US" sz="1100" dirty="0">
                <a:latin typeface="MiSans Normal" pitchFamily="2" charset="-122"/>
                <a:ea typeface="MiSans Normal" pitchFamily="2" charset="-122"/>
                <a:cs typeface="Alibaba PuHuiTi" pitchFamily="18" charset="-122"/>
              </a:rPr>
              <a:t>性能测试与分析</a:t>
            </a:r>
          </a:p>
        </p:txBody>
      </p:sp>
      <p:sp>
        <p:nvSpPr>
          <p:cNvPr id="52" name="演示研究所 SlideLab.cc">
            <a:extLst>
              <a:ext uri="{FF2B5EF4-FFF2-40B4-BE49-F238E27FC236}">
                <a16:creationId xmlns:a16="http://schemas.microsoft.com/office/drawing/2014/main" id="{A95159B9-916E-CF43-BD27-0D77F0D993FC}"/>
              </a:ext>
            </a:extLst>
          </p:cNvPr>
          <p:cNvSpPr txBox="1"/>
          <p:nvPr/>
        </p:nvSpPr>
        <p:spPr>
          <a:xfrm>
            <a:off x="6763633" y="2643960"/>
            <a:ext cx="2733114" cy="46166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gn="l">
              <a:lnSpc>
                <a:spcPct val="100000"/>
              </a:lnSpc>
              <a:defRPr/>
            </a:pPr>
            <a:r>
              <a:rPr lang="zh-CN" altLang="en-US" sz="2400" b="1" dirty="0">
                <a:solidFill>
                  <a:schemeClr val="tx1">
                    <a:lumMod val="75000"/>
                    <a:lumOff val="25000"/>
                  </a:schemeClr>
                </a:solidFill>
                <a:latin typeface="MiSans Normal" pitchFamily="2" charset="-122"/>
                <a:ea typeface="MiSans Normal" pitchFamily="2" charset="-122"/>
                <a:cs typeface="+mn-ea"/>
                <a:sym typeface="+mn-lt"/>
              </a:rPr>
              <a:t>总结</a:t>
            </a:r>
          </a:p>
        </p:txBody>
      </p:sp>
      <p:sp>
        <p:nvSpPr>
          <p:cNvPr id="53" name="演示研究所 SlideLab.cc">
            <a:extLst>
              <a:ext uri="{FF2B5EF4-FFF2-40B4-BE49-F238E27FC236}">
                <a16:creationId xmlns:a16="http://schemas.microsoft.com/office/drawing/2014/main" id="{B7C2BDB0-6BA8-F848-8CB7-EEE548E722DC}"/>
              </a:ext>
            </a:extLst>
          </p:cNvPr>
          <p:cNvSpPr txBox="1"/>
          <p:nvPr/>
        </p:nvSpPr>
        <p:spPr>
          <a:xfrm>
            <a:off x="6763633" y="3092976"/>
            <a:ext cx="2089759" cy="570284"/>
          </a:xfrm>
          <a:prstGeom prst="rect">
            <a:avLst/>
          </a:prstGeom>
        </p:spPr>
        <p:txBody>
          <a:bodyPr wrap="square">
            <a:spAutoFit/>
          </a:bodyPr>
          <a:lstStyle>
            <a:defPPr>
              <a:defRPr lang="zh-CN"/>
            </a:defPPr>
            <a:lvl1pPr defTabSz="457143">
              <a:lnSpc>
                <a:spcPct val="130000"/>
              </a:lnSpc>
              <a:defRPr sz="12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a:lnSpc>
                <a:spcPct val="150000"/>
              </a:lnSpc>
            </a:pPr>
            <a:r>
              <a:rPr lang="en-US" altLang="zh-CN" sz="1100" dirty="0">
                <a:latin typeface="MiSans Normal" pitchFamily="2" charset="-122"/>
                <a:ea typeface="MiSans Normal" pitchFamily="2" charset="-122"/>
                <a:cs typeface="Alibaba PuHuiTi" pitchFamily="18" charset="-122"/>
              </a:rPr>
              <a:t>3.1 </a:t>
            </a:r>
            <a:r>
              <a:rPr lang="zh-CN" altLang="en-US" sz="1100" dirty="0">
                <a:latin typeface="MiSans Normal" pitchFamily="2" charset="-122"/>
                <a:ea typeface="MiSans Normal" pitchFamily="2" charset="-122"/>
                <a:cs typeface="Alibaba PuHuiTi" pitchFamily="18" charset="-122"/>
              </a:rPr>
              <a:t>遇到的问题</a:t>
            </a:r>
          </a:p>
          <a:p>
            <a:pPr>
              <a:lnSpc>
                <a:spcPct val="150000"/>
              </a:lnSpc>
            </a:pPr>
            <a:r>
              <a:rPr lang="en-US" altLang="zh-CN" sz="1100" dirty="0">
                <a:latin typeface="MiSans Normal" pitchFamily="2" charset="-122"/>
                <a:ea typeface="MiSans Normal" pitchFamily="2" charset="-122"/>
                <a:cs typeface="Alibaba PuHuiTi" pitchFamily="18" charset="-122"/>
              </a:rPr>
              <a:t>3.2</a:t>
            </a:r>
            <a:r>
              <a:rPr lang="zh-CN" altLang="en-US" sz="1100" dirty="0">
                <a:latin typeface="MiSans Normal" pitchFamily="2" charset="-122"/>
                <a:ea typeface="MiSans Normal" pitchFamily="2" charset="-122"/>
                <a:cs typeface="Alibaba PuHuiTi" pitchFamily="18" charset="-122"/>
              </a:rPr>
              <a:t> 收获与体会</a:t>
            </a:r>
          </a:p>
        </p:txBody>
      </p:sp>
      <p:sp>
        <p:nvSpPr>
          <p:cNvPr id="54" name="演示研究所 SlideLab.cc">
            <a:extLst>
              <a:ext uri="{FF2B5EF4-FFF2-40B4-BE49-F238E27FC236}">
                <a16:creationId xmlns:a16="http://schemas.microsoft.com/office/drawing/2014/main" id="{BB7968EC-2B87-274E-81E2-7F4E6CF5F7F2}"/>
              </a:ext>
            </a:extLst>
          </p:cNvPr>
          <p:cNvSpPr txBox="1"/>
          <p:nvPr/>
        </p:nvSpPr>
        <p:spPr>
          <a:xfrm>
            <a:off x="9275232" y="3874541"/>
            <a:ext cx="2733114" cy="46166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gn="l">
              <a:lnSpc>
                <a:spcPct val="100000"/>
              </a:lnSpc>
              <a:defRPr/>
            </a:pPr>
            <a:r>
              <a:rPr lang="zh-CN" altLang="en-US" sz="2400" b="1" dirty="0">
                <a:solidFill>
                  <a:schemeClr val="tx1">
                    <a:lumMod val="75000"/>
                    <a:lumOff val="25000"/>
                  </a:schemeClr>
                </a:solidFill>
                <a:latin typeface="MiSans Normal" pitchFamily="2" charset="-122"/>
                <a:ea typeface="MiSans Normal" pitchFamily="2" charset="-122"/>
                <a:cs typeface="+mn-ea"/>
                <a:sym typeface="+mn-lt"/>
              </a:rPr>
              <a:t>思考</a:t>
            </a:r>
          </a:p>
        </p:txBody>
      </p:sp>
      <p:sp>
        <p:nvSpPr>
          <p:cNvPr id="55" name="演示研究所 SlideLab.cc">
            <a:extLst>
              <a:ext uri="{FF2B5EF4-FFF2-40B4-BE49-F238E27FC236}">
                <a16:creationId xmlns:a16="http://schemas.microsoft.com/office/drawing/2014/main" id="{4E9E1BE9-E9CB-6045-8E7F-6340784C7C8B}"/>
              </a:ext>
            </a:extLst>
          </p:cNvPr>
          <p:cNvSpPr txBox="1"/>
          <p:nvPr/>
        </p:nvSpPr>
        <p:spPr>
          <a:xfrm>
            <a:off x="9275232" y="4323557"/>
            <a:ext cx="2089759" cy="316369"/>
          </a:xfrm>
          <a:prstGeom prst="rect">
            <a:avLst/>
          </a:prstGeom>
        </p:spPr>
        <p:txBody>
          <a:bodyPr wrap="square">
            <a:spAutoFit/>
          </a:bodyPr>
          <a:lstStyle>
            <a:defPPr>
              <a:defRPr lang="zh-CN"/>
            </a:defPPr>
            <a:lvl1pPr defTabSz="457143">
              <a:lnSpc>
                <a:spcPct val="130000"/>
              </a:lnSpc>
              <a:defRPr sz="12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a:lnSpc>
                <a:spcPct val="150000"/>
              </a:lnSpc>
            </a:pPr>
            <a:r>
              <a:rPr lang="en-US" altLang="zh-CN" sz="1100" dirty="0">
                <a:latin typeface="MiSans Normal" pitchFamily="2" charset="-122"/>
                <a:ea typeface="MiSans Normal" pitchFamily="2" charset="-122"/>
                <a:cs typeface="Alibaba PuHuiTi" pitchFamily="18" charset="-122"/>
              </a:rPr>
              <a:t>points</a:t>
            </a:r>
            <a:endParaRPr lang="zh-CN" altLang="en-US" sz="1100" dirty="0">
              <a:latin typeface="MiSans Normal" pitchFamily="2" charset="-122"/>
              <a:ea typeface="MiSans Normal" pitchFamily="2" charset="-122"/>
              <a:cs typeface="Alibaba PuHuiTi" pitchFamily="18" charset="-122"/>
            </a:endParaRPr>
          </a:p>
        </p:txBody>
      </p:sp>
    </p:spTree>
    <p:extLst>
      <p:ext uri="{BB962C8B-B14F-4D97-AF65-F5344CB8AC3E}">
        <p14:creationId xmlns:p14="http://schemas.microsoft.com/office/powerpoint/2010/main" val="37105189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E876E-0DB0-E13A-6A11-4C226B2F733C}"/>
            </a:ext>
          </a:extLst>
        </p:cNvPr>
        <p:cNvGrpSpPr/>
        <p:nvPr/>
      </p:nvGrpSpPr>
      <p:grpSpPr>
        <a:xfrm>
          <a:off x="0" y="0"/>
          <a:ext cx="0" cy="0"/>
          <a:chOff x="0" y="0"/>
          <a:chExt cx="0" cy="0"/>
        </a:xfrm>
      </p:grpSpPr>
      <p:sp>
        <p:nvSpPr>
          <p:cNvPr id="9" name="演示研究所 SlideLab.cc">
            <a:extLst>
              <a:ext uri="{FF2B5EF4-FFF2-40B4-BE49-F238E27FC236}">
                <a16:creationId xmlns:a16="http://schemas.microsoft.com/office/drawing/2014/main" id="{CF86A2F5-758C-DC0F-B28B-5F92893B1A0F}"/>
              </a:ext>
            </a:extLst>
          </p:cNvPr>
          <p:cNvSpPr/>
          <p:nvPr/>
        </p:nvSpPr>
        <p:spPr>
          <a:xfrm flipH="1">
            <a:off x="0" y="885315"/>
            <a:ext cx="12192000" cy="5965834"/>
          </a:xfrm>
          <a:custGeom>
            <a:avLst/>
            <a:gdLst>
              <a:gd name="connsiteX0" fmla="*/ 8980362 w 12192000"/>
              <a:gd name="connsiteY0" fmla="*/ 0 h 5965834"/>
              <a:gd name="connsiteX1" fmla="*/ 2837486 w 12192000"/>
              <a:gd name="connsiteY1" fmla="*/ 0 h 5965834"/>
              <a:gd name="connsiteX2" fmla="*/ 8173 w 12192000"/>
              <a:gd name="connsiteY2" fmla="*/ 1334296 h 5965834"/>
              <a:gd name="connsiteX3" fmla="*/ 0 w 12192000"/>
              <a:gd name="connsiteY3" fmla="*/ 1345226 h 5965834"/>
              <a:gd name="connsiteX4" fmla="*/ 0 w 12192000"/>
              <a:gd name="connsiteY4" fmla="*/ 5965834 h 5965834"/>
              <a:gd name="connsiteX5" fmla="*/ 12192000 w 12192000"/>
              <a:gd name="connsiteY5" fmla="*/ 5965834 h 5965834"/>
              <a:gd name="connsiteX6" fmla="*/ 12192000 w 12192000"/>
              <a:gd name="connsiteY6" fmla="*/ 1898448 h 5965834"/>
              <a:gd name="connsiteX7" fmla="*/ 12020749 w 12192000"/>
              <a:gd name="connsiteY7" fmla="*/ 1616561 h 5965834"/>
              <a:gd name="connsiteX8" fmla="*/ 8980362 w 12192000"/>
              <a:gd name="connsiteY8" fmla="*/ 0 h 596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5965834">
                <a:moveTo>
                  <a:pt x="8980362" y="0"/>
                </a:moveTo>
                <a:lnTo>
                  <a:pt x="2837486" y="0"/>
                </a:lnTo>
                <a:cubicBezTo>
                  <a:pt x="1698425" y="0"/>
                  <a:pt x="680678" y="519408"/>
                  <a:pt x="8173" y="1334296"/>
                </a:cubicBezTo>
                <a:lnTo>
                  <a:pt x="0" y="1345226"/>
                </a:lnTo>
                <a:lnTo>
                  <a:pt x="0" y="5965834"/>
                </a:lnTo>
                <a:lnTo>
                  <a:pt x="12192000" y="5965834"/>
                </a:lnTo>
                <a:lnTo>
                  <a:pt x="12192000" y="1898448"/>
                </a:lnTo>
                <a:lnTo>
                  <a:pt x="12020749" y="1616561"/>
                </a:lnTo>
                <a:cubicBezTo>
                  <a:pt x="11361838" y="641244"/>
                  <a:pt x="10245985" y="0"/>
                  <a:pt x="8980362" y="0"/>
                </a:cubicBezTo>
                <a:close/>
              </a:path>
            </a:pathLst>
          </a:custGeom>
          <a:gradFill>
            <a:gsLst>
              <a:gs pos="0">
                <a:schemeClr val="accent1">
                  <a:alpha val="6361"/>
                </a:schemeClr>
              </a:gs>
              <a:gs pos="100000">
                <a:schemeClr val="accent2">
                  <a:alpha val="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0" name="演示研究所 SlideLab.cc">
            <a:extLst>
              <a:ext uri="{FF2B5EF4-FFF2-40B4-BE49-F238E27FC236}">
                <a16:creationId xmlns:a16="http://schemas.microsoft.com/office/drawing/2014/main" id="{DE96A730-9599-3A97-5977-CC31326F4C40}"/>
              </a:ext>
            </a:extLst>
          </p:cNvPr>
          <p:cNvSpPr/>
          <p:nvPr/>
        </p:nvSpPr>
        <p:spPr bwMode="auto">
          <a:xfrm>
            <a:off x="11447032" y="5887429"/>
            <a:ext cx="744968" cy="963720"/>
          </a:xfrm>
          <a:custGeom>
            <a:avLst/>
            <a:gdLst>
              <a:gd name="connsiteX0" fmla="*/ 744968 w 744968"/>
              <a:gd name="connsiteY0" fmla="*/ 0 h 963720"/>
              <a:gd name="connsiteX1" fmla="*/ 744968 w 744968"/>
              <a:gd name="connsiteY1" fmla="*/ 963720 h 963720"/>
              <a:gd name="connsiteX2" fmla="*/ 0 w 744968"/>
              <a:gd name="connsiteY2" fmla="*/ 963720 h 963720"/>
              <a:gd name="connsiteX3" fmla="*/ 15647 w 744968"/>
              <a:gd name="connsiteY3" fmla="*/ 808502 h 963720"/>
              <a:gd name="connsiteX4" fmla="*/ 650378 w 744968"/>
              <a:gd name="connsiteY4" fmla="*/ 34620 h 963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968" h="963720">
                <a:moveTo>
                  <a:pt x="744968" y="0"/>
                </a:moveTo>
                <a:lnTo>
                  <a:pt x="744968" y="963720"/>
                </a:lnTo>
                <a:lnTo>
                  <a:pt x="0" y="963720"/>
                </a:lnTo>
                <a:lnTo>
                  <a:pt x="15647" y="808502"/>
                </a:lnTo>
                <a:cubicBezTo>
                  <a:pt x="87248" y="458598"/>
                  <a:pt x="328845" y="170617"/>
                  <a:pt x="650378" y="34620"/>
                </a:cubicBezTo>
                <a:close/>
              </a:path>
            </a:pathLst>
          </a:custGeom>
          <a:solidFill>
            <a:schemeClr val="accent2">
              <a:alpha val="49000"/>
            </a:schemeClr>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1" name="演示研究所 SlideLab.cc">
            <a:extLst>
              <a:ext uri="{FF2B5EF4-FFF2-40B4-BE49-F238E27FC236}">
                <a16:creationId xmlns:a16="http://schemas.microsoft.com/office/drawing/2014/main" id="{F8BE2F11-F944-8975-73E6-17CCA6F81B05}"/>
              </a:ext>
            </a:extLst>
          </p:cNvPr>
          <p:cNvSpPr/>
          <p:nvPr/>
        </p:nvSpPr>
        <p:spPr bwMode="auto">
          <a:xfrm>
            <a:off x="1" y="0"/>
            <a:ext cx="1352581" cy="1086132"/>
          </a:xfrm>
          <a:custGeom>
            <a:avLst/>
            <a:gdLst>
              <a:gd name="connsiteX0" fmla="*/ 0 w 1352581"/>
              <a:gd name="connsiteY0" fmla="*/ 0 h 1086132"/>
              <a:gd name="connsiteX1" fmla="*/ 1352581 w 1352581"/>
              <a:gd name="connsiteY1" fmla="*/ 0 h 1086132"/>
              <a:gd name="connsiteX2" fmla="*/ 1341459 w 1352581"/>
              <a:gd name="connsiteY2" fmla="*/ 72870 h 1086132"/>
              <a:gd name="connsiteX3" fmla="*/ 98229 w 1352581"/>
              <a:gd name="connsiteY3" fmla="*/ 1086132 h 1086132"/>
              <a:gd name="connsiteX4" fmla="*/ 0 w 1352581"/>
              <a:gd name="connsiteY4" fmla="*/ 1081172 h 1086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581" h="1086132">
                <a:moveTo>
                  <a:pt x="0" y="0"/>
                </a:moveTo>
                <a:lnTo>
                  <a:pt x="1352581" y="0"/>
                </a:lnTo>
                <a:lnTo>
                  <a:pt x="1341459" y="72870"/>
                </a:lnTo>
                <a:cubicBezTo>
                  <a:pt x="1223129" y="651138"/>
                  <a:pt x="711478" y="1086132"/>
                  <a:pt x="98229" y="1086132"/>
                </a:cubicBezTo>
                <a:lnTo>
                  <a:pt x="0" y="1081172"/>
                </a:lnTo>
                <a:close/>
              </a:path>
            </a:pathLst>
          </a:custGeom>
          <a:solidFill>
            <a:schemeClr val="accent2"/>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nvGrpSpPr>
          <p:cNvPr id="12" name="演示研究所 SlideLab.cc">
            <a:extLst>
              <a:ext uri="{FF2B5EF4-FFF2-40B4-BE49-F238E27FC236}">
                <a16:creationId xmlns:a16="http://schemas.microsoft.com/office/drawing/2014/main" id="{6C808E74-50E8-1C2C-3CD6-C6A8D400EB71}"/>
              </a:ext>
            </a:extLst>
          </p:cNvPr>
          <p:cNvGrpSpPr/>
          <p:nvPr/>
        </p:nvGrpSpPr>
        <p:grpSpPr>
          <a:xfrm rot="5400000" flipH="1" flipV="1">
            <a:off x="11384554" y="59775"/>
            <a:ext cx="180734" cy="827714"/>
            <a:chOff x="11303000" y="2324100"/>
            <a:chExt cx="176784" cy="809625"/>
          </a:xfrm>
          <a:solidFill>
            <a:schemeClr val="accent1"/>
          </a:solidFill>
        </p:grpSpPr>
        <p:sp>
          <p:nvSpPr>
            <p:cNvPr id="13" name="演示研究所 SlideLab.cc">
              <a:extLst>
                <a:ext uri="{FF2B5EF4-FFF2-40B4-BE49-F238E27FC236}">
                  <a16:creationId xmlns:a16="http://schemas.microsoft.com/office/drawing/2014/main" id="{99A7344B-8DCF-3BC8-EF66-DBBC689C3490}"/>
                </a:ext>
              </a:extLst>
            </p:cNvPr>
            <p:cNvSpPr/>
            <p:nvPr/>
          </p:nvSpPr>
          <p:spPr>
            <a:xfrm>
              <a:off x="11303000" y="2324100"/>
              <a:ext cx="176784" cy="152400"/>
            </a:xfrm>
            <a:prstGeom prst="triangl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4" name="演示研究所 SlideLab.cc">
              <a:extLst>
                <a:ext uri="{FF2B5EF4-FFF2-40B4-BE49-F238E27FC236}">
                  <a16:creationId xmlns:a16="http://schemas.microsoft.com/office/drawing/2014/main" id="{32A00626-8DFD-D394-E2A9-EBCE3C5104C8}"/>
                </a:ext>
              </a:extLst>
            </p:cNvPr>
            <p:cNvSpPr/>
            <p:nvPr/>
          </p:nvSpPr>
          <p:spPr>
            <a:xfrm>
              <a:off x="11303000" y="2543175"/>
              <a:ext cx="176784" cy="152400"/>
            </a:xfrm>
            <a:prstGeom prst="triangl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5" name="演示研究所 SlideLab.cc">
              <a:extLst>
                <a:ext uri="{FF2B5EF4-FFF2-40B4-BE49-F238E27FC236}">
                  <a16:creationId xmlns:a16="http://schemas.microsoft.com/office/drawing/2014/main" id="{3CA51770-62EF-9485-FC3F-7885AFDB0A7C}"/>
                </a:ext>
              </a:extLst>
            </p:cNvPr>
            <p:cNvSpPr/>
            <p:nvPr/>
          </p:nvSpPr>
          <p:spPr>
            <a:xfrm>
              <a:off x="11303000" y="2762250"/>
              <a:ext cx="176784" cy="152400"/>
            </a:xfrm>
            <a:prstGeom prst="triangl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6" name="演示研究所 SlideLab.cc">
              <a:extLst>
                <a:ext uri="{FF2B5EF4-FFF2-40B4-BE49-F238E27FC236}">
                  <a16:creationId xmlns:a16="http://schemas.microsoft.com/office/drawing/2014/main" id="{07AD84D7-2A91-FB40-DCCF-56E01571BD4E}"/>
                </a:ext>
              </a:extLst>
            </p:cNvPr>
            <p:cNvSpPr/>
            <p:nvPr/>
          </p:nvSpPr>
          <p:spPr>
            <a:xfrm>
              <a:off x="11303000" y="2981325"/>
              <a:ext cx="176784" cy="152400"/>
            </a:xfrm>
            <a:prstGeom prst="triangl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sp>
        <p:nvSpPr>
          <p:cNvPr id="17" name="演示研究所 SlideLab.cc">
            <a:extLst>
              <a:ext uri="{FF2B5EF4-FFF2-40B4-BE49-F238E27FC236}">
                <a16:creationId xmlns:a16="http://schemas.microsoft.com/office/drawing/2014/main" id="{EC085D36-AD90-3D6F-3AC0-3AAA59A2EAE9}"/>
              </a:ext>
            </a:extLst>
          </p:cNvPr>
          <p:cNvSpPr/>
          <p:nvPr/>
        </p:nvSpPr>
        <p:spPr bwMode="auto">
          <a:xfrm>
            <a:off x="335160" y="5929009"/>
            <a:ext cx="602041" cy="602041"/>
          </a:xfrm>
          <a:prstGeom prst="ellipse">
            <a:avLst/>
          </a:prstGeom>
          <a:solidFill>
            <a:schemeClr val="accent2"/>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6" name="演示研究所 SlideLab.cc">
            <a:extLst>
              <a:ext uri="{FF2B5EF4-FFF2-40B4-BE49-F238E27FC236}">
                <a16:creationId xmlns:a16="http://schemas.microsoft.com/office/drawing/2014/main" id="{C28AAC8A-59C2-C11E-E61A-7FE01DCE99B3}"/>
              </a:ext>
            </a:extLst>
          </p:cNvPr>
          <p:cNvSpPr>
            <a:spLocks noEditPoints="1"/>
          </p:cNvSpPr>
          <p:nvPr>
            <p:custDataLst>
              <p:tags r:id="rId1"/>
            </p:custDataLst>
          </p:nvPr>
        </p:nvSpPr>
        <p:spPr bwMode="auto">
          <a:xfrm>
            <a:off x="9366789" y="3080954"/>
            <a:ext cx="1217267" cy="1125700"/>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0F6FE"/>
              </a:solidFill>
              <a:effectLst/>
              <a:uLnTx/>
              <a:uFillTx/>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p:txBody>
      </p:sp>
      <p:sp>
        <p:nvSpPr>
          <p:cNvPr id="3" name="文本占位符 1">
            <a:extLst>
              <a:ext uri="{FF2B5EF4-FFF2-40B4-BE49-F238E27FC236}">
                <a16:creationId xmlns:a16="http://schemas.microsoft.com/office/drawing/2014/main" id="{796EA3E8-B00B-5A85-BF38-DF37BB2F8346}"/>
              </a:ext>
            </a:extLst>
          </p:cNvPr>
          <p:cNvSpPr txBox="1">
            <a:spLocks/>
          </p:cNvSpPr>
          <p:nvPr/>
        </p:nvSpPr>
        <p:spPr>
          <a:xfrm>
            <a:off x="1227050" y="208847"/>
            <a:ext cx="4560696" cy="529569"/>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400" b="1">
                <a:solidFill>
                  <a:schemeClr val="tx1"/>
                </a:solidFill>
                <a:latin typeface="黑体" panose="02010609060101010101" pitchFamily="49" charset="-122"/>
                <a:ea typeface="黑体" panose="02010609060101010101" pitchFamily="49" charset="-122"/>
              </a:rPr>
              <a:t>04 </a:t>
            </a:r>
            <a:r>
              <a:rPr kumimoji="1" lang="zh-CN" altLang="en-US" sz="2400" b="1">
                <a:solidFill>
                  <a:schemeClr val="tx1"/>
                </a:solidFill>
                <a:latin typeface="黑体" panose="02010609060101010101" pitchFamily="49" charset="-122"/>
                <a:ea typeface="黑体" panose="02010609060101010101" pitchFamily="49" charset="-122"/>
              </a:rPr>
              <a:t>一点</a:t>
            </a:r>
            <a:r>
              <a:rPr kumimoji="1" lang="zh-CN" altLang="en-US" sz="2400" b="1" dirty="0">
                <a:solidFill>
                  <a:schemeClr val="tx1"/>
                </a:solidFill>
                <a:latin typeface="黑体" panose="02010609060101010101" pitchFamily="49" charset="-122"/>
                <a:ea typeface="黑体" panose="02010609060101010101" pitchFamily="49" charset="-122"/>
              </a:rPr>
              <a:t>思考</a:t>
            </a:r>
          </a:p>
        </p:txBody>
      </p:sp>
      <p:pic>
        <p:nvPicPr>
          <p:cNvPr id="2" name="图片 1">
            <a:extLst>
              <a:ext uri="{FF2B5EF4-FFF2-40B4-BE49-F238E27FC236}">
                <a16:creationId xmlns:a16="http://schemas.microsoft.com/office/drawing/2014/main" id="{CCE3751E-BBFA-70EF-4A1B-8CBFDC61427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490" y="1934040"/>
            <a:ext cx="4260008" cy="3147060"/>
          </a:xfrm>
          <a:prstGeom prst="rect">
            <a:avLst/>
          </a:prstGeom>
          <a:noFill/>
          <a:ln>
            <a:noFill/>
          </a:ln>
        </p:spPr>
      </p:pic>
      <p:sp>
        <p:nvSpPr>
          <p:cNvPr id="4" name="文本框 3">
            <a:extLst>
              <a:ext uri="{FF2B5EF4-FFF2-40B4-BE49-F238E27FC236}">
                <a16:creationId xmlns:a16="http://schemas.microsoft.com/office/drawing/2014/main" id="{A866333B-ED2F-9870-0582-1772829E58E7}"/>
              </a:ext>
            </a:extLst>
          </p:cNvPr>
          <p:cNvSpPr txBox="1"/>
          <p:nvPr/>
        </p:nvSpPr>
        <p:spPr>
          <a:xfrm>
            <a:off x="5018719" y="657106"/>
            <a:ext cx="6870060" cy="6186309"/>
          </a:xfrm>
          <a:prstGeom prst="rect">
            <a:avLst/>
          </a:prstGeom>
          <a:noFill/>
        </p:spPr>
        <p:txBody>
          <a:bodyPr wrap="square" rtlCol="0">
            <a:spAutoFit/>
          </a:bodyPr>
          <a:lstStyle/>
          <a:p>
            <a:pPr marL="342900" indent="-342900">
              <a:buAutoNum type="arabicPeriod"/>
            </a:pPr>
            <a:r>
              <a:rPr lang="zh-CN" altLang="en-US" dirty="0"/>
              <a:t>慢速增长的数据传输速率：如果发送端以一个相对较慢的速度增加其发送窗口（</a:t>
            </a:r>
            <a:r>
              <a:rPr lang="en-US" altLang="zh-CN" dirty="0" err="1"/>
              <a:t>swnd</a:t>
            </a:r>
            <a:r>
              <a:rPr lang="zh-CN" altLang="en-US" dirty="0"/>
              <a:t>），而接收端能够及时地处理这些数据，则</a:t>
            </a:r>
            <a:r>
              <a:rPr lang="en-US" altLang="zh-CN" dirty="0" err="1"/>
              <a:t>rwnd</a:t>
            </a:r>
            <a:r>
              <a:rPr lang="zh-CN" altLang="en-US" dirty="0"/>
              <a:t>不需要增大。</a:t>
            </a:r>
            <a:endParaRPr lang="en-US" altLang="zh-CN" dirty="0"/>
          </a:p>
          <a:p>
            <a:pPr marL="342900" indent="-342900">
              <a:buFontTx/>
              <a:buAutoNum type="arabicPeriod"/>
            </a:pPr>
            <a:r>
              <a:rPr lang="zh-CN" altLang="en-US" dirty="0"/>
              <a:t>网络拥塞控制机制：虽然</a:t>
            </a:r>
            <a:r>
              <a:rPr lang="en-US" altLang="zh-CN" dirty="0" err="1"/>
              <a:t>rwnd</a:t>
            </a:r>
            <a:r>
              <a:rPr lang="zh-CN" altLang="en-US" dirty="0"/>
              <a:t>是由接收端决定的，但发送端会根据网络的拥塞情况动态调整发送窗口（</a:t>
            </a:r>
            <a:r>
              <a:rPr lang="en-US" altLang="zh-CN" dirty="0" err="1"/>
              <a:t>cwnd</a:t>
            </a:r>
            <a:r>
              <a:rPr lang="zh-CN" altLang="en-US" dirty="0"/>
              <a:t>）。如果网络中没有发生拥塞，</a:t>
            </a:r>
            <a:r>
              <a:rPr lang="en-US" altLang="zh-CN" dirty="0" err="1"/>
              <a:t>cwnd</a:t>
            </a:r>
            <a:r>
              <a:rPr lang="zh-CN" altLang="en-US" dirty="0"/>
              <a:t>可以逐渐增加，直到达到</a:t>
            </a:r>
            <a:r>
              <a:rPr lang="en-US" altLang="zh-CN" dirty="0" err="1"/>
              <a:t>rwnd</a:t>
            </a:r>
            <a:r>
              <a:rPr lang="zh-CN" altLang="en-US" dirty="0"/>
              <a:t>的上限。</a:t>
            </a:r>
          </a:p>
          <a:p>
            <a:pPr marL="342900" indent="-342900">
              <a:buFontTx/>
              <a:buAutoNum type="arabicPeriod"/>
            </a:pPr>
            <a:r>
              <a:rPr lang="zh-CN" altLang="en-US" dirty="0"/>
              <a:t>稳定的网络条件：如果网络条件稳定，且接收端处理数据的速度与发送端发送数据的速度相匹配，那么接收窗口就不需要频繁调整。</a:t>
            </a:r>
          </a:p>
          <a:p>
            <a:pPr marL="342900" indent="-342900">
              <a:buFontTx/>
              <a:buAutoNum type="arabicPeriod"/>
            </a:pPr>
            <a:r>
              <a:rPr lang="zh-CN" altLang="en-US" dirty="0"/>
              <a:t>固定的接收端缓冲区：接收端可能有一个固定大小的缓冲区来存储接收到的数据。只要这个缓冲区的空间没有增加或减少，</a:t>
            </a:r>
            <a:r>
              <a:rPr lang="en-US" altLang="zh-CN" dirty="0" err="1"/>
              <a:t>rwnd</a:t>
            </a:r>
            <a:r>
              <a:rPr lang="zh-CN" altLang="en-US" dirty="0"/>
              <a:t>就会保持不变。</a:t>
            </a:r>
          </a:p>
          <a:p>
            <a:pPr marL="342900" indent="-342900">
              <a:buFontTx/>
              <a:buAutoNum type="arabicPeriod"/>
            </a:pPr>
            <a:r>
              <a:rPr lang="zh-CN" altLang="en-US" dirty="0"/>
              <a:t>接收端性能限制：如果接收端的处理器、内存或其他硬件资源已经接近饱和状态，它可能无法处理更多的数据，因此</a:t>
            </a:r>
            <a:r>
              <a:rPr lang="en-US" altLang="zh-CN" dirty="0" err="1"/>
              <a:t>rwnd</a:t>
            </a:r>
            <a:r>
              <a:rPr lang="zh-CN" altLang="en-US" dirty="0"/>
              <a:t>不会增加。</a:t>
            </a:r>
            <a:endParaRPr lang="en-US" altLang="zh-CN" dirty="0"/>
          </a:p>
          <a:p>
            <a:pPr marL="342900" indent="-342900">
              <a:buFontTx/>
              <a:buAutoNum type="arabicPeriod"/>
            </a:pPr>
            <a:r>
              <a:rPr lang="zh-CN" altLang="en-US" dirty="0"/>
              <a:t>应用程序的限制：在某些情况下，应用程序可能会设置一个最大窗口大小，这也会导致</a:t>
            </a:r>
            <a:r>
              <a:rPr lang="en-US" altLang="zh-CN" dirty="0" err="1"/>
              <a:t>rwnd</a:t>
            </a:r>
            <a:r>
              <a:rPr lang="zh-CN" altLang="en-US" dirty="0"/>
              <a:t>保持不变。</a:t>
            </a:r>
          </a:p>
          <a:p>
            <a:r>
              <a:rPr lang="zh-CN" altLang="en-US" dirty="0"/>
              <a:t>其他因素：例如操作系统对</a:t>
            </a:r>
            <a:r>
              <a:rPr lang="en-US" altLang="zh-CN" dirty="0"/>
              <a:t>TCP</a:t>
            </a:r>
            <a:r>
              <a:rPr lang="zh-CN" altLang="en-US" dirty="0"/>
              <a:t>实现的限制等也可能影响</a:t>
            </a:r>
            <a:r>
              <a:rPr lang="en-US" altLang="zh-CN" dirty="0" err="1"/>
              <a:t>rwnd</a:t>
            </a:r>
            <a:r>
              <a:rPr lang="zh-CN" altLang="en-US" dirty="0"/>
              <a:t>的行为。</a:t>
            </a:r>
          </a:p>
          <a:p>
            <a:r>
              <a:rPr lang="zh-CN" altLang="en-US" dirty="0"/>
              <a:t>现实生活中，接收窗口的大小几乎没变可能是接收端的缓冲区容量、网络条件、发送端行为以及可能的系统限制等多种因素共同作用的结果。</a:t>
            </a:r>
          </a:p>
        </p:txBody>
      </p:sp>
    </p:spTree>
    <p:extLst>
      <p:ext uri="{BB962C8B-B14F-4D97-AF65-F5344CB8AC3E}">
        <p14:creationId xmlns:p14="http://schemas.microsoft.com/office/powerpoint/2010/main" val="3006557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演示研究所 SlideLab.cc">
            <a:extLst>
              <a:ext uri="{FF2B5EF4-FFF2-40B4-BE49-F238E27FC236}">
                <a16:creationId xmlns:a16="http://schemas.microsoft.com/office/drawing/2014/main" id="{B56FCB5C-418B-649E-9A50-5B8C2ED6718B}"/>
              </a:ext>
            </a:extLst>
          </p:cNvPr>
          <p:cNvSpPr/>
          <p:nvPr/>
        </p:nvSpPr>
        <p:spPr>
          <a:xfrm flipH="1">
            <a:off x="0" y="1739525"/>
            <a:ext cx="12192000" cy="5118475"/>
          </a:xfrm>
          <a:custGeom>
            <a:avLst/>
            <a:gdLst>
              <a:gd name="connsiteX0" fmla="*/ 8964993 w 12192000"/>
              <a:gd name="connsiteY0" fmla="*/ 0 h 5118475"/>
              <a:gd name="connsiteX1" fmla="*/ 2822117 w 12192000"/>
              <a:gd name="connsiteY1" fmla="*/ 0 h 5118475"/>
              <a:gd name="connsiteX2" fmla="*/ 229452 w 12192000"/>
              <a:gd name="connsiteY2" fmla="*/ 1073917 h 5118475"/>
              <a:gd name="connsiteX3" fmla="*/ 0 w 12192000"/>
              <a:gd name="connsiteY3" fmla="*/ 1326378 h 5118475"/>
              <a:gd name="connsiteX4" fmla="*/ 0 w 12192000"/>
              <a:gd name="connsiteY4" fmla="*/ 5118475 h 5118475"/>
              <a:gd name="connsiteX5" fmla="*/ 12192000 w 12192000"/>
              <a:gd name="connsiteY5" fmla="*/ 5118475 h 5118475"/>
              <a:gd name="connsiteX6" fmla="*/ 12192000 w 12192000"/>
              <a:gd name="connsiteY6" fmla="*/ 1925020 h 5118475"/>
              <a:gd name="connsiteX7" fmla="*/ 12189038 w 12192000"/>
              <a:gd name="connsiteY7" fmla="*/ 1918872 h 5118475"/>
              <a:gd name="connsiteX8" fmla="*/ 8964993 w 12192000"/>
              <a:gd name="connsiteY8" fmla="*/ 0 h 511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5118475">
                <a:moveTo>
                  <a:pt x="8964993" y="0"/>
                </a:moveTo>
                <a:lnTo>
                  <a:pt x="2822117" y="0"/>
                </a:lnTo>
                <a:cubicBezTo>
                  <a:pt x="1809618" y="0"/>
                  <a:pt x="892973" y="410397"/>
                  <a:pt x="229452" y="1073917"/>
                </a:cubicBezTo>
                <a:lnTo>
                  <a:pt x="0" y="1326378"/>
                </a:lnTo>
                <a:lnTo>
                  <a:pt x="0" y="5118475"/>
                </a:lnTo>
                <a:lnTo>
                  <a:pt x="12192000" y="5118475"/>
                </a:lnTo>
                <a:lnTo>
                  <a:pt x="12192000" y="1925020"/>
                </a:lnTo>
                <a:lnTo>
                  <a:pt x="12189038" y="1918872"/>
                </a:lnTo>
                <a:cubicBezTo>
                  <a:pt x="11568142" y="775906"/>
                  <a:pt x="10357178" y="0"/>
                  <a:pt x="8964993" y="0"/>
                </a:cubicBezTo>
                <a:close/>
              </a:path>
            </a:pathLst>
          </a:custGeom>
          <a:gradFill>
            <a:gsLst>
              <a:gs pos="0">
                <a:schemeClr val="accent1">
                  <a:alpha val="16000"/>
                </a:schemeClr>
              </a:gs>
              <a:gs pos="100000">
                <a:schemeClr val="accent2">
                  <a:alpha val="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55" name="演示研究所 SlideLab.cc">
            <a:extLst>
              <a:ext uri="{FF2B5EF4-FFF2-40B4-BE49-F238E27FC236}">
                <a16:creationId xmlns:a16="http://schemas.microsoft.com/office/drawing/2014/main" id="{64C5795F-5C2C-BCA2-CAF4-9C854CB90A25}"/>
              </a:ext>
            </a:extLst>
          </p:cNvPr>
          <p:cNvSpPr/>
          <p:nvPr/>
        </p:nvSpPr>
        <p:spPr bwMode="auto">
          <a:xfrm>
            <a:off x="10558145" y="5857446"/>
            <a:ext cx="1633855" cy="993703"/>
          </a:xfrm>
          <a:custGeom>
            <a:avLst/>
            <a:gdLst>
              <a:gd name="connsiteX0" fmla="*/ 898814 w 1633855"/>
              <a:gd name="connsiteY0" fmla="*/ 0 h 993703"/>
              <a:gd name="connsiteX1" fmla="*/ 1534371 w 1633855"/>
              <a:gd name="connsiteY1" fmla="*/ 263257 h 993703"/>
              <a:gd name="connsiteX2" fmla="*/ 1633855 w 1633855"/>
              <a:gd name="connsiteY2" fmla="*/ 383832 h 993703"/>
              <a:gd name="connsiteX3" fmla="*/ 1633855 w 1633855"/>
              <a:gd name="connsiteY3" fmla="*/ 993703 h 993703"/>
              <a:gd name="connsiteX4" fmla="*/ 9566 w 1633855"/>
              <a:gd name="connsiteY4" fmla="*/ 993703 h 993703"/>
              <a:gd name="connsiteX5" fmla="*/ 0 w 1633855"/>
              <a:gd name="connsiteY5" fmla="*/ 898814 h 993703"/>
              <a:gd name="connsiteX6" fmla="*/ 898814 w 1633855"/>
              <a:gd name="connsiteY6" fmla="*/ 0 h 993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855" h="993703">
                <a:moveTo>
                  <a:pt x="898814" y="0"/>
                </a:moveTo>
                <a:cubicBezTo>
                  <a:pt x="1147014" y="0"/>
                  <a:pt x="1371718" y="100604"/>
                  <a:pt x="1534371" y="263257"/>
                </a:cubicBezTo>
                <a:lnTo>
                  <a:pt x="1633855" y="383832"/>
                </a:lnTo>
                <a:lnTo>
                  <a:pt x="1633855" y="993703"/>
                </a:lnTo>
                <a:lnTo>
                  <a:pt x="9566" y="993703"/>
                </a:lnTo>
                <a:lnTo>
                  <a:pt x="0" y="898814"/>
                </a:lnTo>
                <a:cubicBezTo>
                  <a:pt x="0" y="402413"/>
                  <a:pt x="402413" y="0"/>
                  <a:pt x="898814" y="0"/>
                </a:cubicBezTo>
                <a:close/>
              </a:path>
            </a:pathLst>
          </a:custGeom>
          <a:solidFill>
            <a:schemeClr val="accent2">
              <a:alpha val="49000"/>
            </a:schemeClr>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nvGrpSpPr>
          <p:cNvPr id="8" name="演示研究所 SlideLab.cc">
            <a:extLst>
              <a:ext uri="{FF2B5EF4-FFF2-40B4-BE49-F238E27FC236}">
                <a16:creationId xmlns:a16="http://schemas.microsoft.com/office/drawing/2014/main" id="{5CC5F6DB-90D7-924F-92A0-08B32BC8FFCE}"/>
              </a:ext>
            </a:extLst>
          </p:cNvPr>
          <p:cNvGrpSpPr/>
          <p:nvPr/>
        </p:nvGrpSpPr>
        <p:grpSpPr>
          <a:xfrm>
            <a:off x="847217" y="5890722"/>
            <a:ext cx="1174828" cy="1155733"/>
            <a:chOff x="10705805" y="6088020"/>
            <a:chExt cx="655319" cy="644668"/>
          </a:xfrm>
        </p:grpSpPr>
        <p:grpSp>
          <p:nvGrpSpPr>
            <p:cNvPr id="9" name="组合 8">
              <a:extLst>
                <a:ext uri="{FF2B5EF4-FFF2-40B4-BE49-F238E27FC236}">
                  <a16:creationId xmlns:a16="http://schemas.microsoft.com/office/drawing/2014/main" id="{60DCA1D9-6CF7-504B-806D-CD0B8BCA4BB0}"/>
                </a:ext>
              </a:extLst>
            </p:cNvPr>
            <p:cNvGrpSpPr/>
            <p:nvPr/>
          </p:nvGrpSpPr>
          <p:grpSpPr>
            <a:xfrm>
              <a:off x="10705805" y="6088020"/>
              <a:ext cx="45719" cy="644668"/>
              <a:chOff x="10705805" y="6088020"/>
              <a:chExt cx="45719" cy="644668"/>
            </a:xfrm>
          </p:grpSpPr>
          <p:sp>
            <p:nvSpPr>
              <p:cNvPr id="34" name="演示研究所 SlideLab.cc">
                <a:extLst>
                  <a:ext uri="{FF2B5EF4-FFF2-40B4-BE49-F238E27FC236}">
                    <a16:creationId xmlns:a16="http://schemas.microsoft.com/office/drawing/2014/main" id="{D01267D2-CF03-AF44-B1DA-D400D730E9D6}"/>
                  </a:ext>
                </a:extLst>
              </p:cNvPr>
              <p:cNvSpPr/>
              <p:nvPr/>
            </p:nvSpPr>
            <p:spPr>
              <a:xfrm flipH="1">
                <a:off x="10705805" y="6088020"/>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35" name="演示研究所 SlideLab.cc">
                <a:extLst>
                  <a:ext uri="{FF2B5EF4-FFF2-40B4-BE49-F238E27FC236}">
                    <a16:creationId xmlns:a16="http://schemas.microsoft.com/office/drawing/2014/main" id="{A95449C6-3138-7145-BC9B-8480C929015A}"/>
                  </a:ext>
                </a:extLst>
              </p:cNvPr>
              <p:cNvSpPr/>
              <p:nvPr/>
            </p:nvSpPr>
            <p:spPr>
              <a:xfrm flipH="1">
                <a:off x="10705805" y="6237757"/>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36" name="演示研究所 SlideLab.cc">
                <a:extLst>
                  <a:ext uri="{FF2B5EF4-FFF2-40B4-BE49-F238E27FC236}">
                    <a16:creationId xmlns:a16="http://schemas.microsoft.com/office/drawing/2014/main" id="{BB4CE6F5-6A84-314C-8E8D-941E84084127}"/>
                  </a:ext>
                </a:extLst>
              </p:cNvPr>
              <p:cNvSpPr/>
              <p:nvPr/>
            </p:nvSpPr>
            <p:spPr>
              <a:xfrm flipH="1">
                <a:off x="10705805" y="6387494"/>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37" name="演示研究所 SlideLab.cc">
                <a:extLst>
                  <a:ext uri="{FF2B5EF4-FFF2-40B4-BE49-F238E27FC236}">
                    <a16:creationId xmlns:a16="http://schemas.microsoft.com/office/drawing/2014/main" id="{A407C1EC-F1C6-2341-989E-BC47990B815F}"/>
                  </a:ext>
                </a:extLst>
              </p:cNvPr>
              <p:cNvSpPr/>
              <p:nvPr/>
            </p:nvSpPr>
            <p:spPr>
              <a:xfrm flipH="1">
                <a:off x="10705805" y="6537231"/>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38" name="演示研究所 SlideLab.cc">
                <a:extLst>
                  <a:ext uri="{FF2B5EF4-FFF2-40B4-BE49-F238E27FC236}">
                    <a16:creationId xmlns:a16="http://schemas.microsoft.com/office/drawing/2014/main" id="{FE248B1E-DC19-F145-BAB8-5CC8C92AF323}"/>
                  </a:ext>
                </a:extLst>
              </p:cNvPr>
              <p:cNvSpPr/>
              <p:nvPr/>
            </p:nvSpPr>
            <p:spPr>
              <a:xfrm flipH="1">
                <a:off x="10705805" y="6686969"/>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grpSp>
          <p:nvGrpSpPr>
            <p:cNvPr id="10" name="组合 9">
              <a:extLst>
                <a:ext uri="{FF2B5EF4-FFF2-40B4-BE49-F238E27FC236}">
                  <a16:creationId xmlns:a16="http://schemas.microsoft.com/office/drawing/2014/main" id="{55861108-C19D-7E4A-9B68-800F6AC51B3B}"/>
                </a:ext>
              </a:extLst>
            </p:cNvPr>
            <p:cNvGrpSpPr/>
            <p:nvPr/>
          </p:nvGrpSpPr>
          <p:grpSpPr>
            <a:xfrm>
              <a:off x="10858205" y="6088020"/>
              <a:ext cx="45719" cy="644668"/>
              <a:chOff x="10705805" y="6088020"/>
              <a:chExt cx="45719" cy="644668"/>
            </a:xfrm>
          </p:grpSpPr>
          <p:sp>
            <p:nvSpPr>
              <p:cNvPr id="29" name="演示研究所 SlideLab.cc">
                <a:extLst>
                  <a:ext uri="{FF2B5EF4-FFF2-40B4-BE49-F238E27FC236}">
                    <a16:creationId xmlns:a16="http://schemas.microsoft.com/office/drawing/2014/main" id="{080EFF82-771A-3E42-8FB1-F63566571C31}"/>
                  </a:ext>
                </a:extLst>
              </p:cNvPr>
              <p:cNvSpPr/>
              <p:nvPr/>
            </p:nvSpPr>
            <p:spPr>
              <a:xfrm flipH="1">
                <a:off x="10705805" y="6088020"/>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30" name="演示研究所 SlideLab.cc">
                <a:extLst>
                  <a:ext uri="{FF2B5EF4-FFF2-40B4-BE49-F238E27FC236}">
                    <a16:creationId xmlns:a16="http://schemas.microsoft.com/office/drawing/2014/main" id="{39152309-FDBB-5D46-A60F-BA7ACE1DD283}"/>
                  </a:ext>
                </a:extLst>
              </p:cNvPr>
              <p:cNvSpPr/>
              <p:nvPr/>
            </p:nvSpPr>
            <p:spPr>
              <a:xfrm flipH="1">
                <a:off x="10705805" y="6237757"/>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31" name="演示研究所 SlideLab.cc">
                <a:extLst>
                  <a:ext uri="{FF2B5EF4-FFF2-40B4-BE49-F238E27FC236}">
                    <a16:creationId xmlns:a16="http://schemas.microsoft.com/office/drawing/2014/main" id="{11A558B4-A583-8C4A-BE0B-5BA872F6CF7C}"/>
                  </a:ext>
                </a:extLst>
              </p:cNvPr>
              <p:cNvSpPr/>
              <p:nvPr/>
            </p:nvSpPr>
            <p:spPr>
              <a:xfrm flipH="1">
                <a:off x="10705805" y="6387494"/>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32" name="演示研究所 SlideLab.cc">
                <a:extLst>
                  <a:ext uri="{FF2B5EF4-FFF2-40B4-BE49-F238E27FC236}">
                    <a16:creationId xmlns:a16="http://schemas.microsoft.com/office/drawing/2014/main" id="{474C31D8-33B9-2342-91A9-A3D0049A4DEE}"/>
                  </a:ext>
                </a:extLst>
              </p:cNvPr>
              <p:cNvSpPr/>
              <p:nvPr/>
            </p:nvSpPr>
            <p:spPr>
              <a:xfrm flipH="1">
                <a:off x="10705805" y="6537231"/>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33" name="演示研究所 SlideLab.cc">
                <a:extLst>
                  <a:ext uri="{FF2B5EF4-FFF2-40B4-BE49-F238E27FC236}">
                    <a16:creationId xmlns:a16="http://schemas.microsoft.com/office/drawing/2014/main" id="{D3109B19-6F38-B748-8DAF-07E97AF061CD}"/>
                  </a:ext>
                </a:extLst>
              </p:cNvPr>
              <p:cNvSpPr/>
              <p:nvPr/>
            </p:nvSpPr>
            <p:spPr>
              <a:xfrm flipH="1">
                <a:off x="10705805" y="6686969"/>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grpSp>
          <p:nvGrpSpPr>
            <p:cNvPr id="11" name="组合 10">
              <a:extLst>
                <a:ext uri="{FF2B5EF4-FFF2-40B4-BE49-F238E27FC236}">
                  <a16:creationId xmlns:a16="http://schemas.microsoft.com/office/drawing/2014/main" id="{3BCFDD98-119A-0648-B249-643B0E48E78A}"/>
                </a:ext>
              </a:extLst>
            </p:cNvPr>
            <p:cNvGrpSpPr/>
            <p:nvPr/>
          </p:nvGrpSpPr>
          <p:grpSpPr>
            <a:xfrm>
              <a:off x="11010605" y="6088020"/>
              <a:ext cx="45719" cy="644668"/>
              <a:chOff x="10705805" y="6088020"/>
              <a:chExt cx="45719" cy="644668"/>
            </a:xfrm>
          </p:grpSpPr>
          <p:sp>
            <p:nvSpPr>
              <p:cNvPr id="24" name="演示研究所 SlideLab.cc">
                <a:extLst>
                  <a:ext uri="{FF2B5EF4-FFF2-40B4-BE49-F238E27FC236}">
                    <a16:creationId xmlns:a16="http://schemas.microsoft.com/office/drawing/2014/main" id="{8FE27016-6036-5B46-8BD7-2BA8BC68D4C4}"/>
                  </a:ext>
                </a:extLst>
              </p:cNvPr>
              <p:cNvSpPr/>
              <p:nvPr/>
            </p:nvSpPr>
            <p:spPr>
              <a:xfrm flipH="1">
                <a:off x="10705805" y="6088020"/>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25" name="演示研究所 SlideLab.cc">
                <a:extLst>
                  <a:ext uri="{FF2B5EF4-FFF2-40B4-BE49-F238E27FC236}">
                    <a16:creationId xmlns:a16="http://schemas.microsoft.com/office/drawing/2014/main" id="{08C3C1FB-1F3A-834C-AB3A-814340142C0C}"/>
                  </a:ext>
                </a:extLst>
              </p:cNvPr>
              <p:cNvSpPr/>
              <p:nvPr/>
            </p:nvSpPr>
            <p:spPr>
              <a:xfrm flipH="1">
                <a:off x="10705805" y="6237757"/>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26" name="演示研究所 SlideLab.cc">
                <a:extLst>
                  <a:ext uri="{FF2B5EF4-FFF2-40B4-BE49-F238E27FC236}">
                    <a16:creationId xmlns:a16="http://schemas.microsoft.com/office/drawing/2014/main" id="{4ACD836B-FFDD-1949-8D1B-4C9FE0512112}"/>
                  </a:ext>
                </a:extLst>
              </p:cNvPr>
              <p:cNvSpPr/>
              <p:nvPr/>
            </p:nvSpPr>
            <p:spPr>
              <a:xfrm flipH="1">
                <a:off x="10705805" y="6387494"/>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27" name="演示研究所 SlideLab.cc">
                <a:extLst>
                  <a:ext uri="{FF2B5EF4-FFF2-40B4-BE49-F238E27FC236}">
                    <a16:creationId xmlns:a16="http://schemas.microsoft.com/office/drawing/2014/main" id="{BB3B42A8-44E3-6E4D-AE5F-0D1A1CFD8A6B}"/>
                  </a:ext>
                </a:extLst>
              </p:cNvPr>
              <p:cNvSpPr/>
              <p:nvPr/>
            </p:nvSpPr>
            <p:spPr>
              <a:xfrm flipH="1">
                <a:off x="10705805" y="6537231"/>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28" name="演示研究所 SlideLab.cc">
                <a:extLst>
                  <a:ext uri="{FF2B5EF4-FFF2-40B4-BE49-F238E27FC236}">
                    <a16:creationId xmlns:a16="http://schemas.microsoft.com/office/drawing/2014/main" id="{89E6533A-C91E-074B-BFB2-449D8EF37B78}"/>
                  </a:ext>
                </a:extLst>
              </p:cNvPr>
              <p:cNvSpPr/>
              <p:nvPr/>
            </p:nvSpPr>
            <p:spPr>
              <a:xfrm flipH="1">
                <a:off x="10705805" y="6686969"/>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grpSp>
          <p:nvGrpSpPr>
            <p:cNvPr id="12" name="组合 11">
              <a:extLst>
                <a:ext uri="{FF2B5EF4-FFF2-40B4-BE49-F238E27FC236}">
                  <a16:creationId xmlns:a16="http://schemas.microsoft.com/office/drawing/2014/main" id="{D819EF5C-97A1-2F46-B52C-798F76C8077C}"/>
                </a:ext>
              </a:extLst>
            </p:cNvPr>
            <p:cNvGrpSpPr/>
            <p:nvPr/>
          </p:nvGrpSpPr>
          <p:grpSpPr>
            <a:xfrm>
              <a:off x="11163005" y="6088020"/>
              <a:ext cx="45719" cy="644668"/>
              <a:chOff x="10705805" y="6088020"/>
              <a:chExt cx="45719" cy="644668"/>
            </a:xfrm>
          </p:grpSpPr>
          <p:sp>
            <p:nvSpPr>
              <p:cNvPr id="19" name="演示研究所 SlideLab.cc">
                <a:extLst>
                  <a:ext uri="{FF2B5EF4-FFF2-40B4-BE49-F238E27FC236}">
                    <a16:creationId xmlns:a16="http://schemas.microsoft.com/office/drawing/2014/main" id="{C36E000F-15A7-9748-94BB-4377492C6881}"/>
                  </a:ext>
                </a:extLst>
              </p:cNvPr>
              <p:cNvSpPr/>
              <p:nvPr/>
            </p:nvSpPr>
            <p:spPr>
              <a:xfrm flipH="1">
                <a:off x="10705805" y="6088020"/>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20" name="演示研究所 SlideLab.cc">
                <a:extLst>
                  <a:ext uri="{FF2B5EF4-FFF2-40B4-BE49-F238E27FC236}">
                    <a16:creationId xmlns:a16="http://schemas.microsoft.com/office/drawing/2014/main" id="{98F58342-6C53-E847-AF9F-8230EF34C322}"/>
                  </a:ext>
                </a:extLst>
              </p:cNvPr>
              <p:cNvSpPr/>
              <p:nvPr/>
            </p:nvSpPr>
            <p:spPr>
              <a:xfrm flipH="1">
                <a:off x="10705805" y="6237757"/>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21" name="演示研究所 SlideLab.cc">
                <a:extLst>
                  <a:ext uri="{FF2B5EF4-FFF2-40B4-BE49-F238E27FC236}">
                    <a16:creationId xmlns:a16="http://schemas.microsoft.com/office/drawing/2014/main" id="{CD5F6FA2-27F9-E249-908F-86EB9E11F524}"/>
                  </a:ext>
                </a:extLst>
              </p:cNvPr>
              <p:cNvSpPr/>
              <p:nvPr/>
            </p:nvSpPr>
            <p:spPr>
              <a:xfrm flipH="1">
                <a:off x="10705805" y="6387494"/>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22" name="演示研究所 SlideLab.cc">
                <a:extLst>
                  <a:ext uri="{FF2B5EF4-FFF2-40B4-BE49-F238E27FC236}">
                    <a16:creationId xmlns:a16="http://schemas.microsoft.com/office/drawing/2014/main" id="{F8FB4FD9-914A-E749-AE28-36F6DE412E2F}"/>
                  </a:ext>
                </a:extLst>
              </p:cNvPr>
              <p:cNvSpPr/>
              <p:nvPr/>
            </p:nvSpPr>
            <p:spPr>
              <a:xfrm flipH="1">
                <a:off x="10705805" y="6537231"/>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23" name="演示研究所 SlideLab.cc">
                <a:extLst>
                  <a:ext uri="{FF2B5EF4-FFF2-40B4-BE49-F238E27FC236}">
                    <a16:creationId xmlns:a16="http://schemas.microsoft.com/office/drawing/2014/main" id="{8CBDEDFF-B39B-7443-8457-0853F54326B4}"/>
                  </a:ext>
                </a:extLst>
              </p:cNvPr>
              <p:cNvSpPr/>
              <p:nvPr/>
            </p:nvSpPr>
            <p:spPr>
              <a:xfrm flipH="1">
                <a:off x="10705805" y="6686969"/>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grpSp>
          <p:nvGrpSpPr>
            <p:cNvPr id="13" name="组合 12">
              <a:extLst>
                <a:ext uri="{FF2B5EF4-FFF2-40B4-BE49-F238E27FC236}">
                  <a16:creationId xmlns:a16="http://schemas.microsoft.com/office/drawing/2014/main" id="{44C8F068-D26D-074A-970F-ACEC809C948A}"/>
                </a:ext>
              </a:extLst>
            </p:cNvPr>
            <p:cNvGrpSpPr/>
            <p:nvPr/>
          </p:nvGrpSpPr>
          <p:grpSpPr>
            <a:xfrm>
              <a:off x="11315405" y="6088020"/>
              <a:ext cx="45719" cy="644668"/>
              <a:chOff x="10705805" y="6088020"/>
              <a:chExt cx="45719" cy="644668"/>
            </a:xfrm>
          </p:grpSpPr>
          <p:sp>
            <p:nvSpPr>
              <p:cNvPr id="14" name="演示研究所 SlideLab.cc">
                <a:extLst>
                  <a:ext uri="{FF2B5EF4-FFF2-40B4-BE49-F238E27FC236}">
                    <a16:creationId xmlns:a16="http://schemas.microsoft.com/office/drawing/2014/main" id="{C049A051-87FD-1346-AAE5-C22AA7335C86}"/>
                  </a:ext>
                </a:extLst>
              </p:cNvPr>
              <p:cNvSpPr/>
              <p:nvPr/>
            </p:nvSpPr>
            <p:spPr>
              <a:xfrm flipH="1">
                <a:off x="10705805" y="6088020"/>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5" name="演示研究所 SlideLab.cc">
                <a:extLst>
                  <a:ext uri="{FF2B5EF4-FFF2-40B4-BE49-F238E27FC236}">
                    <a16:creationId xmlns:a16="http://schemas.microsoft.com/office/drawing/2014/main" id="{2DDCA46E-D229-D847-86CC-55B2F39DA39D}"/>
                  </a:ext>
                </a:extLst>
              </p:cNvPr>
              <p:cNvSpPr/>
              <p:nvPr/>
            </p:nvSpPr>
            <p:spPr>
              <a:xfrm flipH="1">
                <a:off x="10705805" y="6237757"/>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6" name="演示研究所 SlideLab.cc">
                <a:extLst>
                  <a:ext uri="{FF2B5EF4-FFF2-40B4-BE49-F238E27FC236}">
                    <a16:creationId xmlns:a16="http://schemas.microsoft.com/office/drawing/2014/main" id="{D225AD60-4A67-834F-BE19-879B2D86A232}"/>
                  </a:ext>
                </a:extLst>
              </p:cNvPr>
              <p:cNvSpPr/>
              <p:nvPr/>
            </p:nvSpPr>
            <p:spPr>
              <a:xfrm flipH="1">
                <a:off x="10705805" y="6387494"/>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7" name="演示研究所 SlideLab.cc">
                <a:extLst>
                  <a:ext uri="{FF2B5EF4-FFF2-40B4-BE49-F238E27FC236}">
                    <a16:creationId xmlns:a16="http://schemas.microsoft.com/office/drawing/2014/main" id="{E32884D2-037A-4046-AC59-B4625C019FF5}"/>
                  </a:ext>
                </a:extLst>
              </p:cNvPr>
              <p:cNvSpPr/>
              <p:nvPr/>
            </p:nvSpPr>
            <p:spPr>
              <a:xfrm flipH="1">
                <a:off x="10705805" y="6537231"/>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8" name="演示研究所 SlideLab.cc">
                <a:extLst>
                  <a:ext uri="{FF2B5EF4-FFF2-40B4-BE49-F238E27FC236}">
                    <a16:creationId xmlns:a16="http://schemas.microsoft.com/office/drawing/2014/main" id="{25A5FE34-CB6F-AC48-85F4-4F28CD6A2E20}"/>
                  </a:ext>
                </a:extLst>
              </p:cNvPr>
              <p:cNvSpPr/>
              <p:nvPr/>
            </p:nvSpPr>
            <p:spPr>
              <a:xfrm flipH="1">
                <a:off x="10705805" y="6686969"/>
                <a:ext cx="45719" cy="45719"/>
              </a:xfrm>
              <a:prstGeom prst="ellipse">
                <a:avLst/>
              </a:pr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grpSp>
      <p:grpSp>
        <p:nvGrpSpPr>
          <p:cNvPr id="39" name="演示研究所 SlideLab.cc">
            <a:extLst>
              <a:ext uri="{FF2B5EF4-FFF2-40B4-BE49-F238E27FC236}">
                <a16:creationId xmlns:a16="http://schemas.microsoft.com/office/drawing/2014/main" id="{A9BB071D-E266-B14B-AF45-5FB8BAE83D23}"/>
              </a:ext>
            </a:extLst>
          </p:cNvPr>
          <p:cNvGrpSpPr/>
          <p:nvPr/>
        </p:nvGrpSpPr>
        <p:grpSpPr>
          <a:xfrm rot="5400000" flipH="1" flipV="1">
            <a:off x="11384554" y="59775"/>
            <a:ext cx="180734" cy="827714"/>
            <a:chOff x="11303000" y="2324100"/>
            <a:chExt cx="176784" cy="809625"/>
          </a:xfrm>
          <a:solidFill>
            <a:schemeClr val="accent1"/>
          </a:solidFill>
        </p:grpSpPr>
        <p:sp>
          <p:nvSpPr>
            <p:cNvPr id="40" name="演示研究所 SlideLab.cc">
              <a:extLst>
                <a:ext uri="{FF2B5EF4-FFF2-40B4-BE49-F238E27FC236}">
                  <a16:creationId xmlns:a16="http://schemas.microsoft.com/office/drawing/2014/main" id="{52337BD1-0689-9447-92A0-0EFFFC52F278}"/>
                </a:ext>
              </a:extLst>
            </p:cNvPr>
            <p:cNvSpPr/>
            <p:nvPr/>
          </p:nvSpPr>
          <p:spPr>
            <a:xfrm>
              <a:off x="11303000" y="2324100"/>
              <a:ext cx="176784" cy="152400"/>
            </a:xfrm>
            <a:prstGeom prst="triangl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41" name="演示研究所 SlideLab.cc">
              <a:extLst>
                <a:ext uri="{FF2B5EF4-FFF2-40B4-BE49-F238E27FC236}">
                  <a16:creationId xmlns:a16="http://schemas.microsoft.com/office/drawing/2014/main" id="{A20C5654-C669-E446-B331-63B8A0DAC5C4}"/>
                </a:ext>
              </a:extLst>
            </p:cNvPr>
            <p:cNvSpPr/>
            <p:nvPr/>
          </p:nvSpPr>
          <p:spPr>
            <a:xfrm>
              <a:off x="11303000" y="2543175"/>
              <a:ext cx="176784" cy="152400"/>
            </a:xfrm>
            <a:prstGeom prst="triangl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42" name="演示研究所 SlideLab.cc">
              <a:extLst>
                <a:ext uri="{FF2B5EF4-FFF2-40B4-BE49-F238E27FC236}">
                  <a16:creationId xmlns:a16="http://schemas.microsoft.com/office/drawing/2014/main" id="{F210FCF2-4653-FE43-B5EE-293229BC450C}"/>
                </a:ext>
              </a:extLst>
            </p:cNvPr>
            <p:cNvSpPr/>
            <p:nvPr/>
          </p:nvSpPr>
          <p:spPr>
            <a:xfrm>
              <a:off x="11303000" y="2762250"/>
              <a:ext cx="176784" cy="152400"/>
            </a:xfrm>
            <a:prstGeom prst="triangl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43" name="演示研究所 SlideLab.cc">
              <a:extLst>
                <a:ext uri="{FF2B5EF4-FFF2-40B4-BE49-F238E27FC236}">
                  <a16:creationId xmlns:a16="http://schemas.microsoft.com/office/drawing/2014/main" id="{E2738BEA-4141-024A-A7E7-455B4F32051B}"/>
                </a:ext>
              </a:extLst>
            </p:cNvPr>
            <p:cNvSpPr/>
            <p:nvPr/>
          </p:nvSpPr>
          <p:spPr>
            <a:xfrm>
              <a:off x="11303000" y="2981325"/>
              <a:ext cx="176784" cy="152400"/>
            </a:xfrm>
            <a:prstGeom prst="triangl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sp>
        <p:nvSpPr>
          <p:cNvPr id="75" name="演示研究所 SlideLab.cc">
            <a:extLst>
              <a:ext uri="{FF2B5EF4-FFF2-40B4-BE49-F238E27FC236}">
                <a16:creationId xmlns:a16="http://schemas.microsoft.com/office/drawing/2014/main" id="{97A26663-E55E-2244-A97A-D19B76A02A02}"/>
              </a:ext>
            </a:extLst>
          </p:cNvPr>
          <p:cNvSpPr/>
          <p:nvPr/>
        </p:nvSpPr>
        <p:spPr bwMode="auto">
          <a:xfrm>
            <a:off x="496522" y="5671664"/>
            <a:ext cx="602041" cy="602041"/>
          </a:xfrm>
          <a:prstGeom prst="ellipse">
            <a:avLst/>
          </a:prstGeom>
          <a:solidFill>
            <a:schemeClr val="accent2"/>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48" name="演示研究所 SlideLab.cc">
            <a:extLst>
              <a:ext uri="{FF2B5EF4-FFF2-40B4-BE49-F238E27FC236}">
                <a16:creationId xmlns:a16="http://schemas.microsoft.com/office/drawing/2014/main" id="{7E1E34F4-70F8-D24C-ACCB-919F2667B035}"/>
              </a:ext>
            </a:extLst>
          </p:cNvPr>
          <p:cNvSpPr/>
          <p:nvPr/>
        </p:nvSpPr>
        <p:spPr>
          <a:xfrm>
            <a:off x="3195102" y="4104938"/>
            <a:ext cx="6175948" cy="705258"/>
          </a:xfrm>
          <a:prstGeom prst="rect">
            <a:avLst/>
          </a:prstGeom>
        </p:spPr>
        <p:txBody>
          <a:bodyPr wrap="square">
            <a:spAutoFit/>
          </a:body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prstClr val="black">
                    <a:lumMod val="50000"/>
                    <a:lumOff val="50000"/>
                  </a:prstClr>
                </a:solidFill>
                <a:effectLst/>
                <a:uLnTx/>
                <a:uFillTx/>
                <a:latin typeface="MiSans Normal" pitchFamily="2" charset="-122"/>
                <a:ea typeface="MiSans Normal" pitchFamily="2" charset="-122"/>
              </a:rPr>
              <a:t>Lorem ipsum dolor sit amet, consectetur adipiscing elit. Donec luctus nibh sit amet sem vulputate venenatis bibendum orci pulvinar. </a:t>
            </a:r>
          </a:p>
        </p:txBody>
      </p:sp>
      <p:grpSp>
        <p:nvGrpSpPr>
          <p:cNvPr id="49" name="演示研究所 SlideLab.cc">
            <a:extLst>
              <a:ext uri="{FF2B5EF4-FFF2-40B4-BE49-F238E27FC236}">
                <a16:creationId xmlns:a16="http://schemas.microsoft.com/office/drawing/2014/main" id="{C5CC4413-0527-4648-AB62-269A67A6E08C}"/>
              </a:ext>
            </a:extLst>
          </p:cNvPr>
          <p:cNvGrpSpPr/>
          <p:nvPr/>
        </p:nvGrpSpPr>
        <p:grpSpPr>
          <a:xfrm>
            <a:off x="5691536" y="1104263"/>
            <a:ext cx="1256104" cy="1256104"/>
            <a:chOff x="3716678" y="724857"/>
            <a:chExt cx="1710644" cy="1710644"/>
          </a:xfrm>
        </p:grpSpPr>
        <p:sp>
          <p:nvSpPr>
            <p:cNvPr id="50" name="演示研究所 SlideLab.cc">
              <a:extLst>
                <a:ext uri="{FF2B5EF4-FFF2-40B4-BE49-F238E27FC236}">
                  <a16:creationId xmlns:a16="http://schemas.microsoft.com/office/drawing/2014/main" id="{B41DF490-8250-2F41-A832-17E4160F4699}"/>
                </a:ext>
              </a:extLst>
            </p:cNvPr>
            <p:cNvSpPr/>
            <p:nvPr/>
          </p:nvSpPr>
          <p:spPr>
            <a:xfrm>
              <a:off x="3716678" y="724857"/>
              <a:ext cx="1710644" cy="1710644"/>
            </a:xfrm>
            <a:prstGeom prst="ellipse">
              <a:avLst/>
            </a:prstGeom>
            <a:solidFill>
              <a:schemeClr val="accent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4800" b="1" i="0" u="none" strike="noStrike" kern="1200" cap="none" spc="0" normalizeH="0" baseline="0" noProof="0">
                <a:ln>
                  <a:noFill/>
                </a:ln>
                <a:solidFill>
                  <a:srgbClr val="42556C"/>
                </a:solidFill>
                <a:effectLst/>
                <a:uLnTx/>
                <a:uFillTx/>
                <a:latin typeface="MiSans Normal" pitchFamily="2" charset="-122"/>
                <a:ea typeface="MiSans Normal" pitchFamily="2" charset="-122"/>
              </a:endParaRPr>
            </a:p>
          </p:txBody>
        </p:sp>
        <p:sp>
          <p:nvSpPr>
            <p:cNvPr id="51" name="演示研究所 SlideLab.cc">
              <a:extLst>
                <a:ext uri="{FF2B5EF4-FFF2-40B4-BE49-F238E27FC236}">
                  <a16:creationId xmlns:a16="http://schemas.microsoft.com/office/drawing/2014/main" id="{26E77C25-4B66-F443-B9E3-956A93E8B3FC}"/>
                </a:ext>
              </a:extLst>
            </p:cNvPr>
            <p:cNvSpPr txBox="1">
              <a:spLocks noChangeArrowheads="1"/>
            </p:cNvSpPr>
            <p:nvPr/>
          </p:nvSpPr>
          <p:spPr bwMode="auto">
            <a:xfrm>
              <a:off x="3813902" y="989224"/>
              <a:ext cx="1214227" cy="1257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defTabSz="457200" rtl="0" eaLnBrk="1" fontAlgn="base" latinLnBrk="0" hangingPunct="1">
                <a:lnSpc>
                  <a:spcPct val="100000"/>
                </a:lnSpc>
                <a:spcBef>
                  <a:spcPct val="0"/>
                </a:spcBef>
                <a:spcAft>
                  <a:spcPct val="0"/>
                </a:spcAft>
                <a:buClrTx/>
                <a:buSzTx/>
                <a:buFontTx/>
                <a:buNone/>
                <a:tabLst/>
                <a:defRPr/>
              </a:pPr>
              <a:r>
                <a:rPr kumimoji="0" lang="en-US" altLang="zh-CN" sz="5400" b="1" i="1" u="none" strike="noStrike" kern="1200" cap="none" spc="0" normalizeH="0" baseline="0" noProof="0">
                  <a:ln>
                    <a:noFill/>
                  </a:ln>
                  <a:solidFill>
                    <a:prstClr val="white"/>
                  </a:solidFill>
                  <a:effectLst/>
                  <a:uLnTx/>
                  <a:uFillTx/>
                  <a:latin typeface="MiSans Normal" pitchFamily="2" charset="-122"/>
                  <a:ea typeface="MiSans Normal" pitchFamily="2" charset="-122"/>
                </a:rPr>
                <a:t>01</a:t>
              </a:r>
              <a:endParaRPr kumimoji="0" lang="zh-CN" altLang="en-US" sz="5400" b="1" i="1" u="none" strike="noStrike" kern="1200" cap="none" spc="0" normalizeH="0" baseline="0" noProof="0">
                <a:ln>
                  <a:noFill/>
                </a:ln>
                <a:solidFill>
                  <a:prstClr val="white"/>
                </a:solidFill>
                <a:effectLst/>
                <a:uLnTx/>
                <a:uFillTx/>
                <a:latin typeface="MiSans Normal" pitchFamily="2" charset="-122"/>
                <a:ea typeface="MiSans Normal" pitchFamily="2" charset="-122"/>
              </a:endParaRPr>
            </a:p>
          </p:txBody>
        </p:sp>
      </p:grpSp>
      <p:sp>
        <p:nvSpPr>
          <p:cNvPr id="52" name="演示研究所 SlideLab.cc">
            <a:extLst>
              <a:ext uri="{FF2B5EF4-FFF2-40B4-BE49-F238E27FC236}">
                <a16:creationId xmlns:a16="http://schemas.microsoft.com/office/drawing/2014/main" id="{BD49F1DD-19FF-D946-8CAC-B5078A97EE5E}"/>
              </a:ext>
            </a:extLst>
          </p:cNvPr>
          <p:cNvSpPr txBox="1">
            <a:spLocks noChangeArrowheads="1"/>
          </p:cNvSpPr>
          <p:nvPr/>
        </p:nvSpPr>
        <p:spPr bwMode="auto">
          <a:xfrm>
            <a:off x="4215844" y="2914412"/>
            <a:ext cx="413446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lang="zh-CN" altLang="en-US" sz="4400" b="1" dirty="0">
                <a:solidFill>
                  <a:schemeClr val="accent1"/>
                </a:solidFill>
                <a:latin typeface="MiSans Normal" pitchFamily="2" charset="-122"/>
                <a:ea typeface="MiSans Normal" pitchFamily="2" charset="-122"/>
              </a:rPr>
              <a:t>功能设计与实现</a:t>
            </a:r>
            <a:endParaRPr kumimoji="0" lang="zh-CN" altLang="en-US" sz="4400" b="1" i="0" u="none" strike="noStrike" kern="1200" cap="none" spc="0" normalizeH="0" baseline="0" noProof="0" dirty="0">
              <a:ln>
                <a:noFill/>
              </a:ln>
              <a:solidFill>
                <a:schemeClr val="accent1"/>
              </a:solidFill>
              <a:effectLst/>
              <a:uLnTx/>
              <a:uFillTx/>
              <a:latin typeface="MiSans Normal" pitchFamily="2" charset="-122"/>
              <a:ea typeface="MiSans Normal" pitchFamily="2" charset="-122"/>
            </a:endParaRPr>
          </a:p>
        </p:txBody>
      </p:sp>
      <p:sp>
        <p:nvSpPr>
          <p:cNvPr id="2" name="演示研究所 SlideLab.cc">
            <a:extLst>
              <a:ext uri="{FF2B5EF4-FFF2-40B4-BE49-F238E27FC236}">
                <a16:creationId xmlns:a16="http://schemas.microsoft.com/office/drawing/2014/main" id="{FFA8243A-9247-F744-4150-2F20C0D9748F}"/>
              </a:ext>
            </a:extLst>
          </p:cNvPr>
          <p:cNvSpPr/>
          <p:nvPr/>
        </p:nvSpPr>
        <p:spPr bwMode="auto">
          <a:xfrm>
            <a:off x="1" y="0"/>
            <a:ext cx="1352581" cy="1086132"/>
          </a:xfrm>
          <a:custGeom>
            <a:avLst/>
            <a:gdLst>
              <a:gd name="connsiteX0" fmla="*/ 0 w 1352581"/>
              <a:gd name="connsiteY0" fmla="*/ 0 h 1086132"/>
              <a:gd name="connsiteX1" fmla="*/ 1352581 w 1352581"/>
              <a:gd name="connsiteY1" fmla="*/ 0 h 1086132"/>
              <a:gd name="connsiteX2" fmla="*/ 1341459 w 1352581"/>
              <a:gd name="connsiteY2" fmla="*/ 72870 h 1086132"/>
              <a:gd name="connsiteX3" fmla="*/ 98229 w 1352581"/>
              <a:gd name="connsiteY3" fmla="*/ 1086132 h 1086132"/>
              <a:gd name="connsiteX4" fmla="*/ 0 w 1352581"/>
              <a:gd name="connsiteY4" fmla="*/ 1081172 h 1086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581" h="1086132">
                <a:moveTo>
                  <a:pt x="0" y="0"/>
                </a:moveTo>
                <a:lnTo>
                  <a:pt x="1352581" y="0"/>
                </a:lnTo>
                <a:lnTo>
                  <a:pt x="1341459" y="72870"/>
                </a:lnTo>
                <a:cubicBezTo>
                  <a:pt x="1223129" y="651138"/>
                  <a:pt x="711478" y="1086132"/>
                  <a:pt x="98229" y="1086132"/>
                </a:cubicBezTo>
                <a:lnTo>
                  <a:pt x="0" y="1081172"/>
                </a:lnTo>
                <a:close/>
              </a:path>
            </a:pathLst>
          </a:custGeom>
          <a:solidFill>
            <a:schemeClr val="accent2"/>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Tree>
    <p:extLst>
      <p:ext uri="{BB962C8B-B14F-4D97-AF65-F5344CB8AC3E}">
        <p14:creationId xmlns:p14="http://schemas.microsoft.com/office/powerpoint/2010/main" val="101723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8501DC-E404-17CF-1CB8-A0BDCA65FF7E}"/>
            </a:ext>
          </a:extLst>
        </p:cNvPr>
        <p:cNvGrpSpPr/>
        <p:nvPr/>
      </p:nvGrpSpPr>
      <p:grpSpPr>
        <a:xfrm>
          <a:off x="0" y="0"/>
          <a:ext cx="0" cy="0"/>
          <a:chOff x="0" y="0"/>
          <a:chExt cx="0" cy="0"/>
        </a:xfrm>
      </p:grpSpPr>
      <p:sp>
        <p:nvSpPr>
          <p:cNvPr id="9" name="演示研究所 SlideLab.cc">
            <a:extLst>
              <a:ext uri="{FF2B5EF4-FFF2-40B4-BE49-F238E27FC236}">
                <a16:creationId xmlns:a16="http://schemas.microsoft.com/office/drawing/2014/main" id="{CBF34770-154F-1BED-53D3-D4F2C826FFBA}"/>
              </a:ext>
            </a:extLst>
          </p:cNvPr>
          <p:cNvSpPr/>
          <p:nvPr/>
        </p:nvSpPr>
        <p:spPr>
          <a:xfrm flipH="1">
            <a:off x="0" y="885315"/>
            <a:ext cx="12192000" cy="5965834"/>
          </a:xfrm>
          <a:custGeom>
            <a:avLst/>
            <a:gdLst>
              <a:gd name="connsiteX0" fmla="*/ 8980362 w 12192000"/>
              <a:gd name="connsiteY0" fmla="*/ 0 h 5965834"/>
              <a:gd name="connsiteX1" fmla="*/ 2837486 w 12192000"/>
              <a:gd name="connsiteY1" fmla="*/ 0 h 5965834"/>
              <a:gd name="connsiteX2" fmla="*/ 8173 w 12192000"/>
              <a:gd name="connsiteY2" fmla="*/ 1334296 h 5965834"/>
              <a:gd name="connsiteX3" fmla="*/ 0 w 12192000"/>
              <a:gd name="connsiteY3" fmla="*/ 1345226 h 5965834"/>
              <a:gd name="connsiteX4" fmla="*/ 0 w 12192000"/>
              <a:gd name="connsiteY4" fmla="*/ 5965834 h 5965834"/>
              <a:gd name="connsiteX5" fmla="*/ 12192000 w 12192000"/>
              <a:gd name="connsiteY5" fmla="*/ 5965834 h 5965834"/>
              <a:gd name="connsiteX6" fmla="*/ 12192000 w 12192000"/>
              <a:gd name="connsiteY6" fmla="*/ 1898448 h 5965834"/>
              <a:gd name="connsiteX7" fmla="*/ 12020749 w 12192000"/>
              <a:gd name="connsiteY7" fmla="*/ 1616561 h 5965834"/>
              <a:gd name="connsiteX8" fmla="*/ 8980362 w 12192000"/>
              <a:gd name="connsiteY8" fmla="*/ 0 h 596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5965834">
                <a:moveTo>
                  <a:pt x="8980362" y="0"/>
                </a:moveTo>
                <a:lnTo>
                  <a:pt x="2837486" y="0"/>
                </a:lnTo>
                <a:cubicBezTo>
                  <a:pt x="1698425" y="0"/>
                  <a:pt x="680678" y="519408"/>
                  <a:pt x="8173" y="1334296"/>
                </a:cubicBezTo>
                <a:lnTo>
                  <a:pt x="0" y="1345226"/>
                </a:lnTo>
                <a:lnTo>
                  <a:pt x="0" y="5965834"/>
                </a:lnTo>
                <a:lnTo>
                  <a:pt x="12192000" y="5965834"/>
                </a:lnTo>
                <a:lnTo>
                  <a:pt x="12192000" y="1898448"/>
                </a:lnTo>
                <a:lnTo>
                  <a:pt x="12020749" y="1616561"/>
                </a:lnTo>
                <a:cubicBezTo>
                  <a:pt x="11361838" y="641244"/>
                  <a:pt x="10245985" y="0"/>
                  <a:pt x="8980362" y="0"/>
                </a:cubicBezTo>
                <a:close/>
              </a:path>
            </a:pathLst>
          </a:custGeom>
          <a:gradFill>
            <a:gsLst>
              <a:gs pos="0">
                <a:schemeClr val="accent1">
                  <a:alpha val="6361"/>
                </a:schemeClr>
              </a:gs>
              <a:gs pos="100000">
                <a:schemeClr val="accent2">
                  <a:alpha val="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0" name="演示研究所 SlideLab.cc">
            <a:extLst>
              <a:ext uri="{FF2B5EF4-FFF2-40B4-BE49-F238E27FC236}">
                <a16:creationId xmlns:a16="http://schemas.microsoft.com/office/drawing/2014/main" id="{36D50D9C-8D31-F169-E5BB-8A78B63320DF}"/>
              </a:ext>
            </a:extLst>
          </p:cNvPr>
          <p:cNvSpPr/>
          <p:nvPr/>
        </p:nvSpPr>
        <p:spPr bwMode="auto">
          <a:xfrm>
            <a:off x="11447032" y="5887429"/>
            <a:ext cx="744968" cy="963720"/>
          </a:xfrm>
          <a:custGeom>
            <a:avLst/>
            <a:gdLst>
              <a:gd name="connsiteX0" fmla="*/ 744968 w 744968"/>
              <a:gd name="connsiteY0" fmla="*/ 0 h 963720"/>
              <a:gd name="connsiteX1" fmla="*/ 744968 w 744968"/>
              <a:gd name="connsiteY1" fmla="*/ 963720 h 963720"/>
              <a:gd name="connsiteX2" fmla="*/ 0 w 744968"/>
              <a:gd name="connsiteY2" fmla="*/ 963720 h 963720"/>
              <a:gd name="connsiteX3" fmla="*/ 15647 w 744968"/>
              <a:gd name="connsiteY3" fmla="*/ 808502 h 963720"/>
              <a:gd name="connsiteX4" fmla="*/ 650378 w 744968"/>
              <a:gd name="connsiteY4" fmla="*/ 34620 h 963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968" h="963720">
                <a:moveTo>
                  <a:pt x="744968" y="0"/>
                </a:moveTo>
                <a:lnTo>
                  <a:pt x="744968" y="963720"/>
                </a:lnTo>
                <a:lnTo>
                  <a:pt x="0" y="963720"/>
                </a:lnTo>
                <a:lnTo>
                  <a:pt x="15647" y="808502"/>
                </a:lnTo>
                <a:cubicBezTo>
                  <a:pt x="87248" y="458598"/>
                  <a:pt x="328845" y="170617"/>
                  <a:pt x="650378" y="34620"/>
                </a:cubicBezTo>
                <a:close/>
              </a:path>
            </a:pathLst>
          </a:custGeom>
          <a:solidFill>
            <a:schemeClr val="accent2">
              <a:alpha val="49000"/>
            </a:schemeClr>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1" name="演示研究所 SlideLab.cc">
            <a:extLst>
              <a:ext uri="{FF2B5EF4-FFF2-40B4-BE49-F238E27FC236}">
                <a16:creationId xmlns:a16="http://schemas.microsoft.com/office/drawing/2014/main" id="{4E7DE123-FC9E-22DA-F542-6336100D74B1}"/>
              </a:ext>
            </a:extLst>
          </p:cNvPr>
          <p:cNvSpPr/>
          <p:nvPr/>
        </p:nvSpPr>
        <p:spPr bwMode="auto">
          <a:xfrm>
            <a:off x="1" y="0"/>
            <a:ext cx="1352581" cy="1086132"/>
          </a:xfrm>
          <a:custGeom>
            <a:avLst/>
            <a:gdLst>
              <a:gd name="connsiteX0" fmla="*/ 0 w 1352581"/>
              <a:gd name="connsiteY0" fmla="*/ 0 h 1086132"/>
              <a:gd name="connsiteX1" fmla="*/ 1352581 w 1352581"/>
              <a:gd name="connsiteY1" fmla="*/ 0 h 1086132"/>
              <a:gd name="connsiteX2" fmla="*/ 1341459 w 1352581"/>
              <a:gd name="connsiteY2" fmla="*/ 72870 h 1086132"/>
              <a:gd name="connsiteX3" fmla="*/ 98229 w 1352581"/>
              <a:gd name="connsiteY3" fmla="*/ 1086132 h 1086132"/>
              <a:gd name="connsiteX4" fmla="*/ 0 w 1352581"/>
              <a:gd name="connsiteY4" fmla="*/ 1081172 h 1086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581" h="1086132">
                <a:moveTo>
                  <a:pt x="0" y="0"/>
                </a:moveTo>
                <a:lnTo>
                  <a:pt x="1352581" y="0"/>
                </a:lnTo>
                <a:lnTo>
                  <a:pt x="1341459" y="72870"/>
                </a:lnTo>
                <a:cubicBezTo>
                  <a:pt x="1223129" y="651138"/>
                  <a:pt x="711478" y="1086132"/>
                  <a:pt x="98229" y="1086132"/>
                </a:cubicBezTo>
                <a:lnTo>
                  <a:pt x="0" y="1081172"/>
                </a:lnTo>
                <a:close/>
              </a:path>
            </a:pathLst>
          </a:custGeom>
          <a:solidFill>
            <a:schemeClr val="accent2"/>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nvGrpSpPr>
          <p:cNvPr id="12" name="演示研究所 SlideLab.cc">
            <a:extLst>
              <a:ext uri="{FF2B5EF4-FFF2-40B4-BE49-F238E27FC236}">
                <a16:creationId xmlns:a16="http://schemas.microsoft.com/office/drawing/2014/main" id="{13928CAC-F380-ABD0-E5B6-DF8180CDF915}"/>
              </a:ext>
            </a:extLst>
          </p:cNvPr>
          <p:cNvGrpSpPr/>
          <p:nvPr/>
        </p:nvGrpSpPr>
        <p:grpSpPr>
          <a:xfrm rot="5400000" flipH="1" flipV="1">
            <a:off x="11384554" y="59775"/>
            <a:ext cx="180734" cy="827714"/>
            <a:chOff x="11303000" y="2324100"/>
            <a:chExt cx="176784" cy="809625"/>
          </a:xfrm>
          <a:solidFill>
            <a:schemeClr val="accent1"/>
          </a:solidFill>
        </p:grpSpPr>
        <p:sp>
          <p:nvSpPr>
            <p:cNvPr id="13" name="演示研究所 SlideLab.cc">
              <a:extLst>
                <a:ext uri="{FF2B5EF4-FFF2-40B4-BE49-F238E27FC236}">
                  <a16:creationId xmlns:a16="http://schemas.microsoft.com/office/drawing/2014/main" id="{4E2A7FB8-9A59-468C-C46A-5B24D9CBB12C}"/>
                </a:ext>
              </a:extLst>
            </p:cNvPr>
            <p:cNvSpPr/>
            <p:nvPr/>
          </p:nvSpPr>
          <p:spPr>
            <a:xfrm>
              <a:off x="11303000" y="2324100"/>
              <a:ext cx="176784" cy="152400"/>
            </a:xfrm>
            <a:prstGeom prst="triangl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4" name="演示研究所 SlideLab.cc">
              <a:extLst>
                <a:ext uri="{FF2B5EF4-FFF2-40B4-BE49-F238E27FC236}">
                  <a16:creationId xmlns:a16="http://schemas.microsoft.com/office/drawing/2014/main" id="{9794710C-7BA3-2839-14F6-F6768200A08D}"/>
                </a:ext>
              </a:extLst>
            </p:cNvPr>
            <p:cNvSpPr/>
            <p:nvPr/>
          </p:nvSpPr>
          <p:spPr>
            <a:xfrm>
              <a:off x="11303000" y="2543175"/>
              <a:ext cx="176784" cy="152400"/>
            </a:xfrm>
            <a:prstGeom prst="triangl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5" name="演示研究所 SlideLab.cc">
              <a:extLst>
                <a:ext uri="{FF2B5EF4-FFF2-40B4-BE49-F238E27FC236}">
                  <a16:creationId xmlns:a16="http://schemas.microsoft.com/office/drawing/2014/main" id="{0272A4DA-45B5-AF01-C729-10908AA39060}"/>
                </a:ext>
              </a:extLst>
            </p:cNvPr>
            <p:cNvSpPr/>
            <p:nvPr/>
          </p:nvSpPr>
          <p:spPr>
            <a:xfrm>
              <a:off x="11303000" y="2762250"/>
              <a:ext cx="176784" cy="152400"/>
            </a:xfrm>
            <a:prstGeom prst="triangl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6" name="演示研究所 SlideLab.cc">
              <a:extLst>
                <a:ext uri="{FF2B5EF4-FFF2-40B4-BE49-F238E27FC236}">
                  <a16:creationId xmlns:a16="http://schemas.microsoft.com/office/drawing/2014/main" id="{2B652CFB-D0E7-75B5-742A-78AB2F8F969E}"/>
                </a:ext>
              </a:extLst>
            </p:cNvPr>
            <p:cNvSpPr/>
            <p:nvPr/>
          </p:nvSpPr>
          <p:spPr>
            <a:xfrm>
              <a:off x="11303000" y="2981325"/>
              <a:ext cx="176784" cy="152400"/>
            </a:xfrm>
            <a:prstGeom prst="triangl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sp>
        <p:nvSpPr>
          <p:cNvPr id="17" name="演示研究所 SlideLab.cc">
            <a:extLst>
              <a:ext uri="{FF2B5EF4-FFF2-40B4-BE49-F238E27FC236}">
                <a16:creationId xmlns:a16="http://schemas.microsoft.com/office/drawing/2014/main" id="{EAFFC278-CCA2-3D0E-249D-8D83BF2031FA}"/>
              </a:ext>
            </a:extLst>
          </p:cNvPr>
          <p:cNvSpPr/>
          <p:nvPr/>
        </p:nvSpPr>
        <p:spPr bwMode="auto">
          <a:xfrm>
            <a:off x="335160" y="5929009"/>
            <a:ext cx="602041" cy="602041"/>
          </a:xfrm>
          <a:prstGeom prst="ellipse">
            <a:avLst/>
          </a:prstGeom>
          <a:solidFill>
            <a:schemeClr val="accent2"/>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6" name="演示研究所 SlideLab.cc">
            <a:extLst>
              <a:ext uri="{FF2B5EF4-FFF2-40B4-BE49-F238E27FC236}">
                <a16:creationId xmlns:a16="http://schemas.microsoft.com/office/drawing/2014/main" id="{6EEA0C64-5166-8DD0-2F45-3896ADCF7D57}"/>
              </a:ext>
            </a:extLst>
          </p:cNvPr>
          <p:cNvSpPr>
            <a:spLocks noEditPoints="1"/>
          </p:cNvSpPr>
          <p:nvPr>
            <p:custDataLst>
              <p:tags r:id="rId1"/>
            </p:custDataLst>
          </p:nvPr>
        </p:nvSpPr>
        <p:spPr bwMode="auto">
          <a:xfrm>
            <a:off x="9366789" y="3080954"/>
            <a:ext cx="1217267" cy="1125700"/>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0F6FE"/>
              </a:solidFill>
              <a:effectLst/>
              <a:uLnTx/>
              <a:uFillTx/>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p:txBody>
      </p:sp>
      <p:sp>
        <p:nvSpPr>
          <p:cNvPr id="7" name="演示研究所 SlideLab.cc">
            <a:extLst>
              <a:ext uri="{FF2B5EF4-FFF2-40B4-BE49-F238E27FC236}">
                <a16:creationId xmlns:a16="http://schemas.microsoft.com/office/drawing/2014/main" id="{D13CEE6D-8E77-D59B-F782-D7ADB0DBA77B}"/>
              </a:ext>
            </a:extLst>
          </p:cNvPr>
          <p:cNvSpPr txBox="1"/>
          <p:nvPr/>
        </p:nvSpPr>
        <p:spPr>
          <a:xfrm>
            <a:off x="6572435" y="2911836"/>
            <a:ext cx="1755708" cy="1350050"/>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400" dirty="0">
                <a:solidFill>
                  <a:schemeClr val="bg1">
                    <a:lumMod val="95000"/>
                  </a:schemeClr>
                </a:solidFill>
                <a:latin typeface="MiSans" pitchFamily="2" charset="-122"/>
                <a:ea typeface="MiSans" pitchFamily="2" charset="-122"/>
                <a:sym typeface="思源黑体 CN Medium" panose="020B0600000000000000" pitchFamily="34" charset="-122"/>
              </a:rPr>
              <a:t>您的内打在这里，或者通过复制您的文本后，在此框中选择粘贴</a:t>
            </a:r>
          </a:p>
        </p:txBody>
      </p:sp>
      <p:sp>
        <p:nvSpPr>
          <p:cNvPr id="3" name="文本占位符 1">
            <a:extLst>
              <a:ext uri="{FF2B5EF4-FFF2-40B4-BE49-F238E27FC236}">
                <a16:creationId xmlns:a16="http://schemas.microsoft.com/office/drawing/2014/main" id="{63944C49-0FAE-FE1E-B786-8B7146DA13DF}"/>
              </a:ext>
            </a:extLst>
          </p:cNvPr>
          <p:cNvSpPr txBox="1">
            <a:spLocks/>
          </p:cNvSpPr>
          <p:nvPr/>
        </p:nvSpPr>
        <p:spPr>
          <a:xfrm>
            <a:off x="1227050" y="208847"/>
            <a:ext cx="4560696" cy="529569"/>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400" b="1" dirty="0">
                <a:solidFill>
                  <a:schemeClr val="tx1"/>
                </a:solidFill>
                <a:latin typeface="黑体" panose="02010609060101010101" pitchFamily="49" charset="-122"/>
                <a:ea typeface="黑体" panose="02010609060101010101" pitchFamily="49" charset="-122"/>
              </a:rPr>
              <a:t>1.1</a:t>
            </a:r>
            <a:r>
              <a:rPr kumimoji="1" lang="zh-CN" altLang="en-US" sz="2400" b="1" dirty="0">
                <a:solidFill>
                  <a:schemeClr val="tx1"/>
                </a:solidFill>
                <a:latin typeface="黑体" panose="02010609060101010101" pitchFamily="49" charset="-122"/>
                <a:ea typeface="黑体" panose="02010609060101010101" pitchFamily="49" charset="-122"/>
              </a:rPr>
              <a:t> 功能模块划分与设计</a:t>
            </a:r>
          </a:p>
        </p:txBody>
      </p:sp>
      <p:sp>
        <p:nvSpPr>
          <p:cNvPr id="19" name="矩形 18">
            <a:extLst>
              <a:ext uri="{FF2B5EF4-FFF2-40B4-BE49-F238E27FC236}">
                <a16:creationId xmlns:a16="http://schemas.microsoft.com/office/drawing/2014/main" id="{A26E025F-3DAC-142B-1FF3-80AA95538837}"/>
              </a:ext>
            </a:extLst>
          </p:cNvPr>
          <p:cNvSpPr/>
          <p:nvPr/>
        </p:nvSpPr>
        <p:spPr>
          <a:xfrm>
            <a:off x="863834" y="832415"/>
            <a:ext cx="10464332" cy="1857753"/>
          </a:xfrm>
          <a:prstGeom prst="rect">
            <a:avLst/>
          </a:prstGeom>
        </p:spPr>
        <p:txBody>
          <a:bodyPr wrap="square" numCol="2" spcCol="360000">
            <a:spAutoFit/>
          </a:bodyPr>
          <a:lstStyle/>
          <a:p>
            <a:pPr defTabSz="609585">
              <a:lnSpc>
                <a:spcPct val="130000"/>
              </a:lnSpc>
            </a:pPr>
            <a:r>
              <a:rPr lang="zh-CN" altLang="en-US" dirty="0">
                <a:solidFill>
                  <a:schemeClr val="tx1">
                    <a:lumMod val="75000"/>
                    <a:lumOff val="25000"/>
                  </a:schemeClr>
                </a:solidFill>
                <a:latin typeface="微软雅黑" charset="0"/>
                <a:ea typeface="微软雅黑" charset="0"/>
              </a:rPr>
              <a:t>实践的功能实现是</a:t>
            </a:r>
            <a:r>
              <a:rPr lang="zh-CN" altLang="en-US" b="1" dirty="0">
                <a:solidFill>
                  <a:schemeClr val="accent1"/>
                </a:solidFill>
                <a:latin typeface="微软雅黑" charset="0"/>
                <a:ea typeface="微软雅黑" charset="0"/>
              </a:rPr>
              <a:t>循序渐进</a:t>
            </a:r>
            <a:r>
              <a:rPr lang="zh-CN" altLang="en-US" dirty="0">
                <a:solidFill>
                  <a:schemeClr val="tx1">
                    <a:lumMod val="75000"/>
                    <a:lumOff val="25000"/>
                  </a:schemeClr>
                </a:solidFill>
                <a:latin typeface="微软雅黑" charset="0"/>
                <a:ea typeface="微软雅黑" charset="0"/>
              </a:rPr>
              <a:t>的，每一部分都要建立在上一部分的基础上才能完成。本次实践的前提条件是，只涉及</a:t>
            </a:r>
            <a:r>
              <a:rPr lang="en-US" altLang="zh-CN" dirty="0">
                <a:solidFill>
                  <a:schemeClr val="tx1">
                    <a:lumMod val="75000"/>
                    <a:lumOff val="25000"/>
                  </a:schemeClr>
                </a:solidFill>
                <a:latin typeface="微软雅黑" charset="0"/>
                <a:ea typeface="微软雅黑" charset="0"/>
              </a:rPr>
              <a:t>client</a:t>
            </a:r>
            <a:r>
              <a:rPr lang="zh-CN" altLang="en-US" dirty="0">
                <a:solidFill>
                  <a:schemeClr val="tx1">
                    <a:lumMod val="75000"/>
                    <a:lumOff val="25000"/>
                  </a:schemeClr>
                </a:solidFill>
                <a:latin typeface="微软雅黑" charset="0"/>
                <a:ea typeface="微软雅黑" charset="0"/>
              </a:rPr>
              <a:t>向</a:t>
            </a:r>
            <a:r>
              <a:rPr lang="en-US" altLang="zh-CN" dirty="0">
                <a:solidFill>
                  <a:schemeClr val="tx1">
                    <a:lumMod val="75000"/>
                    <a:lumOff val="25000"/>
                  </a:schemeClr>
                </a:solidFill>
                <a:latin typeface="微软雅黑" charset="0"/>
                <a:ea typeface="微软雅黑" charset="0"/>
              </a:rPr>
              <a:t>server</a:t>
            </a:r>
            <a:r>
              <a:rPr lang="zh-CN" altLang="en-US" dirty="0">
                <a:solidFill>
                  <a:schemeClr val="tx1">
                    <a:lumMod val="75000"/>
                    <a:lumOff val="25000"/>
                  </a:schemeClr>
                </a:solidFill>
                <a:latin typeface="微软雅黑" charset="0"/>
                <a:ea typeface="微软雅黑" charset="0"/>
              </a:rPr>
              <a:t>单方向发送数据，只有一对</a:t>
            </a:r>
            <a:r>
              <a:rPr lang="en-US" altLang="zh-CN" dirty="0">
                <a:solidFill>
                  <a:schemeClr val="tx1">
                    <a:lumMod val="75000"/>
                    <a:lumOff val="25000"/>
                  </a:schemeClr>
                </a:solidFill>
                <a:latin typeface="微软雅黑" charset="0"/>
                <a:ea typeface="微软雅黑" charset="0"/>
              </a:rPr>
              <a:t>server</a:t>
            </a:r>
            <a:r>
              <a:rPr lang="zh-CN" altLang="en-US" dirty="0">
                <a:solidFill>
                  <a:schemeClr val="tx1">
                    <a:lumMod val="75000"/>
                    <a:lumOff val="25000"/>
                  </a:schemeClr>
                </a:solidFill>
                <a:latin typeface="微软雅黑" charset="0"/>
                <a:ea typeface="微软雅黑" charset="0"/>
              </a:rPr>
              <a:t>和</a:t>
            </a:r>
            <a:r>
              <a:rPr lang="en-US" altLang="zh-CN" dirty="0">
                <a:solidFill>
                  <a:schemeClr val="tx1">
                    <a:lumMod val="75000"/>
                    <a:lumOff val="25000"/>
                  </a:schemeClr>
                </a:solidFill>
                <a:latin typeface="微软雅黑" charset="0"/>
                <a:ea typeface="微软雅黑" charset="0"/>
              </a:rPr>
              <a:t>client</a:t>
            </a:r>
            <a:r>
              <a:rPr lang="zh-CN" altLang="en-US" dirty="0">
                <a:solidFill>
                  <a:schemeClr val="tx1">
                    <a:lumMod val="75000"/>
                    <a:lumOff val="25000"/>
                  </a:schemeClr>
                </a:solidFill>
                <a:latin typeface="微软雅黑" charset="0"/>
                <a:ea typeface="微软雅黑" charset="0"/>
              </a:rPr>
              <a:t>进行通讯，</a:t>
            </a:r>
            <a:r>
              <a:rPr lang="en-US" altLang="zh-CN" dirty="0">
                <a:solidFill>
                  <a:schemeClr val="tx1">
                    <a:lumMod val="75000"/>
                    <a:lumOff val="25000"/>
                  </a:schemeClr>
                </a:solidFill>
                <a:latin typeface="微软雅黑" charset="0"/>
                <a:ea typeface="微软雅黑" charset="0"/>
              </a:rPr>
              <a:t>server</a:t>
            </a:r>
            <a:r>
              <a:rPr lang="zh-CN" altLang="en-US" dirty="0">
                <a:solidFill>
                  <a:schemeClr val="tx1">
                    <a:lumMod val="75000"/>
                    <a:lumOff val="25000"/>
                  </a:schemeClr>
                </a:solidFill>
                <a:latin typeface="微软雅黑" charset="0"/>
                <a:ea typeface="微软雅黑" charset="0"/>
              </a:rPr>
              <a:t>和</a:t>
            </a:r>
            <a:r>
              <a:rPr lang="en-US" altLang="zh-CN" dirty="0">
                <a:solidFill>
                  <a:schemeClr val="tx1">
                    <a:lumMod val="75000"/>
                    <a:lumOff val="25000"/>
                  </a:schemeClr>
                </a:solidFill>
                <a:latin typeface="微软雅黑" charset="0"/>
                <a:ea typeface="微软雅黑" charset="0"/>
              </a:rPr>
              <a:t>client</a:t>
            </a:r>
            <a:r>
              <a:rPr lang="zh-CN" altLang="en-US" dirty="0">
                <a:solidFill>
                  <a:schemeClr val="tx1">
                    <a:lumMod val="75000"/>
                    <a:lumOff val="25000"/>
                  </a:schemeClr>
                </a:solidFill>
                <a:latin typeface="微软雅黑" charset="0"/>
                <a:ea typeface="微软雅黑" charset="0"/>
              </a:rPr>
              <a:t>通讯时的</a:t>
            </a:r>
            <a:r>
              <a:rPr lang="en-US" altLang="zh-CN" dirty="0" err="1">
                <a:solidFill>
                  <a:schemeClr val="tx1">
                    <a:lumMod val="75000"/>
                    <a:lumOff val="25000"/>
                  </a:schemeClr>
                </a:solidFill>
                <a:latin typeface="微软雅黑" charset="0"/>
                <a:ea typeface="微软雅黑" charset="0"/>
              </a:rPr>
              <a:t>ip</a:t>
            </a:r>
            <a:r>
              <a:rPr lang="zh-CN" altLang="en-US" dirty="0">
                <a:solidFill>
                  <a:schemeClr val="tx1">
                    <a:lumMod val="75000"/>
                    <a:lumOff val="25000"/>
                  </a:schemeClr>
                </a:solidFill>
                <a:latin typeface="微软雅黑" charset="0"/>
                <a:ea typeface="微软雅黑" charset="0"/>
              </a:rPr>
              <a:t>与端口号都固定，且在数据传输中不存在误包情况只有丢包情况，所以</a:t>
            </a:r>
            <a:r>
              <a:rPr lang="zh-CN" altLang="en-US" b="1" dirty="0">
                <a:solidFill>
                  <a:schemeClr val="accent1"/>
                </a:solidFill>
                <a:latin typeface="微软雅黑" charset="0"/>
                <a:ea typeface="微软雅黑" charset="0"/>
              </a:rPr>
              <a:t>无需实现检验和只需关注</a:t>
            </a:r>
            <a:r>
              <a:rPr lang="en-US" altLang="zh-CN" b="1" dirty="0">
                <a:solidFill>
                  <a:schemeClr val="accent1"/>
                </a:solidFill>
                <a:latin typeface="微软雅黑" charset="0"/>
                <a:ea typeface="微软雅黑" charset="0"/>
              </a:rPr>
              <a:t>ACK</a:t>
            </a:r>
            <a:r>
              <a:rPr lang="zh-CN" altLang="en-US" b="1" dirty="0">
                <a:solidFill>
                  <a:schemeClr val="accent1"/>
                </a:solidFill>
                <a:latin typeface="微软雅黑" charset="0"/>
                <a:ea typeface="微软雅黑" charset="0"/>
              </a:rPr>
              <a:t>确认号</a:t>
            </a:r>
            <a:r>
              <a:rPr lang="zh-CN" altLang="en-US" dirty="0">
                <a:solidFill>
                  <a:schemeClr val="tx1">
                    <a:lumMod val="75000"/>
                    <a:lumOff val="25000"/>
                  </a:schemeClr>
                </a:solidFill>
                <a:latin typeface="微软雅黑" charset="0"/>
                <a:ea typeface="微软雅黑" charset="0"/>
              </a:rPr>
              <a:t>，保证</a:t>
            </a:r>
            <a:r>
              <a:rPr lang="zh-CN" altLang="en-US" b="1" dirty="0">
                <a:solidFill>
                  <a:schemeClr val="accent1"/>
                </a:solidFill>
                <a:latin typeface="微软雅黑" charset="0"/>
                <a:ea typeface="微软雅黑" charset="0"/>
              </a:rPr>
              <a:t>正确的重传</a:t>
            </a:r>
            <a:r>
              <a:rPr lang="zh-CN" altLang="en-US" dirty="0">
                <a:solidFill>
                  <a:schemeClr val="tx1">
                    <a:lumMod val="75000"/>
                    <a:lumOff val="25000"/>
                  </a:schemeClr>
                </a:solidFill>
                <a:latin typeface="微软雅黑" charset="0"/>
                <a:ea typeface="微软雅黑" charset="0"/>
              </a:rPr>
              <a:t>。此外，套接字的初始状态</a:t>
            </a:r>
            <a:r>
              <a:rPr lang="en-US" altLang="zh-CN" dirty="0">
                <a:solidFill>
                  <a:schemeClr val="tx1">
                    <a:lumMod val="75000"/>
                    <a:lumOff val="25000"/>
                  </a:schemeClr>
                </a:solidFill>
                <a:latin typeface="微软雅黑" charset="0"/>
                <a:ea typeface="微软雅黑" charset="0"/>
              </a:rPr>
              <a:t>CLOSED</a:t>
            </a:r>
            <a:r>
              <a:rPr lang="zh-CN" altLang="en-US" dirty="0">
                <a:solidFill>
                  <a:schemeClr val="tx1">
                    <a:lumMod val="75000"/>
                    <a:lumOff val="25000"/>
                  </a:schemeClr>
                </a:solidFill>
                <a:latin typeface="微软雅黑" charset="0"/>
                <a:ea typeface="微软雅黑" charset="0"/>
              </a:rPr>
              <a:t>，</a:t>
            </a:r>
            <a:r>
              <a:rPr lang="zh-CN" altLang="en-US" b="1" dirty="0">
                <a:solidFill>
                  <a:schemeClr val="accent1"/>
                </a:solidFill>
                <a:latin typeface="微软雅黑" charset="0"/>
                <a:ea typeface="微软雅黑" charset="0"/>
              </a:rPr>
              <a:t>所有变量的初始化都在</a:t>
            </a:r>
            <a:r>
              <a:rPr lang="sv-SE" altLang="zh-CN" b="1" dirty="0">
                <a:solidFill>
                  <a:schemeClr val="accent1"/>
                </a:solidFill>
                <a:latin typeface="微软雅黑" charset="0"/>
                <a:ea typeface="微软雅黑" charset="0"/>
              </a:rPr>
              <a:t>tju_tcp_t *tju_socket()</a:t>
            </a:r>
            <a:r>
              <a:rPr lang="zh-CN" altLang="en-US" b="1" dirty="0">
                <a:solidFill>
                  <a:schemeClr val="accent1"/>
                </a:solidFill>
                <a:latin typeface="微软雅黑" charset="0"/>
                <a:ea typeface="微软雅黑" charset="0"/>
              </a:rPr>
              <a:t>中完成</a:t>
            </a:r>
            <a:r>
              <a:rPr lang="zh-CN" altLang="en-US" dirty="0">
                <a:solidFill>
                  <a:schemeClr val="tx1">
                    <a:lumMod val="75000"/>
                    <a:lumOff val="25000"/>
                  </a:schemeClr>
                </a:solidFill>
                <a:latin typeface="微软雅黑" charset="0"/>
                <a:ea typeface="微软雅黑" charset="0"/>
              </a:rPr>
              <a:t>。</a:t>
            </a:r>
          </a:p>
          <a:p>
            <a:pPr defTabSz="609585">
              <a:lnSpc>
                <a:spcPct val="130000"/>
              </a:lnSpc>
            </a:pPr>
            <a:endParaRPr lang="zh-CN" altLang="en-US" sz="1200" dirty="0">
              <a:solidFill>
                <a:schemeClr val="tx1">
                  <a:lumMod val="75000"/>
                  <a:lumOff val="25000"/>
                </a:schemeClr>
              </a:solidFill>
              <a:latin typeface="微软雅黑" charset="0"/>
              <a:ea typeface="微软雅黑" charset="0"/>
            </a:endParaRPr>
          </a:p>
        </p:txBody>
      </p:sp>
      <p:grpSp>
        <p:nvGrpSpPr>
          <p:cNvPr id="20" name="组 9">
            <a:extLst>
              <a:ext uri="{FF2B5EF4-FFF2-40B4-BE49-F238E27FC236}">
                <a16:creationId xmlns:a16="http://schemas.microsoft.com/office/drawing/2014/main" id="{65534179-B39D-A6B4-3FB0-C3E32EEB0239}"/>
              </a:ext>
            </a:extLst>
          </p:cNvPr>
          <p:cNvGrpSpPr/>
          <p:nvPr/>
        </p:nvGrpSpPr>
        <p:grpSpPr>
          <a:xfrm>
            <a:off x="219457" y="3182646"/>
            <a:ext cx="3669000" cy="2620076"/>
            <a:chOff x="502586" y="3660441"/>
            <a:chExt cx="3460515" cy="2351313"/>
          </a:xfrm>
        </p:grpSpPr>
        <p:sp>
          <p:nvSpPr>
            <p:cNvPr id="21" name="矩形 20">
              <a:extLst>
                <a:ext uri="{FF2B5EF4-FFF2-40B4-BE49-F238E27FC236}">
                  <a16:creationId xmlns:a16="http://schemas.microsoft.com/office/drawing/2014/main" id="{90CE3AFE-A4D8-6884-8C98-F5256F8795F9}"/>
                </a:ext>
              </a:extLst>
            </p:cNvPr>
            <p:cNvSpPr/>
            <p:nvPr/>
          </p:nvSpPr>
          <p:spPr>
            <a:xfrm>
              <a:off x="502586" y="3660441"/>
              <a:ext cx="3377682" cy="23513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a:extLst>
                <a:ext uri="{FF2B5EF4-FFF2-40B4-BE49-F238E27FC236}">
                  <a16:creationId xmlns:a16="http://schemas.microsoft.com/office/drawing/2014/main" id="{174C2015-7CAD-AB9D-A1F2-E88095439CF1}"/>
                </a:ext>
              </a:extLst>
            </p:cNvPr>
            <p:cNvSpPr/>
            <p:nvPr/>
          </p:nvSpPr>
          <p:spPr>
            <a:xfrm>
              <a:off x="907477" y="5013953"/>
              <a:ext cx="3055624" cy="308995"/>
            </a:xfrm>
            <a:prstGeom prst="rect">
              <a:avLst/>
            </a:prstGeom>
          </p:spPr>
          <p:txBody>
            <a:bodyPr wrap="square" numCol="1" spcCol="360000">
              <a:spAutoFit/>
            </a:bodyPr>
            <a:lstStyle/>
            <a:p>
              <a:pPr defTabSz="609585">
                <a:lnSpc>
                  <a:spcPct val="130000"/>
                </a:lnSpc>
              </a:pPr>
              <a:r>
                <a:rPr lang="zh-CN" altLang="en-US" sz="1200">
                  <a:solidFill>
                    <a:schemeClr val="bg1"/>
                  </a:solidFill>
                  <a:latin typeface="微软雅黑" charset="0"/>
                  <a:ea typeface="微软雅黑" charset="0"/>
                </a:rPr>
                <a:t> </a:t>
              </a:r>
              <a:endParaRPr lang="zh-CN" altLang="en-US" sz="1200" dirty="0">
                <a:solidFill>
                  <a:schemeClr val="bg1"/>
                </a:solidFill>
                <a:latin typeface="微软雅黑" charset="0"/>
                <a:ea typeface="微软雅黑" charset="0"/>
              </a:endParaRPr>
            </a:p>
          </p:txBody>
        </p:sp>
        <p:sp>
          <p:nvSpPr>
            <p:cNvPr id="23" name="矩形 22">
              <a:extLst>
                <a:ext uri="{FF2B5EF4-FFF2-40B4-BE49-F238E27FC236}">
                  <a16:creationId xmlns:a16="http://schemas.microsoft.com/office/drawing/2014/main" id="{F5F9A629-11FB-BE61-2E85-DC7D10D75B78}"/>
                </a:ext>
              </a:extLst>
            </p:cNvPr>
            <p:cNvSpPr/>
            <p:nvPr/>
          </p:nvSpPr>
          <p:spPr>
            <a:xfrm>
              <a:off x="1571323" y="3691280"/>
              <a:ext cx="1005403" cy="380489"/>
            </a:xfrm>
            <a:prstGeom prst="rect">
              <a:avLst/>
            </a:prstGeom>
          </p:spPr>
          <p:txBody>
            <a:bodyPr wrap="none">
              <a:spAutoFit/>
            </a:bodyPr>
            <a:lstStyle/>
            <a:p>
              <a:pPr algn="ctr" defTabSz="1219170">
                <a:lnSpc>
                  <a:spcPct val="130000"/>
                </a:lnSpc>
                <a:defRPr/>
              </a:pPr>
              <a:r>
                <a:rPr lang="zh-CN" altLang="en-US" sz="1600" b="1" kern="0" dirty="0">
                  <a:solidFill>
                    <a:schemeClr val="bg1"/>
                  </a:solidFill>
                  <a:ea typeface="微软雅黑" charset="0"/>
                </a:rPr>
                <a:t>连接管理</a:t>
              </a:r>
              <a:endParaRPr lang="en-US" altLang="zh-CN" sz="1600" b="1" kern="0" dirty="0">
                <a:solidFill>
                  <a:schemeClr val="bg1"/>
                </a:solidFill>
                <a:ea typeface="微软雅黑" charset="0"/>
              </a:endParaRPr>
            </a:p>
          </p:txBody>
        </p:sp>
      </p:grpSp>
      <p:sp>
        <p:nvSpPr>
          <p:cNvPr id="24" name="文本框 23">
            <a:extLst>
              <a:ext uri="{FF2B5EF4-FFF2-40B4-BE49-F238E27FC236}">
                <a16:creationId xmlns:a16="http://schemas.microsoft.com/office/drawing/2014/main" id="{6886BCCE-2E07-DE63-3F8A-51DA3FFF2DED}"/>
              </a:ext>
            </a:extLst>
          </p:cNvPr>
          <p:cNvSpPr txBox="1"/>
          <p:nvPr/>
        </p:nvSpPr>
        <p:spPr>
          <a:xfrm>
            <a:off x="260573" y="3675354"/>
            <a:ext cx="3581177" cy="1857753"/>
          </a:xfrm>
          <a:prstGeom prst="rect">
            <a:avLst/>
          </a:prstGeom>
          <a:noFill/>
        </p:spPr>
        <p:txBody>
          <a:bodyPr wrap="square" rtlCol="0">
            <a:spAutoFit/>
          </a:bodyPr>
          <a:lstStyle/>
          <a:p>
            <a:pPr>
              <a:lnSpc>
                <a:spcPct val="130000"/>
              </a:lnSpc>
              <a:spcBef>
                <a:spcPts val="600"/>
              </a:spcBef>
            </a:pPr>
            <a:r>
              <a:rPr lang="zh-CN" altLang="en-US" kern="0" dirty="0">
                <a:solidFill>
                  <a:schemeClr val="bg1"/>
                </a:solidFill>
                <a:latin typeface="微软雅黑" panose="020B0503020204020204" pitchFamily="34" charset="-122"/>
                <a:ea typeface="微软雅黑" panose="020B0503020204020204" pitchFamily="34" charset="-122"/>
                <a:cs typeface="+mn-ea"/>
                <a:sym typeface="+mn-lt"/>
              </a:rPr>
              <a:t>主要涉及</a:t>
            </a:r>
            <a:r>
              <a:rPr lang="en-US" altLang="zh-CN" kern="0" dirty="0" err="1">
                <a:solidFill>
                  <a:schemeClr val="bg1"/>
                </a:solidFill>
                <a:latin typeface="微软雅黑" panose="020B0503020204020204" pitchFamily="34" charset="-122"/>
                <a:ea typeface="微软雅黑" panose="020B0503020204020204" pitchFamily="34" charset="-122"/>
                <a:cs typeface="+mn-ea"/>
                <a:sym typeface="+mn-lt"/>
              </a:rPr>
              <a:t>tju_connect</a:t>
            </a:r>
            <a:r>
              <a:rPr lang="zh-CN" altLang="en-US" kern="0" dirty="0">
                <a:solidFill>
                  <a:schemeClr val="bg1"/>
                </a:solidFill>
                <a:latin typeface="微软雅黑" panose="020B0503020204020204" pitchFamily="34" charset="-122"/>
                <a:ea typeface="微软雅黑" panose="020B0503020204020204" pitchFamily="34" charset="-122"/>
                <a:cs typeface="+mn-ea"/>
                <a:sym typeface="+mn-lt"/>
              </a:rPr>
              <a:t>、</a:t>
            </a:r>
            <a:r>
              <a:rPr lang="en-US" altLang="zh-CN" kern="0" dirty="0" err="1">
                <a:solidFill>
                  <a:schemeClr val="bg1"/>
                </a:solidFill>
                <a:latin typeface="微软雅黑" panose="020B0503020204020204" pitchFamily="34" charset="-122"/>
                <a:ea typeface="微软雅黑" panose="020B0503020204020204" pitchFamily="34" charset="-122"/>
                <a:cs typeface="+mn-ea"/>
                <a:sym typeface="+mn-lt"/>
              </a:rPr>
              <a:t>tju_accept</a:t>
            </a:r>
            <a:r>
              <a:rPr lang="zh-CN" altLang="en-US" kern="0" dirty="0">
                <a:solidFill>
                  <a:schemeClr val="bg1"/>
                </a:solidFill>
                <a:latin typeface="微软雅黑" panose="020B0503020204020204" pitchFamily="34" charset="-122"/>
                <a:ea typeface="微软雅黑" panose="020B0503020204020204" pitchFamily="34" charset="-122"/>
                <a:cs typeface="+mn-ea"/>
                <a:sym typeface="+mn-lt"/>
              </a:rPr>
              <a:t>和</a:t>
            </a:r>
            <a:r>
              <a:rPr lang="en-US" altLang="zh-CN" kern="0" dirty="0" err="1">
                <a:solidFill>
                  <a:schemeClr val="bg1"/>
                </a:solidFill>
                <a:latin typeface="微软雅黑" panose="020B0503020204020204" pitchFamily="34" charset="-122"/>
                <a:ea typeface="微软雅黑" panose="020B0503020204020204" pitchFamily="34" charset="-122"/>
                <a:cs typeface="+mn-ea"/>
                <a:sym typeface="+mn-lt"/>
              </a:rPr>
              <a:t>tju_close</a:t>
            </a:r>
            <a:r>
              <a:rPr lang="zh-CN" altLang="en-US" kern="0" dirty="0">
                <a:solidFill>
                  <a:schemeClr val="bg1"/>
                </a:solidFill>
                <a:latin typeface="微软雅黑" panose="020B0503020204020204" pitchFamily="34" charset="-122"/>
                <a:ea typeface="微软雅黑" panose="020B0503020204020204" pitchFamily="34" charset="-122"/>
                <a:cs typeface="+mn-ea"/>
                <a:sym typeface="+mn-lt"/>
              </a:rPr>
              <a:t>的实现，</a:t>
            </a:r>
            <a:r>
              <a:rPr lang="en-US" altLang="zh-CN" kern="0" dirty="0" err="1">
                <a:solidFill>
                  <a:schemeClr val="bg1"/>
                </a:solidFill>
                <a:latin typeface="微软雅黑" panose="020B0503020204020204" pitchFamily="34" charset="-122"/>
                <a:ea typeface="微软雅黑" panose="020B0503020204020204" pitchFamily="34" charset="-122"/>
                <a:cs typeface="+mn-ea"/>
                <a:sym typeface="+mn-lt"/>
              </a:rPr>
              <a:t>tju_bind</a:t>
            </a:r>
            <a:r>
              <a:rPr lang="zh-CN" altLang="en-US" kern="0" dirty="0">
                <a:solidFill>
                  <a:schemeClr val="bg1"/>
                </a:solidFill>
                <a:latin typeface="微软雅黑" panose="020B0503020204020204" pitchFamily="34" charset="-122"/>
                <a:ea typeface="微软雅黑" panose="020B0503020204020204" pitchFamily="34" charset="-122"/>
                <a:cs typeface="+mn-ea"/>
                <a:sym typeface="+mn-lt"/>
              </a:rPr>
              <a:t>和</a:t>
            </a:r>
            <a:r>
              <a:rPr lang="en-US" altLang="zh-CN" kern="0" dirty="0" err="1">
                <a:solidFill>
                  <a:schemeClr val="bg1"/>
                </a:solidFill>
                <a:latin typeface="微软雅黑" panose="020B0503020204020204" pitchFamily="34" charset="-122"/>
                <a:ea typeface="微软雅黑" panose="020B0503020204020204" pitchFamily="34" charset="-122"/>
                <a:cs typeface="+mn-ea"/>
                <a:sym typeface="+mn-lt"/>
              </a:rPr>
              <a:t>tju_listen</a:t>
            </a:r>
            <a:r>
              <a:rPr lang="zh-CN" altLang="en-US" kern="0" dirty="0">
                <a:solidFill>
                  <a:schemeClr val="bg1"/>
                </a:solidFill>
                <a:latin typeface="微软雅黑" panose="020B0503020204020204" pitchFamily="34" charset="-122"/>
                <a:ea typeface="微软雅黑" panose="020B0503020204020204" pitchFamily="34" charset="-122"/>
                <a:cs typeface="+mn-ea"/>
                <a:sym typeface="+mn-lt"/>
              </a:rPr>
              <a:t>几乎无需改动，在</a:t>
            </a:r>
            <a:r>
              <a:rPr lang="en-US" altLang="zh-CN" kern="0" dirty="0" err="1">
                <a:solidFill>
                  <a:schemeClr val="bg1"/>
                </a:solidFill>
                <a:latin typeface="微软雅黑" panose="020B0503020204020204" pitchFamily="34" charset="-122"/>
                <a:ea typeface="微软雅黑" panose="020B0503020204020204" pitchFamily="34" charset="-122"/>
                <a:cs typeface="+mn-ea"/>
                <a:sym typeface="+mn-lt"/>
              </a:rPr>
              <a:t>tju_handle_packet</a:t>
            </a:r>
            <a:r>
              <a:rPr lang="zh-CN" altLang="en-US" kern="0" dirty="0">
                <a:solidFill>
                  <a:schemeClr val="bg1"/>
                </a:solidFill>
                <a:latin typeface="微软雅黑" panose="020B0503020204020204" pitchFamily="34" charset="-122"/>
                <a:ea typeface="微软雅黑" panose="020B0503020204020204" pitchFamily="34" charset="-122"/>
                <a:cs typeface="+mn-ea"/>
                <a:sym typeface="+mn-lt"/>
              </a:rPr>
              <a:t>中实现三次握手和四次挥手的应答机制。</a:t>
            </a:r>
          </a:p>
        </p:txBody>
      </p:sp>
      <p:grpSp>
        <p:nvGrpSpPr>
          <p:cNvPr id="25" name="组 17">
            <a:extLst>
              <a:ext uri="{FF2B5EF4-FFF2-40B4-BE49-F238E27FC236}">
                <a16:creationId xmlns:a16="http://schemas.microsoft.com/office/drawing/2014/main" id="{6EC570ED-3FB9-5DED-79FC-40B715AAC57E}"/>
              </a:ext>
            </a:extLst>
          </p:cNvPr>
          <p:cNvGrpSpPr/>
          <p:nvPr/>
        </p:nvGrpSpPr>
        <p:grpSpPr>
          <a:xfrm>
            <a:off x="4311798" y="3182646"/>
            <a:ext cx="3581176" cy="2620076"/>
            <a:chOff x="711256" y="3654760"/>
            <a:chExt cx="3377682" cy="2351313"/>
          </a:xfrm>
        </p:grpSpPr>
        <p:sp>
          <p:nvSpPr>
            <p:cNvPr id="26" name="矩形 25">
              <a:extLst>
                <a:ext uri="{FF2B5EF4-FFF2-40B4-BE49-F238E27FC236}">
                  <a16:creationId xmlns:a16="http://schemas.microsoft.com/office/drawing/2014/main" id="{F37DC098-BE4B-BD9A-736D-A89E0DE26176}"/>
                </a:ext>
              </a:extLst>
            </p:cNvPr>
            <p:cNvSpPr/>
            <p:nvPr/>
          </p:nvSpPr>
          <p:spPr>
            <a:xfrm>
              <a:off x="711256" y="3654760"/>
              <a:ext cx="3377682" cy="235131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a:extLst>
                <a:ext uri="{FF2B5EF4-FFF2-40B4-BE49-F238E27FC236}">
                  <a16:creationId xmlns:a16="http://schemas.microsoft.com/office/drawing/2014/main" id="{FAC59008-88BF-4977-0987-E85F9082829C}"/>
                </a:ext>
              </a:extLst>
            </p:cNvPr>
            <p:cNvSpPr/>
            <p:nvPr/>
          </p:nvSpPr>
          <p:spPr>
            <a:xfrm>
              <a:off x="907477" y="5013953"/>
              <a:ext cx="3055624" cy="308995"/>
            </a:xfrm>
            <a:prstGeom prst="rect">
              <a:avLst/>
            </a:prstGeom>
          </p:spPr>
          <p:txBody>
            <a:bodyPr wrap="square" numCol="1" spcCol="360000">
              <a:spAutoFit/>
            </a:bodyPr>
            <a:lstStyle/>
            <a:p>
              <a:pPr defTabSz="609585">
                <a:lnSpc>
                  <a:spcPct val="130000"/>
                </a:lnSpc>
              </a:pPr>
              <a:r>
                <a:rPr lang="zh-CN" altLang="en-US" sz="1200">
                  <a:solidFill>
                    <a:schemeClr val="bg1"/>
                  </a:solidFill>
                  <a:latin typeface="微软雅黑" charset="0"/>
                  <a:ea typeface="微软雅黑" charset="0"/>
                </a:rPr>
                <a:t> </a:t>
              </a:r>
              <a:endParaRPr lang="zh-CN" altLang="en-US" sz="1200" dirty="0">
                <a:solidFill>
                  <a:schemeClr val="bg1"/>
                </a:solidFill>
                <a:latin typeface="微软雅黑" charset="0"/>
                <a:ea typeface="微软雅黑" charset="0"/>
              </a:endParaRPr>
            </a:p>
          </p:txBody>
        </p:sp>
        <p:sp>
          <p:nvSpPr>
            <p:cNvPr id="28" name="矩形 27">
              <a:extLst>
                <a:ext uri="{FF2B5EF4-FFF2-40B4-BE49-F238E27FC236}">
                  <a16:creationId xmlns:a16="http://schemas.microsoft.com/office/drawing/2014/main" id="{854FBDFC-24A5-DAE9-8165-3EC496D01A58}"/>
                </a:ext>
              </a:extLst>
            </p:cNvPr>
            <p:cNvSpPr/>
            <p:nvPr/>
          </p:nvSpPr>
          <p:spPr>
            <a:xfrm>
              <a:off x="1727403" y="3693218"/>
              <a:ext cx="1415772" cy="380489"/>
            </a:xfrm>
            <a:prstGeom prst="rect">
              <a:avLst/>
            </a:prstGeom>
          </p:spPr>
          <p:txBody>
            <a:bodyPr wrap="square">
              <a:spAutoFit/>
            </a:bodyPr>
            <a:lstStyle/>
            <a:p>
              <a:pPr algn="ctr" defTabSz="1219170">
                <a:lnSpc>
                  <a:spcPct val="130000"/>
                </a:lnSpc>
                <a:defRPr/>
              </a:pPr>
              <a:r>
                <a:rPr lang="zh-CN" altLang="en-US" sz="1600" b="1" kern="0" dirty="0">
                  <a:solidFill>
                    <a:schemeClr val="bg1"/>
                  </a:solidFill>
                  <a:ea typeface="微软雅黑" charset="0"/>
                </a:rPr>
                <a:t>数据可靠传输</a:t>
              </a:r>
              <a:endParaRPr lang="en-US" altLang="zh-CN" sz="1600" b="1" kern="0" dirty="0">
                <a:solidFill>
                  <a:schemeClr val="bg1"/>
                </a:solidFill>
                <a:ea typeface="微软雅黑" charset="0"/>
              </a:endParaRPr>
            </a:p>
          </p:txBody>
        </p:sp>
      </p:grpSp>
      <p:sp>
        <p:nvSpPr>
          <p:cNvPr id="29" name="文本框 28">
            <a:extLst>
              <a:ext uri="{FF2B5EF4-FFF2-40B4-BE49-F238E27FC236}">
                <a16:creationId xmlns:a16="http://schemas.microsoft.com/office/drawing/2014/main" id="{34F38B9F-B0C8-F0D7-E377-D1DB01811FBC}"/>
              </a:ext>
            </a:extLst>
          </p:cNvPr>
          <p:cNvSpPr txBox="1"/>
          <p:nvPr/>
        </p:nvSpPr>
        <p:spPr>
          <a:xfrm>
            <a:off x="4421283" y="3702380"/>
            <a:ext cx="3581175" cy="1497654"/>
          </a:xfrm>
          <a:prstGeom prst="rect">
            <a:avLst/>
          </a:prstGeom>
          <a:noFill/>
        </p:spPr>
        <p:txBody>
          <a:bodyPr wrap="square" rtlCol="0">
            <a:spAutoFit/>
          </a:bodyPr>
          <a:lstStyle/>
          <a:p>
            <a:pPr>
              <a:lnSpc>
                <a:spcPct val="130000"/>
              </a:lnSpc>
              <a:spcBef>
                <a:spcPts val="600"/>
              </a:spcBef>
            </a:pPr>
            <a:r>
              <a:rPr lang="zh-CN" altLang="en-US" kern="0" dirty="0">
                <a:solidFill>
                  <a:schemeClr val="bg1"/>
                </a:solidFill>
                <a:latin typeface="微软雅黑" panose="020B0503020204020204" pitchFamily="34" charset="-122"/>
                <a:ea typeface="微软雅黑" panose="020B0503020204020204" pitchFamily="34" charset="-122"/>
                <a:cs typeface="+mn-ea"/>
                <a:sym typeface="+mn-lt"/>
              </a:rPr>
              <a:t>在连接建立的基础上，</a:t>
            </a:r>
            <a:r>
              <a:rPr lang="en-US" altLang="zh-CN" kern="0" dirty="0">
                <a:solidFill>
                  <a:schemeClr val="bg1"/>
                </a:solidFill>
                <a:latin typeface="微软雅黑" panose="020B0503020204020204" pitchFamily="34" charset="-122"/>
                <a:ea typeface="微软雅黑" panose="020B0503020204020204" pitchFamily="34" charset="-122"/>
                <a:cs typeface="+mn-ea"/>
                <a:sym typeface="+mn-lt"/>
              </a:rPr>
              <a:t>client</a:t>
            </a:r>
            <a:r>
              <a:rPr lang="zh-CN" altLang="en-US" kern="0" dirty="0">
                <a:solidFill>
                  <a:schemeClr val="bg1"/>
                </a:solidFill>
                <a:latin typeface="微软雅黑" panose="020B0503020204020204" pitchFamily="34" charset="-122"/>
                <a:ea typeface="微软雅黑" panose="020B0503020204020204" pitchFamily="34" charset="-122"/>
                <a:cs typeface="+mn-ea"/>
                <a:sym typeface="+mn-lt"/>
              </a:rPr>
              <a:t>对于</a:t>
            </a:r>
            <a:r>
              <a:rPr lang="en-US" altLang="zh-CN" kern="0" dirty="0">
                <a:solidFill>
                  <a:schemeClr val="bg1"/>
                </a:solidFill>
                <a:latin typeface="微软雅黑" panose="020B0503020204020204" pitchFamily="34" charset="-122"/>
                <a:ea typeface="微软雅黑" panose="020B0503020204020204" pitchFamily="34" charset="-122"/>
                <a:cs typeface="+mn-ea"/>
                <a:sym typeface="+mn-lt"/>
              </a:rPr>
              <a:t>server</a:t>
            </a:r>
            <a:r>
              <a:rPr lang="zh-CN" altLang="en-US" kern="0" dirty="0">
                <a:solidFill>
                  <a:schemeClr val="bg1"/>
                </a:solidFill>
                <a:latin typeface="微软雅黑" panose="020B0503020204020204" pitchFamily="34" charset="-122"/>
                <a:ea typeface="微软雅黑" panose="020B0503020204020204" pitchFamily="34" charset="-122"/>
                <a:cs typeface="+mn-ea"/>
                <a:sym typeface="+mn-lt"/>
              </a:rPr>
              <a:t>的</a:t>
            </a:r>
            <a:r>
              <a:rPr lang="en-US" altLang="zh-CN" kern="0" dirty="0">
                <a:solidFill>
                  <a:schemeClr val="bg1"/>
                </a:solidFill>
                <a:latin typeface="微软雅黑" panose="020B0503020204020204" pitchFamily="34" charset="-122"/>
                <a:ea typeface="微软雅黑" panose="020B0503020204020204" pitchFamily="34" charset="-122"/>
                <a:cs typeface="+mn-ea"/>
                <a:sym typeface="+mn-lt"/>
              </a:rPr>
              <a:t>ACK</a:t>
            </a:r>
            <a:r>
              <a:rPr lang="zh-CN" altLang="en-US" kern="0" dirty="0">
                <a:solidFill>
                  <a:schemeClr val="bg1"/>
                </a:solidFill>
                <a:latin typeface="微软雅黑" panose="020B0503020204020204" pitchFamily="34" charset="-122"/>
                <a:ea typeface="微软雅黑" panose="020B0503020204020204" pitchFamily="34" charset="-122"/>
                <a:cs typeface="+mn-ea"/>
                <a:sym typeface="+mn-lt"/>
              </a:rPr>
              <a:t>回复如何回应</a:t>
            </a:r>
            <a:r>
              <a:rPr lang="en-US" altLang="zh-CN" kern="0" dirty="0">
                <a:solidFill>
                  <a:schemeClr val="bg1"/>
                </a:solidFill>
                <a:latin typeface="微软雅黑" panose="020B0503020204020204" pitchFamily="34" charset="-122"/>
                <a:ea typeface="微软雅黑" panose="020B0503020204020204" pitchFamily="34" charset="-122"/>
                <a:cs typeface="+mn-ea"/>
                <a:sym typeface="+mn-lt"/>
              </a:rPr>
              <a:t>——</a:t>
            </a:r>
            <a:r>
              <a:rPr lang="zh-CN" altLang="en-US" kern="0" dirty="0">
                <a:solidFill>
                  <a:schemeClr val="bg1"/>
                </a:solidFill>
                <a:latin typeface="微软雅黑" panose="020B0503020204020204" pitchFamily="34" charset="-122"/>
                <a:ea typeface="微软雅黑" panose="020B0503020204020204" pitchFamily="34" charset="-122"/>
                <a:cs typeface="+mn-ea"/>
                <a:sym typeface="+mn-lt"/>
              </a:rPr>
              <a:t>继续发新数据包、超时重传、快速重传。</a:t>
            </a:r>
          </a:p>
        </p:txBody>
      </p:sp>
      <p:grpSp>
        <p:nvGrpSpPr>
          <p:cNvPr id="30" name="组 24">
            <a:extLst>
              <a:ext uri="{FF2B5EF4-FFF2-40B4-BE49-F238E27FC236}">
                <a16:creationId xmlns:a16="http://schemas.microsoft.com/office/drawing/2014/main" id="{5D977258-AB5B-1001-EAF1-347AFD765B33}"/>
              </a:ext>
            </a:extLst>
          </p:cNvPr>
          <p:cNvGrpSpPr/>
          <p:nvPr/>
        </p:nvGrpSpPr>
        <p:grpSpPr>
          <a:xfrm>
            <a:off x="8363023" y="3182648"/>
            <a:ext cx="3581175" cy="2615593"/>
            <a:chOff x="949275" y="3690328"/>
            <a:chExt cx="3377682" cy="2351313"/>
          </a:xfrm>
        </p:grpSpPr>
        <p:sp>
          <p:nvSpPr>
            <p:cNvPr id="31" name="矩形 30">
              <a:extLst>
                <a:ext uri="{FF2B5EF4-FFF2-40B4-BE49-F238E27FC236}">
                  <a16:creationId xmlns:a16="http://schemas.microsoft.com/office/drawing/2014/main" id="{E4DEF26F-F4E2-0911-32D6-CB0A36659895}"/>
                </a:ext>
              </a:extLst>
            </p:cNvPr>
            <p:cNvSpPr/>
            <p:nvPr/>
          </p:nvSpPr>
          <p:spPr>
            <a:xfrm>
              <a:off x="949275" y="3690328"/>
              <a:ext cx="3377682" cy="235131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id="{CE6E4550-D7CC-47FB-402B-D2973BD59D00}"/>
                </a:ext>
              </a:extLst>
            </p:cNvPr>
            <p:cNvSpPr/>
            <p:nvPr/>
          </p:nvSpPr>
          <p:spPr>
            <a:xfrm>
              <a:off x="1007041" y="4099126"/>
              <a:ext cx="3267646" cy="1670046"/>
            </a:xfrm>
            <a:prstGeom prst="rect">
              <a:avLst/>
            </a:prstGeom>
          </p:spPr>
          <p:txBody>
            <a:bodyPr wrap="square" numCol="1" spcCol="360000">
              <a:spAutoFit/>
            </a:bodyPr>
            <a:lstStyle/>
            <a:p>
              <a:pPr defTabSz="609585">
                <a:lnSpc>
                  <a:spcPct val="130000"/>
                </a:lnSpc>
              </a:pPr>
              <a:r>
                <a:rPr lang="zh-CN" altLang="en-US" kern="0" dirty="0">
                  <a:solidFill>
                    <a:schemeClr val="bg1"/>
                  </a:solidFill>
                  <a:latin typeface="微软雅黑" panose="020B0503020204020204" pitchFamily="34" charset="-122"/>
                  <a:ea typeface="微软雅黑" panose="020B0503020204020204" pitchFamily="34" charset="-122"/>
                  <a:cs typeface="+mn-ea"/>
                </a:rPr>
                <a:t>增加接收窗口控制变量限制发送窗口大小，在超时、冗余</a:t>
              </a:r>
              <a:r>
                <a:rPr lang="en-US" altLang="zh-CN" kern="0" dirty="0">
                  <a:solidFill>
                    <a:schemeClr val="bg1"/>
                  </a:solidFill>
                  <a:latin typeface="微软雅黑" panose="020B0503020204020204" pitchFamily="34" charset="-122"/>
                  <a:ea typeface="微软雅黑" panose="020B0503020204020204" pitchFamily="34" charset="-122"/>
                  <a:cs typeface="+mn-ea"/>
                </a:rPr>
                <a:t>ACK</a:t>
              </a:r>
              <a:r>
                <a:rPr lang="zh-CN" altLang="en-US" kern="0" dirty="0">
                  <a:solidFill>
                    <a:schemeClr val="bg1"/>
                  </a:solidFill>
                  <a:latin typeface="微软雅黑" panose="020B0503020204020204" pitchFamily="34" charset="-122"/>
                  <a:ea typeface="微软雅黑" panose="020B0503020204020204" pitchFamily="34" charset="-122"/>
                  <a:cs typeface="+mn-ea"/>
                </a:rPr>
                <a:t>、收到新</a:t>
              </a:r>
              <a:r>
                <a:rPr lang="en-US" altLang="zh-CN" kern="0" dirty="0">
                  <a:solidFill>
                    <a:schemeClr val="bg1"/>
                  </a:solidFill>
                  <a:latin typeface="微软雅黑" panose="020B0503020204020204" pitchFamily="34" charset="-122"/>
                  <a:ea typeface="微软雅黑" panose="020B0503020204020204" pitchFamily="34" charset="-122"/>
                  <a:cs typeface="+mn-ea"/>
                </a:rPr>
                <a:t>ACK</a:t>
              </a:r>
              <a:r>
                <a:rPr lang="zh-CN" altLang="en-US" kern="0" dirty="0">
                  <a:solidFill>
                    <a:schemeClr val="bg1"/>
                  </a:solidFill>
                  <a:latin typeface="微软雅黑" panose="020B0503020204020204" pitchFamily="34" charset="-122"/>
                  <a:ea typeface="微软雅黑" panose="020B0503020204020204" pitchFamily="34" charset="-122"/>
                  <a:cs typeface="+mn-ea"/>
                </a:rPr>
                <a:t>事件发生时进行拥塞状态转换、拥塞窗口和拥塞阈值的变化。</a:t>
              </a:r>
            </a:p>
          </p:txBody>
        </p:sp>
        <p:sp>
          <p:nvSpPr>
            <p:cNvPr id="33" name="矩形 32">
              <a:extLst>
                <a:ext uri="{FF2B5EF4-FFF2-40B4-BE49-F238E27FC236}">
                  <a16:creationId xmlns:a16="http://schemas.microsoft.com/office/drawing/2014/main" id="{4E5434D6-4608-9E2B-503B-6B0CF874EB02}"/>
                </a:ext>
              </a:extLst>
            </p:cNvPr>
            <p:cNvSpPr/>
            <p:nvPr/>
          </p:nvSpPr>
          <p:spPr>
            <a:xfrm>
              <a:off x="1896029" y="3721871"/>
              <a:ext cx="1620957" cy="380489"/>
            </a:xfrm>
            <a:prstGeom prst="rect">
              <a:avLst/>
            </a:prstGeom>
          </p:spPr>
          <p:txBody>
            <a:bodyPr wrap="none">
              <a:spAutoFit/>
            </a:bodyPr>
            <a:lstStyle/>
            <a:p>
              <a:pPr algn="ctr" defTabSz="1219170">
                <a:lnSpc>
                  <a:spcPct val="130000"/>
                </a:lnSpc>
                <a:defRPr/>
              </a:pPr>
              <a:r>
                <a:rPr lang="zh-CN" altLang="en-US" sz="1600" b="1" kern="0" dirty="0">
                  <a:solidFill>
                    <a:schemeClr val="bg1"/>
                  </a:solidFill>
                  <a:ea typeface="微软雅黑" charset="0"/>
                </a:rPr>
                <a:t>流量与拥塞控制</a:t>
              </a:r>
              <a:endParaRPr lang="en-US" altLang="zh-CN" sz="1600" b="1" kern="0" dirty="0">
                <a:solidFill>
                  <a:schemeClr val="bg1"/>
                </a:solidFill>
                <a:ea typeface="微软雅黑" charset="0"/>
              </a:endParaRPr>
            </a:p>
          </p:txBody>
        </p:sp>
      </p:grpSp>
    </p:spTree>
    <p:extLst>
      <p:ext uri="{BB962C8B-B14F-4D97-AF65-F5344CB8AC3E}">
        <p14:creationId xmlns:p14="http://schemas.microsoft.com/office/powerpoint/2010/main" val="1830456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Group 91"/>
          <p:cNvGrpSpPr/>
          <p:nvPr/>
        </p:nvGrpSpPr>
        <p:grpSpPr>
          <a:xfrm>
            <a:off x="5057582" y="131404"/>
            <a:ext cx="1921573" cy="715546"/>
            <a:chOff x="8655050" y="1471613"/>
            <a:chExt cx="2508250" cy="934010"/>
          </a:xfrm>
        </p:grpSpPr>
        <p:sp>
          <p:nvSpPr>
            <p:cNvPr id="89" name="Freeform 15"/>
            <p:cNvSpPr>
              <a:spLocks/>
            </p:cNvSpPr>
            <p:nvPr/>
          </p:nvSpPr>
          <p:spPr bwMode="auto">
            <a:xfrm>
              <a:off x="10499725" y="2037323"/>
              <a:ext cx="663575" cy="368300"/>
            </a:xfrm>
            <a:custGeom>
              <a:avLst/>
              <a:gdLst>
                <a:gd name="T0" fmla="*/ 116 w 176"/>
                <a:gd name="T1" fmla="*/ 72 h 97"/>
                <a:gd name="T2" fmla="*/ 82 w 176"/>
                <a:gd name="T3" fmla="*/ 59 h 97"/>
                <a:gd name="T4" fmla="*/ 39 w 176"/>
                <a:gd name="T5" fmla="*/ 84 h 97"/>
                <a:gd name="T6" fmla="*/ 0 w 176"/>
                <a:gd name="T7" fmla="*/ 66 h 97"/>
                <a:gd name="T8" fmla="*/ 47 w 176"/>
                <a:gd name="T9" fmla="*/ 97 h 97"/>
                <a:gd name="T10" fmla="*/ 90 w 176"/>
                <a:gd name="T11" fmla="*/ 72 h 97"/>
                <a:gd name="T12" fmla="*/ 124 w 176"/>
                <a:gd name="T13" fmla="*/ 85 h 97"/>
                <a:gd name="T14" fmla="*/ 176 w 176"/>
                <a:gd name="T15" fmla="*/ 33 h 97"/>
                <a:gd name="T16" fmla="*/ 164 w 176"/>
                <a:gd name="T17" fmla="*/ 0 h 97"/>
                <a:gd name="T18" fmla="*/ 168 w 176"/>
                <a:gd name="T19" fmla="*/ 20 h 97"/>
                <a:gd name="T20" fmla="*/ 116 w 176"/>
                <a:gd name="T21" fmla="*/ 7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6" h="97">
                  <a:moveTo>
                    <a:pt x="116" y="72"/>
                  </a:moveTo>
                  <a:cubicBezTo>
                    <a:pt x="103" y="72"/>
                    <a:pt x="91" y="67"/>
                    <a:pt x="82" y="59"/>
                  </a:cubicBezTo>
                  <a:cubicBezTo>
                    <a:pt x="73" y="74"/>
                    <a:pt x="57" y="84"/>
                    <a:pt x="39" y="84"/>
                  </a:cubicBezTo>
                  <a:cubicBezTo>
                    <a:pt x="23" y="84"/>
                    <a:pt x="9" y="77"/>
                    <a:pt x="0" y="66"/>
                  </a:cubicBezTo>
                  <a:cubicBezTo>
                    <a:pt x="8" y="84"/>
                    <a:pt x="26" y="97"/>
                    <a:pt x="47" y="97"/>
                  </a:cubicBezTo>
                  <a:cubicBezTo>
                    <a:pt x="65" y="97"/>
                    <a:pt x="81" y="87"/>
                    <a:pt x="90" y="72"/>
                  </a:cubicBezTo>
                  <a:cubicBezTo>
                    <a:pt x="99" y="80"/>
                    <a:pt x="111" y="85"/>
                    <a:pt x="124" y="85"/>
                  </a:cubicBezTo>
                  <a:cubicBezTo>
                    <a:pt x="153" y="85"/>
                    <a:pt x="176" y="62"/>
                    <a:pt x="176" y="33"/>
                  </a:cubicBezTo>
                  <a:cubicBezTo>
                    <a:pt x="176" y="21"/>
                    <a:pt x="172" y="9"/>
                    <a:pt x="164" y="0"/>
                  </a:cubicBezTo>
                  <a:cubicBezTo>
                    <a:pt x="167" y="6"/>
                    <a:pt x="168" y="13"/>
                    <a:pt x="168" y="20"/>
                  </a:cubicBezTo>
                  <a:cubicBezTo>
                    <a:pt x="168" y="49"/>
                    <a:pt x="145" y="72"/>
                    <a:pt x="116" y="7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Aa楷体" panose="02000500000000000000" pitchFamily="2" charset="-122"/>
                <a:ea typeface="+mn-ea"/>
                <a:cs typeface="+mn-cs"/>
              </a:endParaRPr>
            </a:p>
          </p:txBody>
        </p:sp>
        <p:sp>
          <p:nvSpPr>
            <p:cNvPr id="90" name="Freeform 16"/>
            <p:cNvSpPr>
              <a:spLocks/>
            </p:cNvSpPr>
            <p:nvPr/>
          </p:nvSpPr>
          <p:spPr bwMode="auto">
            <a:xfrm>
              <a:off x="8699500" y="2230998"/>
              <a:ext cx="1797050" cy="174625"/>
            </a:xfrm>
            <a:custGeom>
              <a:avLst/>
              <a:gdLst>
                <a:gd name="T0" fmla="*/ 469 w 477"/>
                <a:gd name="T1" fmla="*/ 0 h 46"/>
                <a:gd name="T2" fmla="*/ 410 w 477"/>
                <a:gd name="T3" fmla="*/ 30 h 46"/>
                <a:gd name="T4" fmla="*/ 354 w 477"/>
                <a:gd name="T5" fmla="*/ 4 h 46"/>
                <a:gd name="T6" fmla="*/ 299 w 477"/>
                <a:gd name="T7" fmla="*/ 30 h 46"/>
                <a:gd name="T8" fmla="*/ 245 w 477"/>
                <a:gd name="T9" fmla="*/ 7 h 46"/>
                <a:gd name="T10" fmla="*/ 192 w 477"/>
                <a:gd name="T11" fmla="*/ 30 h 46"/>
                <a:gd name="T12" fmla="*/ 147 w 477"/>
                <a:gd name="T13" fmla="*/ 15 h 46"/>
                <a:gd name="T14" fmla="*/ 108 w 477"/>
                <a:gd name="T15" fmla="*/ 33 h 46"/>
                <a:gd name="T16" fmla="*/ 68 w 477"/>
                <a:gd name="T17" fmla="*/ 13 h 46"/>
                <a:gd name="T18" fmla="*/ 40 w 477"/>
                <a:gd name="T19" fmla="*/ 21 h 46"/>
                <a:gd name="T20" fmla="*/ 0 w 477"/>
                <a:gd name="T21" fmla="*/ 2 h 46"/>
                <a:gd name="T22" fmla="*/ 48 w 477"/>
                <a:gd name="T23" fmla="*/ 34 h 46"/>
                <a:gd name="T24" fmla="*/ 76 w 477"/>
                <a:gd name="T25" fmla="*/ 26 h 46"/>
                <a:gd name="T26" fmla="*/ 116 w 477"/>
                <a:gd name="T27" fmla="*/ 46 h 46"/>
                <a:gd name="T28" fmla="*/ 155 w 477"/>
                <a:gd name="T29" fmla="*/ 28 h 46"/>
                <a:gd name="T30" fmla="*/ 200 w 477"/>
                <a:gd name="T31" fmla="*/ 43 h 46"/>
                <a:gd name="T32" fmla="*/ 254 w 477"/>
                <a:gd name="T33" fmla="*/ 20 h 46"/>
                <a:gd name="T34" fmla="*/ 307 w 477"/>
                <a:gd name="T35" fmla="*/ 43 h 46"/>
                <a:gd name="T36" fmla="*/ 362 w 477"/>
                <a:gd name="T37" fmla="*/ 18 h 46"/>
                <a:gd name="T38" fmla="*/ 418 w 477"/>
                <a:gd name="T39" fmla="*/ 43 h 46"/>
                <a:gd name="T40" fmla="*/ 477 w 477"/>
                <a:gd name="T41" fmla="*/ 14 h 46"/>
                <a:gd name="T42" fmla="*/ 469 w 477"/>
                <a:gd name="T4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7" h="46">
                  <a:moveTo>
                    <a:pt x="469" y="0"/>
                  </a:moveTo>
                  <a:cubicBezTo>
                    <a:pt x="456" y="18"/>
                    <a:pt x="434" y="30"/>
                    <a:pt x="410" y="30"/>
                  </a:cubicBezTo>
                  <a:cubicBezTo>
                    <a:pt x="388" y="30"/>
                    <a:pt x="368" y="20"/>
                    <a:pt x="354" y="4"/>
                  </a:cubicBezTo>
                  <a:cubicBezTo>
                    <a:pt x="341" y="20"/>
                    <a:pt x="321" y="30"/>
                    <a:pt x="299" y="30"/>
                  </a:cubicBezTo>
                  <a:cubicBezTo>
                    <a:pt x="278" y="30"/>
                    <a:pt x="259" y="21"/>
                    <a:pt x="245" y="7"/>
                  </a:cubicBezTo>
                  <a:cubicBezTo>
                    <a:pt x="232" y="21"/>
                    <a:pt x="213" y="30"/>
                    <a:pt x="192" y="30"/>
                  </a:cubicBezTo>
                  <a:cubicBezTo>
                    <a:pt x="175" y="30"/>
                    <a:pt x="160" y="24"/>
                    <a:pt x="147" y="15"/>
                  </a:cubicBezTo>
                  <a:cubicBezTo>
                    <a:pt x="138" y="26"/>
                    <a:pt x="124" y="33"/>
                    <a:pt x="108" y="33"/>
                  </a:cubicBezTo>
                  <a:cubicBezTo>
                    <a:pt x="92" y="33"/>
                    <a:pt x="77" y="25"/>
                    <a:pt x="68" y="13"/>
                  </a:cubicBezTo>
                  <a:cubicBezTo>
                    <a:pt x="60" y="18"/>
                    <a:pt x="50" y="21"/>
                    <a:pt x="40" y="21"/>
                  </a:cubicBezTo>
                  <a:cubicBezTo>
                    <a:pt x="24" y="21"/>
                    <a:pt x="9" y="14"/>
                    <a:pt x="0" y="2"/>
                  </a:cubicBezTo>
                  <a:cubicBezTo>
                    <a:pt x="8" y="21"/>
                    <a:pt x="26" y="34"/>
                    <a:pt x="48" y="34"/>
                  </a:cubicBezTo>
                  <a:cubicBezTo>
                    <a:pt x="58" y="34"/>
                    <a:pt x="68" y="31"/>
                    <a:pt x="76" y="26"/>
                  </a:cubicBezTo>
                  <a:cubicBezTo>
                    <a:pt x="85" y="38"/>
                    <a:pt x="100" y="46"/>
                    <a:pt x="116" y="46"/>
                  </a:cubicBezTo>
                  <a:cubicBezTo>
                    <a:pt x="132" y="46"/>
                    <a:pt x="146" y="39"/>
                    <a:pt x="155" y="28"/>
                  </a:cubicBezTo>
                  <a:cubicBezTo>
                    <a:pt x="168" y="38"/>
                    <a:pt x="183" y="43"/>
                    <a:pt x="200" y="43"/>
                  </a:cubicBezTo>
                  <a:cubicBezTo>
                    <a:pt x="221" y="43"/>
                    <a:pt x="240" y="34"/>
                    <a:pt x="254" y="20"/>
                  </a:cubicBezTo>
                  <a:cubicBezTo>
                    <a:pt x="267" y="34"/>
                    <a:pt x="286" y="43"/>
                    <a:pt x="307" y="43"/>
                  </a:cubicBezTo>
                  <a:cubicBezTo>
                    <a:pt x="329" y="43"/>
                    <a:pt x="349" y="33"/>
                    <a:pt x="362" y="18"/>
                  </a:cubicBezTo>
                  <a:cubicBezTo>
                    <a:pt x="376" y="33"/>
                    <a:pt x="396" y="43"/>
                    <a:pt x="418" y="43"/>
                  </a:cubicBezTo>
                  <a:cubicBezTo>
                    <a:pt x="442" y="43"/>
                    <a:pt x="464" y="32"/>
                    <a:pt x="477" y="14"/>
                  </a:cubicBezTo>
                  <a:cubicBezTo>
                    <a:pt x="474" y="9"/>
                    <a:pt x="471" y="5"/>
                    <a:pt x="469" y="0"/>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Aa楷体" panose="02000500000000000000" pitchFamily="2" charset="-122"/>
                <a:ea typeface="+mn-ea"/>
                <a:cs typeface="+mn-cs"/>
              </a:endParaRPr>
            </a:p>
          </p:txBody>
        </p:sp>
        <p:sp>
          <p:nvSpPr>
            <p:cNvPr id="91" name="Freeform 17"/>
            <p:cNvSpPr>
              <a:spLocks/>
            </p:cNvSpPr>
            <p:nvPr/>
          </p:nvSpPr>
          <p:spPr bwMode="auto">
            <a:xfrm>
              <a:off x="8655050" y="1471613"/>
              <a:ext cx="2478088" cy="893763"/>
            </a:xfrm>
            <a:custGeom>
              <a:avLst/>
              <a:gdLst>
                <a:gd name="T0" fmla="*/ 52 w 658"/>
                <a:gd name="T1" fmla="*/ 223 h 235"/>
                <a:gd name="T2" fmla="*/ 80 w 658"/>
                <a:gd name="T3" fmla="*/ 215 h 235"/>
                <a:gd name="T4" fmla="*/ 120 w 658"/>
                <a:gd name="T5" fmla="*/ 235 h 235"/>
                <a:gd name="T6" fmla="*/ 159 w 658"/>
                <a:gd name="T7" fmla="*/ 217 h 235"/>
                <a:gd name="T8" fmla="*/ 204 w 658"/>
                <a:gd name="T9" fmla="*/ 232 h 235"/>
                <a:gd name="T10" fmla="*/ 257 w 658"/>
                <a:gd name="T11" fmla="*/ 209 h 235"/>
                <a:gd name="T12" fmla="*/ 311 w 658"/>
                <a:gd name="T13" fmla="*/ 232 h 235"/>
                <a:gd name="T14" fmla="*/ 366 w 658"/>
                <a:gd name="T15" fmla="*/ 206 h 235"/>
                <a:gd name="T16" fmla="*/ 422 w 658"/>
                <a:gd name="T17" fmla="*/ 232 h 235"/>
                <a:gd name="T18" fmla="*/ 481 w 658"/>
                <a:gd name="T19" fmla="*/ 202 h 235"/>
                <a:gd name="T20" fmla="*/ 489 w 658"/>
                <a:gd name="T21" fmla="*/ 216 h 235"/>
                <a:gd name="T22" fmla="*/ 490 w 658"/>
                <a:gd name="T23" fmla="*/ 217 h 235"/>
                <a:gd name="T24" fmla="*/ 529 w 658"/>
                <a:gd name="T25" fmla="*/ 235 h 235"/>
                <a:gd name="T26" fmla="*/ 572 w 658"/>
                <a:gd name="T27" fmla="*/ 210 h 235"/>
                <a:gd name="T28" fmla="*/ 606 w 658"/>
                <a:gd name="T29" fmla="*/ 223 h 235"/>
                <a:gd name="T30" fmla="*/ 658 w 658"/>
                <a:gd name="T31" fmla="*/ 171 h 235"/>
                <a:gd name="T32" fmla="*/ 654 w 658"/>
                <a:gd name="T33" fmla="*/ 151 h 235"/>
                <a:gd name="T34" fmla="*/ 606 w 658"/>
                <a:gd name="T35" fmla="*/ 119 h 235"/>
                <a:gd name="T36" fmla="*/ 594 w 658"/>
                <a:gd name="T37" fmla="*/ 121 h 235"/>
                <a:gd name="T38" fmla="*/ 535 w 658"/>
                <a:gd name="T39" fmla="*/ 83 h 235"/>
                <a:gd name="T40" fmla="*/ 497 w 658"/>
                <a:gd name="T41" fmla="*/ 95 h 235"/>
                <a:gd name="T42" fmla="*/ 496 w 658"/>
                <a:gd name="T43" fmla="*/ 95 h 235"/>
                <a:gd name="T44" fmla="*/ 494 w 658"/>
                <a:gd name="T45" fmla="*/ 91 h 235"/>
                <a:gd name="T46" fmla="*/ 419 w 658"/>
                <a:gd name="T47" fmla="*/ 43 h 235"/>
                <a:gd name="T48" fmla="*/ 381 w 658"/>
                <a:gd name="T49" fmla="*/ 52 h 235"/>
                <a:gd name="T50" fmla="*/ 379 w 658"/>
                <a:gd name="T51" fmla="*/ 53 h 235"/>
                <a:gd name="T52" fmla="*/ 375 w 658"/>
                <a:gd name="T53" fmla="*/ 42 h 235"/>
                <a:gd name="T54" fmla="*/ 311 w 658"/>
                <a:gd name="T55" fmla="*/ 0 h 235"/>
                <a:gd name="T56" fmla="*/ 244 w 658"/>
                <a:gd name="T57" fmla="*/ 48 h 235"/>
                <a:gd name="T58" fmla="*/ 216 w 658"/>
                <a:gd name="T59" fmla="*/ 43 h 235"/>
                <a:gd name="T60" fmla="*/ 142 w 658"/>
                <a:gd name="T61" fmla="*/ 88 h 235"/>
                <a:gd name="T62" fmla="*/ 117 w 658"/>
                <a:gd name="T63" fmla="*/ 83 h 235"/>
                <a:gd name="T64" fmla="*/ 58 w 658"/>
                <a:gd name="T65" fmla="*/ 120 h 235"/>
                <a:gd name="T66" fmla="*/ 52 w 658"/>
                <a:gd name="T67" fmla="*/ 119 h 235"/>
                <a:gd name="T68" fmla="*/ 0 w 658"/>
                <a:gd name="T69" fmla="*/ 171 h 235"/>
                <a:gd name="T70" fmla="*/ 12 w 658"/>
                <a:gd name="T71" fmla="*/ 204 h 235"/>
                <a:gd name="T72" fmla="*/ 52 w 658"/>
                <a:gd name="T73" fmla="*/ 22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8" h="235">
                  <a:moveTo>
                    <a:pt x="52" y="223"/>
                  </a:moveTo>
                  <a:cubicBezTo>
                    <a:pt x="62" y="223"/>
                    <a:pt x="72" y="220"/>
                    <a:pt x="80" y="215"/>
                  </a:cubicBezTo>
                  <a:cubicBezTo>
                    <a:pt x="89" y="227"/>
                    <a:pt x="104" y="235"/>
                    <a:pt x="120" y="235"/>
                  </a:cubicBezTo>
                  <a:cubicBezTo>
                    <a:pt x="136" y="235"/>
                    <a:pt x="150" y="228"/>
                    <a:pt x="159" y="217"/>
                  </a:cubicBezTo>
                  <a:cubicBezTo>
                    <a:pt x="172" y="226"/>
                    <a:pt x="187" y="232"/>
                    <a:pt x="204" y="232"/>
                  </a:cubicBezTo>
                  <a:cubicBezTo>
                    <a:pt x="225" y="232"/>
                    <a:pt x="244" y="223"/>
                    <a:pt x="257" y="209"/>
                  </a:cubicBezTo>
                  <a:cubicBezTo>
                    <a:pt x="271" y="223"/>
                    <a:pt x="290" y="232"/>
                    <a:pt x="311" y="232"/>
                  </a:cubicBezTo>
                  <a:cubicBezTo>
                    <a:pt x="333" y="232"/>
                    <a:pt x="353" y="222"/>
                    <a:pt x="366" y="206"/>
                  </a:cubicBezTo>
                  <a:cubicBezTo>
                    <a:pt x="380" y="222"/>
                    <a:pt x="400" y="232"/>
                    <a:pt x="422" y="232"/>
                  </a:cubicBezTo>
                  <a:cubicBezTo>
                    <a:pt x="446" y="232"/>
                    <a:pt x="468" y="220"/>
                    <a:pt x="481" y="202"/>
                  </a:cubicBezTo>
                  <a:cubicBezTo>
                    <a:pt x="483" y="207"/>
                    <a:pt x="486" y="211"/>
                    <a:pt x="489" y="216"/>
                  </a:cubicBezTo>
                  <a:cubicBezTo>
                    <a:pt x="489" y="216"/>
                    <a:pt x="490" y="217"/>
                    <a:pt x="490" y="217"/>
                  </a:cubicBezTo>
                  <a:cubicBezTo>
                    <a:pt x="499" y="228"/>
                    <a:pt x="513" y="235"/>
                    <a:pt x="529" y="235"/>
                  </a:cubicBezTo>
                  <a:cubicBezTo>
                    <a:pt x="547" y="235"/>
                    <a:pt x="563" y="225"/>
                    <a:pt x="572" y="210"/>
                  </a:cubicBezTo>
                  <a:cubicBezTo>
                    <a:pt x="581" y="218"/>
                    <a:pt x="593" y="223"/>
                    <a:pt x="606" y="223"/>
                  </a:cubicBezTo>
                  <a:cubicBezTo>
                    <a:pt x="635" y="223"/>
                    <a:pt x="658" y="200"/>
                    <a:pt x="658" y="171"/>
                  </a:cubicBezTo>
                  <a:cubicBezTo>
                    <a:pt x="658" y="164"/>
                    <a:pt x="657" y="157"/>
                    <a:pt x="654" y="151"/>
                  </a:cubicBezTo>
                  <a:cubicBezTo>
                    <a:pt x="646" y="133"/>
                    <a:pt x="628" y="119"/>
                    <a:pt x="606" y="119"/>
                  </a:cubicBezTo>
                  <a:cubicBezTo>
                    <a:pt x="602" y="119"/>
                    <a:pt x="598" y="120"/>
                    <a:pt x="594" y="121"/>
                  </a:cubicBezTo>
                  <a:cubicBezTo>
                    <a:pt x="584" y="98"/>
                    <a:pt x="561" y="83"/>
                    <a:pt x="535" y="83"/>
                  </a:cubicBezTo>
                  <a:cubicBezTo>
                    <a:pt x="521" y="83"/>
                    <a:pt x="508" y="87"/>
                    <a:pt x="497" y="95"/>
                  </a:cubicBezTo>
                  <a:cubicBezTo>
                    <a:pt x="497" y="95"/>
                    <a:pt x="497" y="95"/>
                    <a:pt x="496" y="95"/>
                  </a:cubicBezTo>
                  <a:cubicBezTo>
                    <a:pt x="496" y="94"/>
                    <a:pt x="495" y="92"/>
                    <a:pt x="494" y="91"/>
                  </a:cubicBezTo>
                  <a:cubicBezTo>
                    <a:pt x="481" y="63"/>
                    <a:pt x="452" y="43"/>
                    <a:pt x="419" y="43"/>
                  </a:cubicBezTo>
                  <a:cubicBezTo>
                    <a:pt x="405" y="43"/>
                    <a:pt x="393" y="46"/>
                    <a:pt x="381" y="52"/>
                  </a:cubicBezTo>
                  <a:cubicBezTo>
                    <a:pt x="380" y="53"/>
                    <a:pt x="380" y="53"/>
                    <a:pt x="379" y="53"/>
                  </a:cubicBezTo>
                  <a:cubicBezTo>
                    <a:pt x="378" y="49"/>
                    <a:pt x="376" y="45"/>
                    <a:pt x="375" y="42"/>
                  </a:cubicBezTo>
                  <a:cubicBezTo>
                    <a:pt x="364" y="17"/>
                    <a:pt x="339" y="0"/>
                    <a:pt x="311" y="0"/>
                  </a:cubicBezTo>
                  <a:cubicBezTo>
                    <a:pt x="280" y="0"/>
                    <a:pt x="254" y="20"/>
                    <a:pt x="244" y="48"/>
                  </a:cubicBezTo>
                  <a:cubicBezTo>
                    <a:pt x="236" y="45"/>
                    <a:pt x="226" y="43"/>
                    <a:pt x="216" y="43"/>
                  </a:cubicBezTo>
                  <a:cubicBezTo>
                    <a:pt x="184" y="43"/>
                    <a:pt x="156" y="61"/>
                    <a:pt x="142" y="88"/>
                  </a:cubicBezTo>
                  <a:cubicBezTo>
                    <a:pt x="135" y="84"/>
                    <a:pt x="126" y="83"/>
                    <a:pt x="117" y="83"/>
                  </a:cubicBezTo>
                  <a:cubicBezTo>
                    <a:pt x="91" y="83"/>
                    <a:pt x="69" y="98"/>
                    <a:pt x="58" y="120"/>
                  </a:cubicBezTo>
                  <a:cubicBezTo>
                    <a:pt x="56" y="119"/>
                    <a:pt x="54" y="119"/>
                    <a:pt x="52" y="119"/>
                  </a:cubicBezTo>
                  <a:cubicBezTo>
                    <a:pt x="23" y="119"/>
                    <a:pt x="0" y="142"/>
                    <a:pt x="0" y="171"/>
                  </a:cubicBezTo>
                  <a:cubicBezTo>
                    <a:pt x="0" y="184"/>
                    <a:pt x="5" y="195"/>
                    <a:pt x="12" y="204"/>
                  </a:cubicBezTo>
                  <a:cubicBezTo>
                    <a:pt x="21" y="216"/>
                    <a:pt x="36" y="223"/>
                    <a:pt x="52" y="22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Aa楷体" panose="02000500000000000000" pitchFamily="2" charset="-122"/>
                <a:ea typeface="+mn-ea"/>
                <a:cs typeface="+mn-cs"/>
              </a:endParaRPr>
            </a:p>
          </p:txBody>
        </p:sp>
      </p:grpSp>
      <p:cxnSp>
        <p:nvCxnSpPr>
          <p:cNvPr id="5" name="Straight Connector 4"/>
          <p:cNvCxnSpPr>
            <a:cxnSpLocks/>
          </p:cNvCxnSpPr>
          <p:nvPr/>
        </p:nvCxnSpPr>
        <p:spPr>
          <a:xfrm>
            <a:off x="1333195" y="1235323"/>
            <a:ext cx="9406433" cy="0"/>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328157" y="1235323"/>
            <a:ext cx="0" cy="216000"/>
          </a:xfrm>
          <a:prstGeom prst="line">
            <a:avLst/>
          </a:prstGeom>
          <a:ln w="19050">
            <a:solidFill>
              <a:schemeClr val="tx2"/>
            </a:solidFill>
            <a:prstDash val="sysDash"/>
            <a:tailEnd type="stealth"/>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586357" y="1235323"/>
            <a:ext cx="0" cy="216000"/>
          </a:xfrm>
          <a:prstGeom prst="line">
            <a:avLst/>
          </a:prstGeom>
          <a:ln w="19050">
            <a:solidFill>
              <a:schemeClr val="tx2"/>
            </a:solidFill>
            <a:prstDash val="sysDash"/>
            <a:tailEnd type="stealt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328157" y="2380473"/>
            <a:ext cx="0" cy="140217"/>
          </a:xfrm>
          <a:prstGeom prst="line">
            <a:avLst/>
          </a:prstGeom>
          <a:ln w="19050">
            <a:solidFill>
              <a:schemeClr val="tx2"/>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38620" y="2520690"/>
            <a:ext cx="1379074" cy="0"/>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38620" y="2520690"/>
            <a:ext cx="0" cy="285141"/>
          </a:xfrm>
          <a:prstGeom prst="line">
            <a:avLst/>
          </a:prstGeom>
          <a:ln w="19050">
            <a:solidFill>
              <a:schemeClr val="tx2"/>
            </a:solidFill>
            <a:prstDash val="sysDash"/>
            <a:tailEnd type="stealt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015177" y="2520690"/>
            <a:ext cx="0" cy="285141"/>
          </a:xfrm>
          <a:prstGeom prst="line">
            <a:avLst/>
          </a:prstGeom>
          <a:ln w="19050">
            <a:solidFill>
              <a:schemeClr val="tx2"/>
            </a:solidFill>
            <a:prstDash val="sysDash"/>
            <a:tailEnd type="stealt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094872" y="2377961"/>
            <a:ext cx="0" cy="140217"/>
          </a:xfrm>
          <a:prstGeom prst="line">
            <a:avLst/>
          </a:prstGeom>
          <a:ln w="19050">
            <a:solidFill>
              <a:schemeClr val="tx2"/>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405335" y="2518178"/>
            <a:ext cx="1379074" cy="0"/>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405335" y="2518178"/>
            <a:ext cx="0" cy="285141"/>
          </a:xfrm>
          <a:prstGeom prst="line">
            <a:avLst/>
          </a:prstGeom>
          <a:ln w="19050">
            <a:solidFill>
              <a:schemeClr val="tx2"/>
            </a:solidFill>
            <a:prstDash val="sysDash"/>
            <a:tailEnd type="stealt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781892" y="2518178"/>
            <a:ext cx="0" cy="285141"/>
          </a:xfrm>
          <a:prstGeom prst="line">
            <a:avLst/>
          </a:prstGeom>
          <a:ln w="19050">
            <a:solidFill>
              <a:schemeClr val="tx2"/>
            </a:solidFill>
            <a:prstDash val="sysDash"/>
            <a:tailEnd type="stealt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cxnSpLocks/>
          </p:cNvCxnSpPr>
          <p:nvPr/>
        </p:nvCxnSpPr>
        <p:spPr>
          <a:xfrm flipV="1">
            <a:off x="6142304" y="2518178"/>
            <a:ext cx="2674748" cy="6468"/>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cxnSpLocks/>
          </p:cNvCxnSpPr>
          <p:nvPr/>
        </p:nvCxnSpPr>
        <p:spPr>
          <a:xfrm>
            <a:off x="6148260" y="2527651"/>
            <a:ext cx="0" cy="285141"/>
          </a:xfrm>
          <a:prstGeom prst="line">
            <a:avLst/>
          </a:prstGeom>
          <a:ln w="19050">
            <a:solidFill>
              <a:schemeClr val="tx2"/>
            </a:solidFill>
            <a:prstDash val="sysDash"/>
            <a:tailEnd type="stealt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463012" y="2527651"/>
            <a:ext cx="0" cy="285141"/>
          </a:xfrm>
          <a:prstGeom prst="line">
            <a:avLst/>
          </a:prstGeom>
          <a:ln w="19050">
            <a:solidFill>
              <a:schemeClr val="tx2"/>
            </a:solidFill>
            <a:prstDash val="sysDash"/>
            <a:tailEnd type="stealth"/>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75905" y="2903178"/>
            <a:ext cx="1172550" cy="610471"/>
            <a:chOff x="1712129" y="5395379"/>
            <a:chExt cx="1172550" cy="610471"/>
          </a:xfrm>
        </p:grpSpPr>
        <p:grpSp>
          <p:nvGrpSpPr>
            <p:cNvPr id="105" name="Group 104"/>
            <p:cNvGrpSpPr/>
            <p:nvPr/>
          </p:nvGrpSpPr>
          <p:grpSpPr>
            <a:xfrm>
              <a:off x="1712129" y="5395379"/>
              <a:ext cx="1172550" cy="610471"/>
              <a:chOff x="9629775" y="2220912"/>
              <a:chExt cx="1500188" cy="781051"/>
            </a:xfrm>
          </p:grpSpPr>
          <p:sp>
            <p:nvSpPr>
              <p:cNvPr id="102" name="Freeform 21"/>
              <p:cNvSpPr>
                <a:spLocks/>
              </p:cNvSpPr>
              <p:nvPr/>
            </p:nvSpPr>
            <p:spPr bwMode="auto">
              <a:xfrm>
                <a:off x="10128250" y="2792413"/>
                <a:ext cx="7938" cy="7938"/>
              </a:xfrm>
              <a:custGeom>
                <a:avLst/>
                <a:gdLst>
                  <a:gd name="T0" fmla="*/ 1 w 2"/>
                  <a:gd name="T1" fmla="*/ 0 h 2"/>
                  <a:gd name="T2" fmla="*/ 0 w 2"/>
                  <a:gd name="T3" fmla="*/ 2 h 2"/>
                  <a:gd name="T4" fmla="*/ 2 w 2"/>
                  <a:gd name="T5" fmla="*/ 0 h 2"/>
                  <a:gd name="T6" fmla="*/ 1 w 2"/>
                  <a:gd name="T7" fmla="*/ 0 h 2"/>
                </a:gdLst>
                <a:ahLst/>
                <a:cxnLst>
                  <a:cxn ang="0">
                    <a:pos x="T0" y="T1"/>
                  </a:cxn>
                  <a:cxn ang="0">
                    <a:pos x="T2" y="T3"/>
                  </a:cxn>
                  <a:cxn ang="0">
                    <a:pos x="T4" y="T5"/>
                  </a:cxn>
                  <a:cxn ang="0">
                    <a:pos x="T6" y="T7"/>
                  </a:cxn>
                </a:cxnLst>
                <a:rect l="0" t="0" r="r" b="b"/>
                <a:pathLst>
                  <a:path w="2" h="2">
                    <a:moveTo>
                      <a:pt x="1" y="0"/>
                    </a:moveTo>
                    <a:cubicBezTo>
                      <a:pt x="1" y="0"/>
                      <a:pt x="0" y="1"/>
                      <a:pt x="0" y="2"/>
                    </a:cubicBezTo>
                    <a:cubicBezTo>
                      <a:pt x="0" y="1"/>
                      <a:pt x="1" y="1"/>
                      <a:pt x="2" y="0"/>
                    </a:cubicBezTo>
                    <a:cubicBezTo>
                      <a:pt x="2" y="0"/>
                      <a:pt x="2" y="0"/>
                      <a:pt x="1" y="0"/>
                    </a:cubicBezTo>
                    <a:close/>
                  </a:path>
                </a:pathLst>
              </a:custGeom>
              <a:solidFill>
                <a:srgbClr val="4743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Aa楷体" panose="02000500000000000000" pitchFamily="2" charset="-122"/>
                  <a:ea typeface="+mn-ea"/>
                  <a:cs typeface="+mn-cs"/>
                </a:endParaRPr>
              </a:p>
            </p:txBody>
          </p:sp>
          <p:sp>
            <p:nvSpPr>
              <p:cNvPr id="103" name="Freeform 22"/>
              <p:cNvSpPr>
                <a:spLocks noEditPoints="1"/>
              </p:cNvSpPr>
              <p:nvPr/>
            </p:nvSpPr>
            <p:spPr bwMode="auto">
              <a:xfrm>
                <a:off x="9629775" y="2282825"/>
                <a:ext cx="1500188" cy="719138"/>
              </a:xfrm>
              <a:custGeom>
                <a:avLst/>
                <a:gdLst>
                  <a:gd name="T0" fmla="*/ 388 w 397"/>
                  <a:gd name="T1" fmla="*/ 189 h 189"/>
                  <a:gd name="T2" fmla="*/ 397 w 397"/>
                  <a:gd name="T3" fmla="*/ 156 h 189"/>
                  <a:gd name="T4" fmla="*/ 331 w 397"/>
                  <a:gd name="T5" fmla="*/ 91 h 189"/>
                  <a:gd name="T6" fmla="*/ 318 w 397"/>
                  <a:gd name="T7" fmla="*/ 92 h 189"/>
                  <a:gd name="T8" fmla="*/ 267 w 397"/>
                  <a:gd name="T9" fmla="*/ 52 h 189"/>
                  <a:gd name="T10" fmla="*/ 260 w 397"/>
                  <a:gd name="T11" fmla="*/ 53 h 189"/>
                  <a:gd name="T12" fmla="*/ 187 w 397"/>
                  <a:gd name="T13" fmla="*/ 0 h 189"/>
                  <a:gd name="T14" fmla="*/ 112 w 397"/>
                  <a:gd name="T15" fmla="*/ 57 h 189"/>
                  <a:gd name="T16" fmla="*/ 91 w 397"/>
                  <a:gd name="T17" fmla="*/ 52 h 189"/>
                  <a:gd name="T18" fmla="*/ 39 w 397"/>
                  <a:gd name="T19" fmla="*/ 104 h 189"/>
                  <a:gd name="T20" fmla="*/ 39 w 397"/>
                  <a:gd name="T21" fmla="*/ 106 h 189"/>
                  <a:gd name="T22" fmla="*/ 0 w 397"/>
                  <a:gd name="T23" fmla="*/ 161 h 189"/>
                  <a:gd name="T24" fmla="*/ 7 w 397"/>
                  <a:gd name="T25" fmla="*/ 189 h 189"/>
                  <a:gd name="T26" fmla="*/ 388 w 397"/>
                  <a:gd name="T27" fmla="*/ 189 h 189"/>
                  <a:gd name="T28" fmla="*/ 133 w 397"/>
                  <a:gd name="T29" fmla="*/ 134 h 189"/>
                  <a:gd name="T30" fmla="*/ 134 w 397"/>
                  <a:gd name="T31" fmla="*/ 134 h 189"/>
                  <a:gd name="T32" fmla="*/ 132 w 397"/>
                  <a:gd name="T33" fmla="*/ 136 h 189"/>
                  <a:gd name="T34" fmla="*/ 133 w 397"/>
                  <a:gd name="T35" fmla="*/ 134 h 189"/>
                  <a:gd name="T36" fmla="*/ 117 w 397"/>
                  <a:gd name="T37" fmla="*/ 149 h 189"/>
                  <a:gd name="T38" fmla="*/ 115 w 397"/>
                  <a:gd name="T39" fmla="*/ 152 h 189"/>
                  <a:gd name="T40" fmla="*/ 114 w 397"/>
                  <a:gd name="T41" fmla="*/ 150 h 189"/>
                  <a:gd name="T42" fmla="*/ 117 w 397"/>
                  <a:gd name="T43" fmla="*/ 14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7" h="189">
                    <a:moveTo>
                      <a:pt x="388" y="189"/>
                    </a:moveTo>
                    <a:cubicBezTo>
                      <a:pt x="394" y="179"/>
                      <a:pt x="397" y="168"/>
                      <a:pt x="397" y="156"/>
                    </a:cubicBezTo>
                    <a:cubicBezTo>
                      <a:pt x="397" y="120"/>
                      <a:pt x="368" y="91"/>
                      <a:pt x="331" y="91"/>
                    </a:cubicBezTo>
                    <a:cubicBezTo>
                      <a:pt x="327" y="91"/>
                      <a:pt x="322" y="91"/>
                      <a:pt x="318" y="92"/>
                    </a:cubicBezTo>
                    <a:cubicBezTo>
                      <a:pt x="312" y="69"/>
                      <a:pt x="292" y="52"/>
                      <a:pt x="267" y="52"/>
                    </a:cubicBezTo>
                    <a:cubicBezTo>
                      <a:pt x="265" y="52"/>
                      <a:pt x="263" y="53"/>
                      <a:pt x="260" y="53"/>
                    </a:cubicBezTo>
                    <a:cubicBezTo>
                      <a:pt x="250" y="22"/>
                      <a:pt x="221" y="0"/>
                      <a:pt x="187" y="0"/>
                    </a:cubicBezTo>
                    <a:cubicBezTo>
                      <a:pt x="151" y="0"/>
                      <a:pt x="121" y="24"/>
                      <a:pt x="112" y="57"/>
                    </a:cubicBezTo>
                    <a:cubicBezTo>
                      <a:pt x="105" y="54"/>
                      <a:pt x="98" y="52"/>
                      <a:pt x="91" y="52"/>
                    </a:cubicBezTo>
                    <a:cubicBezTo>
                      <a:pt x="62" y="52"/>
                      <a:pt x="39" y="76"/>
                      <a:pt x="39" y="104"/>
                    </a:cubicBezTo>
                    <a:cubicBezTo>
                      <a:pt x="39" y="105"/>
                      <a:pt x="39" y="105"/>
                      <a:pt x="39" y="106"/>
                    </a:cubicBezTo>
                    <a:cubicBezTo>
                      <a:pt x="16" y="114"/>
                      <a:pt x="0" y="135"/>
                      <a:pt x="0" y="161"/>
                    </a:cubicBezTo>
                    <a:cubicBezTo>
                      <a:pt x="0" y="171"/>
                      <a:pt x="2" y="180"/>
                      <a:pt x="7" y="189"/>
                    </a:cubicBezTo>
                    <a:lnTo>
                      <a:pt x="388" y="189"/>
                    </a:lnTo>
                    <a:close/>
                    <a:moveTo>
                      <a:pt x="133" y="134"/>
                    </a:moveTo>
                    <a:cubicBezTo>
                      <a:pt x="134" y="134"/>
                      <a:pt x="134" y="134"/>
                      <a:pt x="134" y="134"/>
                    </a:cubicBezTo>
                    <a:cubicBezTo>
                      <a:pt x="133" y="135"/>
                      <a:pt x="132" y="135"/>
                      <a:pt x="132" y="136"/>
                    </a:cubicBezTo>
                    <a:cubicBezTo>
                      <a:pt x="132" y="135"/>
                      <a:pt x="133" y="134"/>
                      <a:pt x="133" y="134"/>
                    </a:cubicBezTo>
                    <a:close/>
                    <a:moveTo>
                      <a:pt x="117" y="149"/>
                    </a:moveTo>
                    <a:cubicBezTo>
                      <a:pt x="116" y="150"/>
                      <a:pt x="115" y="151"/>
                      <a:pt x="115" y="152"/>
                    </a:cubicBezTo>
                    <a:cubicBezTo>
                      <a:pt x="115" y="151"/>
                      <a:pt x="114" y="151"/>
                      <a:pt x="114" y="150"/>
                    </a:cubicBezTo>
                    <a:cubicBezTo>
                      <a:pt x="115" y="150"/>
                      <a:pt x="116" y="149"/>
                      <a:pt x="117" y="149"/>
                    </a:cubicBez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Aa楷体" panose="02000500000000000000" pitchFamily="2" charset="-122"/>
                  <a:ea typeface="+mn-ea"/>
                  <a:cs typeface="+mn-cs"/>
                </a:endParaRPr>
              </a:p>
            </p:txBody>
          </p:sp>
          <p:sp>
            <p:nvSpPr>
              <p:cNvPr id="104" name="Freeform 23"/>
              <p:cNvSpPr>
                <a:spLocks noEditPoints="1"/>
              </p:cNvSpPr>
              <p:nvPr/>
            </p:nvSpPr>
            <p:spPr bwMode="auto">
              <a:xfrm>
                <a:off x="9629775" y="2220912"/>
                <a:ext cx="1500188" cy="720725"/>
              </a:xfrm>
              <a:custGeom>
                <a:avLst/>
                <a:gdLst>
                  <a:gd name="T0" fmla="*/ 388 w 397"/>
                  <a:gd name="T1" fmla="*/ 189 h 189"/>
                  <a:gd name="T2" fmla="*/ 397 w 397"/>
                  <a:gd name="T3" fmla="*/ 156 h 189"/>
                  <a:gd name="T4" fmla="*/ 331 w 397"/>
                  <a:gd name="T5" fmla="*/ 91 h 189"/>
                  <a:gd name="T6" fmla="*/ 318 w 397"/>
                  <a:gd name="T7" fmla="*/ 92 h 189"/>
                  <a:gd name="T8" fmla="*/ 267 w 397"/>
                  <a:gd name="T9" fmla="*/ 52 h 189"/>
                  <a:gd name="T10" fmla="*/ 260 w 397"/>
                  <a:gd name="T11" fmla="*/ 53 h 189"/>
                  <a:gd name="T12" fmla="*/ 187 w 397"/>
                  <a:gd name="T13" fmla="*/ 0 h 189"/>
                  <a:gd name="T14" fmla="*/ 112 w 397"/>
                  <a:gd name="T15" fmla="*/ 57 h 189"/>
                  <a:gd name="T16" fmla="*/ 91 w 397"/>
                  <a:gd name="T17" fmla="*/ 52 h 189"/>
                  <a:gd name="T18" fmla="*/ 39 w 397"/>
                  <a:gd name="T19" fmla="*/ 104 h 189"/>
                  <a:gd name="T20" fmla="*/ 39 w 397"/>
                  <a:gd name="T21" fmla="*/ 106 h 189"/>
                  <a:gd name="T22" fmla="*/ 0 w 397"/>
                  <a:gd name="T23" fmla="*/ 161 h 189"/>
                  <a:gd name="T24" fmla="*/ 7 w 397"/>
                  <a:gd name="T25" fmla="*/ 189 h 189"/>
                  <a:gd name="T26" fmla="*/ 388 w 397"/>
                  <a:gd name="T27" fmla="*/ 189 h 189"/>
                  <a:gd name="T28" fmla="*/ 133 w 397"/>
                  <a:gd name="T29" fmla="*/ 134 h 189"/>
                  <a:gd name="T30" fmla="*/ 134 w 397"/>
                  <a:gd name="T31" fmla="*/ 134 h 189"/>
                  <a:gd name="T32" fmla="*/ 132 w 397"/>
                  <a:gd name="T33" fmla="*/ 136 h 189"/>
                  <a:gd name="T34" fmla="*/ 133 w 397"/>
                  <a:gd name="T35" fmla="*/ 134 h 189"/>
                  <a:gd name="T36" fmla="*/ 117 w 397"/>
                  <a:gd name="T37" fmla="*/ 149 h 189"/>
                  <a:gd name="T38" fmla="*/ 115 w 397"/>
                  <a:gd name="T39" fmla="*/ 152 h 189"/>
                  <a:gd name="T40" fmla="*/ 114 w 397"/>
                  <a:gd name="T41" fmla="*/ 150 h 189"/>
                  <a:gd name="T42" fmla="*/ 117 w 397"/>
                  <a:gd name="T43" fmla="*/ 14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7" h="189">
                    <a:moveTo>
                      <a:pt x="388" y="189"/>
                    </a:moveTo>
                    <a:cubicBezTo>
                      <a:pt x="394" y="179"/>
                      <a:pt x="397" y="168"/>
                      <a:pt x="397" y="156"/>
                    </a:cubicBezTo>
                    <a:cubicBezTo>
                      <a:pt x="397" y="120"/>
                      <a:pt x="368" y="91"/>
                      <a:pt x="331" y="91"/>
                    </a:cubicBezTo>
                    <a:cubicBezTo>
                      <a:pt x="327" y="91"/>
                      <a:pt x="322" y="91"/>
                      <a:pt x="318" y="92"/>
                    </a:cubicBezTo>
                    <a:cubicBezTo>
                      <a:pt x="312" y="69"/>
                      <a:pt x="292" y="52"/>
                      <a:pt x="267" y="52"/>
                    </a:cubicBezTo>
                    <a:cubicBezTo>
                      <a:pt x="265" y="52"/>
                      <a:pt x="263" y="53"/>
                      <a:pt x="260" y="53"/>
                    </a:cubicBezTo>
                    <a:cubicBezTo>
                      <a:pt x="250" y="22"/>
                      <a:pt x="221" y="0"/>
                      <a:pt x="187" y="0"/>
                    </a:cubicBezTo>
                    <a:cubicBezTo>
                      <a:pt x="151" y="0"/>
                      <a:pt x="121" y="24"/>
                      <a:pt x="112" y="57"/>
                    </a:cubicBezTo>
                    <a:cubicBezTo>
                      <a:pt x="105" y="54"/>
                      <a:pt x="98" y="52"/>
                      <a:pt x="91" y="52"/>
                    </a:cubicBezTo>
                    <a:cubicBezTo>
                      <a:pt x="62" y="52"/>
                      <a:pt x="39" y="76"/>
                      <a:pt x="39" y="104"/>
                    </a:cubicBezTo>
                    <a:cubicBezTo>
                      <a:pt x="39" y="105"/>
                      <a:pt x="39" y="105"/>
                      <a:pt x="39" y="106"/>
                    </a:cubicBezTo>
                    <a:cubicBezTo>
                      <a:pt x="16" y="114"/>
                      <a:pt x="0" y="135"/>
                      <a:pt x="0" y="161"/>
                    </a:cubicBezTo>
                    <a:cubicBezTo>
                      <a:pt x="0" y="171"/>
                      <a:pt x="2" y="180"/>
                      <a:pt x="7" y="189"/>
                    </a:cubicBezTo>
                    <a:lnTo>
                      <a:pt x="388" y="189"/>
                    </a:lnTo>
                    <a:close/>
                    <a:moveTo>
                      <a:pt x="133" y="134"/>
                    </a:moveTo>
                    <a:cubicBezTo>
                      <a:pt x="134" y="134"/>
                      <a:pt x="134" y="134"/>
                      <a:pt x="134" y="134"/>
                    </a:cubicBezTo>
                    <a:cubicBezTo>
                      <a:pt x="133" y="135"/>
                      <a:pt x="132" y="135"/>
                      <a:pt x="132" y="136"/>
                    </a:cubicBezTo>
                    <a:cubicBezTo>
                      <a:pt x="132" y="135"/>
                      <a:pt x="133" y="134"/>
                      <a:pt x="133" y="134"/>
                    </a:cubicBezTo>
                    <a:close/>
                    <a:moveTo>
                      <a:pt x="117" y="149"/>
                    </a:moveTo>
                    <a:cubicBezTo>
                      <a:pt x="116" y="150"/>
                      <a:pt x="115" y="151"/>
                      <a:pt x="115" y="152"/>
                    </a:cubicBezTo>
                    <a:cubicBezTo>
                      <a:pt x="115" y="151"/>
                      <a:pt x="114" y="151"/>
                      <a:pt x="114" y="150"/>
                    </a:cubicBezTo>
                    <a:cubicBezTo>
                      <a:pt x="115" y="150"/>
                      <a:pt x="116" y="149"/>
                      <a:pt x="117" y="149"/>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Aa楷体" panose="02000500000000000000" pitchFamily="2" charset="-122"/>
                  <a:ea typeface="+mn-ea"/>
                  <a:cs typeface="+mn-cs"/>
                </a:endParaRPr>
              </a:p>
            </p:txBody>
          </p:sp>
        </p:grpSp>
        <p:sp>
          <p:nvSpPr>
            <p:cNvPr id="43" name="TextBox 42"/>
            <p:cNvSpPr txBox="1"/>
            <p:nvPr/>
          </p:nvSpPr>
          <p:spPr>
            <a:xfrm>
              <a:off x="1874737" y="5642800"/>
              <a:ext cx="800219"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latin typeface="calibri"/>
                  <a:ea typeface="+mn-ea"/>
                  <a:cs typeface="+mn-cs"/>
                </a:rPr>
                <a:t>连接建立</a:t>
              </a:r>
              <a:endParaRPr kumimoji="0" lang="id-ID" sz="1200" b="1" i="0"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19" name="Group 18"/>
          <p:cNvGrpSpPr/>
          <p:nvPr/>
        </p:nvGrpSpPr>
        <p:grpSpPr>
          <a:xfrm>
            <a:off x="1452372" y="2903178"/>
            <a:ext cx="1172550" cy="610471"/>
            <a:chOff x="3088596" y="5395379"/>
            <a:chExt cx="1172550" cy="610471"/>
          </a:xfrm>
        </p:grpSpPr>
        <p:grpSp>
          <p:nvGrpSpPr>
            <p:cNvPr id="106" name="Group 105"/>
            <p:cNvGrpSpPr/>
            <p:nvPr/>
          </p:nvGrpSpPr>
          <p:grpSpPr>
            <a:xfrm flipH="1">
              <a:off x="3088596" y="5395379"/>
              <a:ext cx="1172550" cy="610471"/>
              <a:chOff x="9629775" y="2220912"/>
              <a:chExt cx="1500188" cy="781051"/>
            </a:xfrm>
          </p:grpSpPr>
          <p:sp>
            <p:nvSpPr>
              <p:cNvPr id="107" name="Freeform 21"/>
              <p:cNvSpPr>
                <a:spLocks/>
              </p:cNvSpPr>
              <p:nvPr/>
            </p:nvSpPr>
            <p:spPr bwMode="auto">
              <a:xfrm>
                <a:off x="10128250" y="2792413"/>
                <a:ext cx="7938" cy="7938"/>
              </a:xfrm>
              <a:custGeom>
                <a:avLst/>
                <a:gdLst>
                  <a:gd name="T0" fmla="*/ 1 w 2"/>
                  <a:gd name="T1" fmla="*/ 0 h 2"/>
                  <a:gd name="T2" fmla="*/ 0 w 2"/>
                  <a:gd name="T3" fmla="*/ 2 h 2"/>
                  <a:gd name="T4" fmla="*/ 2 w 2"/>
                  <a:gd name="T5" fmla="*/ 0 h 2"/>
                  <a:gd name="T6" fmla="*/ 1 w 2"/>
                  <a:gd name="T7" fmla="*/ 0 h 2"/>
                </a:gdLst>
                <a:ahLst/>
                <a:cxnLst>
                  <a:cxn ang="0">
                    <a:pos x="T0" y="T1"/>
                  </a:cxn>
                  <a:cxn ang="0">
                    <a:pos x="T2" y="T3"/>
                  </a:cxn>
                  <a:cxn ang="0">
                    <a:pos x="T4" y="T5"/>
                  </a:cxn>
                  <a:cxn ang="0">
                    <a:pos x="T6" y="T7"/>
                  </a:cxn>
                </a:cxnLst>
                <a:rect l="0" t="0" r="r" b="b"/>
                <a:pathLst>
                  <a:path w="2" h="2">
                    <a:moveTo>
                      <a:pt x="1" y="0"/>
                    </a:moveTo>
                    <a:cubicBezTo>
                      <a:pt x="1" y="0"/>
                      <a:pt x="0" y="1"/>
                      <a:pt x="0" y="2"/>
                    </a:cubicBezTo>
                    <a:cubicBezTo>
                      <a:pt x="0" y="1"/>
                      <a:pt x="1" y="1"/>
                      <a:pt x="2" y="0"/>
                    </a:cubicBezTo>
                    <a:cubicBezTo>
                      <a:pt x="2" y="0"/>
                      <a:pt x="2" y="0"/>
                      <a:pt x="1" y="0"/>
                    </a:cubicBezTo>
                    <a:close/>
                  </a:path>
                </a:pathLst>
              </a:custGeom>
              <a:solidFill>
                <a:srgbClr val="4743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Aa楷体" panose="02000500000000000000" pitchFamily="2" charset="-122"/>
                  <a:ea typeface="+mn-ea"/>
                  <a:cs typeface="+mn-cs"/>
                </a:endParaRPr>
              </a:p>
            </p:txBody>
          </p:sp>
          <p:sp>
            <p:nvSpPr>
              <p:cNvPr id="108" name="Freeform 22"/>
              <p:cNvSpPr>
                <a:spLocks noEditPoints="1"/>
              </p:cNvSpPr>
              <p:nvPr/>
            </p:nvSpPr>
            <p:spPr bwMode="auto">
              <a:xfrm>
                <a:off x="9629775" y="2282825"/>
                <a:ext cx="1500188" cy="719138"/>
              </a:xfrm>
              <a:custGeom>
                <a:avLst/>
                <a:gdLst>
                  <a:gd name="T0" fmla="*/ 388 w 397"/>
                  <a:gd name="T1" fmla="*/ 189 h 189"/>
                  <a:gd name="T2" fmla="*/ 397 w 397"/>
                  <a:gd name="T3" fmla="*/ 156 h 189"/>
                  <a:gd name="T4" fmla="*/ 331 w 397"/>
                  <a:gd name="T5" fmla="*/ 91 h 189"/>
                  <a:gd name="T6" fmla="*/ 318 w 397"/>
                  <a:gd name="T7" fmla="*/ 92 h 189"/>
                  <a:gd name="T8" fmla="*/ 267 w 397"/>
                  <a:gd name="T9" fmla="*/ 52 h 189"/>
                  <a:gd name="T10" fmla="*/ 260 w 397"/>
                  <a:gd name="T11" fmla="*/ 53 h 189"/>
                  <a:gd name="T12" fmla="*/ 187 w 397"/>
                  <a:gd name="T13" fmla="*/ 0 h 189"/>
                  <a:gd name="T14" fmla="*/ 112 w 397"/>
                  <a:gd name="T15" fmla="*/ 57 h 189"/>
                  <a:gd name="T16" fmla="*/ 91 w 397"/>
                  <a:gd name="T17" fmla="*/ 52 h 189"/>
                  <a:gd name="T18" fmla="*/ 39 w 397"/>
                  <a:gd name="T19" fmla="*/ 104 h 189"/>
                  <a:gd name="T20" fmla="*/ 39 w 397"/>
                  <a:gd name="T21" fmla="*/ 106 h 189"/>
                  <a:gd name="T22" fmla="*/ 0 w 397"/>
                  <a:gd name="T23" fmla="*/ 161 h 189"/>
                  <a:gd name="T24" fmla="*/ 7 w 397"/>
                  <a:gd name="T25" fmla="*/ 189 h 189"/>
                  <a:gd name="T26" fmla="*/ 388 w 397"/>
                  <a:gd name="T27" fmla="*/ 189 h 189"/>
                  <a:gd name="T28" fmla="*/ 133 w 397"/>
                  <a:gd name="T29" fmla="*/ 134 h 189"/>
                  <a:gd name="T30" fmla="*/ 134 w 397"/>
                  <a:gd name="T31" fmla="*/ 134 h 189"/>
                  <a:gd name="T32" fmla="*/ 132 w 397"/>
                  <a:gd name="T33" fmla="*/ 136 h 189"/>
                  <a:gd name="T34" fmla="*/ 133 w 397"/>
                  <a:gd name="T35" fmla="*/ 134 h 189"/>
                  <a:gd name="T36" fmla="*/ 117 w 397"/>
                  <a:gd name="T37" fmla="*/ 149 h 189"/>
                  <a:gd name="T38" fmla="*/ 115 w 397"/>
                  <a:gd name="T39" fmla="*/ 152 h 189"/>
                  <a:gd name="T40" fmla="*/ 114 w 397"/>
                  <a:gd name="T41" fmla="*/ 150 h 189"/>
                  <a:gd name="T42" fmla="*/ 117 w 397"/>
                  <a:gd name="T43" fmla="*/ 14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7" h="189">
                    <a:moveTo>
                      <a:pt x="388" y="189"/>
                    </a:moveTo>
                    <a:cubicBezTo>
                      <a:pt x="394" y="179"/>
                      <a:pt x="397" y="168"/>
                      <a:pt x="397" y="156"/>
                    </a:cubicBezTo>
                    <a:cubicBezTo>
                      <a:pt x="397" y="120"/>
                      <a:pt x="368" y="91"/>
                      <a:pt x="331" y="91"/>
                    </a:cubicBezTo>
                    <a:cubicBezTo>
                      <a:pt x="327" y="91"/>
                      <a:pt x="322" y="91"/>
                      <a:pt x="318" y="92"/>
                    </a:cubicBezTo>
                    <a:cubicBezTo>
                      <a:pt x="312" y="69"/>
                      <a:pt x="292" y="52"/>
                      <a:pt x="267" y="52"/>
                    </a:cubicBezTo>
                    <a:cubicBezTo>
                      <a:pt x="265" y="52"/>
                      <a:pt x="263" y="53"/>
                      <a:pt x="260" y="53"/>
                    </a:cubicBezTo>
                    <a:cubicBezTo>
                      <a:pt x="250" y="22"/>
                      <a:pt x="221" y="0"/>
                      <a:pt x="187" y="0"/>
                    </a:cubicBezTo>
                    <a:cubicBezTo>
                      <a:pt x="151" y="0"/>
                      <a:pt x="121" y="24"/>
                      <a:pt x="112" y="57"/>
                    </a:cubicBezTo>
                    <a:cubicBezTo>
                      <a:pt x="105" y="54"/>
                      <a:pt x="98" y="52"/>
                      <a:pt x="91" y="52"/>
                    </a:cubicBezTo>
                    <a:cubicBezTo>
                      <a:pt x="62" y="52"/>
                      <a:pt x="39" y="76"/>
                      <a:pt x="39" y="104"/>
                    </a:cubicBezTo>
                    <a:cubicBezTo>
                      <a:pt x="39" y="105"/>
                      <a:pt x="39" y="105"/>
                      <a:pt x="39" y="106"/>
                    </a:cubicBezTo>
                    <a:cubicBezTo>
                      <a:pt x="16" y="114"/>
                      <a:pt x="0" y="135"/>
                      <a:pt x="0" y="161"/>
                    </a:cubicBezTo>
                    <a:cubicBezTo>
                      <a:pt x="0" y="171"/>
                      <a:pt x="2" y="180"/>
                      <a:pt x="7" y="189"/>
                    </a:cubicBezTo>
                    <a:lnTo>
                      <a:pt x="388" y="189"/>
                    </a:lnTo>
                    <a:close/>
                    <a:moveTo>
                      <a:pt x="133" y="134"/>
                    </a:moveTo>
                    <a:cubicBezTo>
                      <a:pt x="134" y="134"/>
                      <a:pt x="134" y="134"/>
                      <a:pt x="134" y="134"/>
                    </a:cubicBezTo>
                    <a:cubicBezTo>
                      <a:pt x="133" y="135"/>
                      <a:pt x="132" y="135"/>
                      <a:pt x="132" y="136"/>
                    </a:cubicBezTo>
                    <a:cubicBezTo>
                      <a:pt x="132" y="135"/>
                      <a:pt x="133" y="134"/>
                      <a:pt x="133" y="134"/>
                    </a:cubicBezTo>
                    <a:close/>
                    <a:moveTo>
                      <a:pt x="117" y="149"/>
                    </a:moveTo>
                    <a:cubicBezTo>
                      <a:pt x="116" y="150"/>
                      <a:pt x="115" y="151"/>
                      <a:pt x="115" y="152"/>
                    </a:cubicBezTo>
                    <a:cubicBezTo>
                      <a:pt x="115" y="151"/>
                      <a:pt x="114" y="151"/>
                      <a:pt x="114" y="150"/>
                    </a:cubicBezTo>
                    <a:cubicBezTo>
                      <a:pt x="115" y="150"/>
                      <a:pt x="116" y="149"/>
                      <a:pt x="117" y="149"/>
                    </a:cubicBez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Aa楷体" panose="02000500000000000000" pitchFamily="2" charset="-122"/>
                  <a:ea typeface="+mn-ea"/>
                  <a:cs typeface="+mn-cs"/>
                </a:endParaRPr>
              </a:p>
            </p:txBody>
          </p:sp>
          <p:sp>
            <p:nvSpPr>
              <p:cNvPr id="109" name="Freeform 23"/>
              <p:cNvSpPr>
                <a:spLocks noEditPoints="1"/>
              </p:cNvSpPr>
              <p:nvPr/>
            </p:nvSpPr>
            <p:spPr bwMode="auto">
              <a:xfrm>
                <a:off x="9629775" y="2220912"/>
                <a:ext cx="1500188" cy="720725"/>
              </a:xfrm>
              <a:custGeom>
                <a:avLst/>
                <a:gdLst>
                  <a:gd name="T0" fmla="*/ 388 w 397"/>
                  <a:gd name="T1" fmla="*/ 189 h 189"/>
                  <a:gd name="T2" fmla="*/ 397 w 397"/>
                  <a:gd name="T3" fmla="*/ 156 h 189"/>
                  <a:gd name="T4" fmla="*/ 331 w 397"/>
                  <a:gd name="T5" fmla="*/ 91 h 189"/>
                  <a:gd name="T6" fmla="*/ 318 w 397"/>
                  <a:gd name="T7" fmla="*/ 92 h 189"/>
                  <a:gd name="T8" fmla="*/ 267 w 397"/>
                  <a:gd name="T9" fmla="*/ 52 h 189"/>
                  <a:gd name="T10" fmla="*/ 260 w 397"/>
                  <a:gd name="T11" fmla="*/ 53 h 189"/>
                  <a:gd name="T12" fmla="*/ 187 w 397"/>
                  <a:gd name="T13" fmla="*/ 0 h 189"/>
                  <a:gd name="T14" fmla="*/ 112 w 397"/>
                  <a:gd name="T15" fmla="*/ 57 h 189"/>
                  <a:gd name="T16" fmla="*/ 91 w 397"/>
                  <a:gd name="T17" fmla="*/ 52 h 189"/>
                  <a:gd name="T18" fmla="*/ 39 w 397"/>
                  <a:gd name="T19" fmla="*/ 104 h 189"/>
                  <a:gd name="T20" fmla="*/ 39 w 397"/>
                  <a:gd name="T21" fmla="*/ 106 h 189"/>
                  <a:gd name="T22" fmla="*/ 0 w 397"/>
                  <a:gd name="T23" fmla="*/ 161 h 189"/>
                  <a:gd name="T24" fmla="*/ 7 w 397"/>
                  <a:gd name="T25" fmla="*/ 189 h 189"/>
                  <a:gd name="T26" fmla="*/ 388 w 397"/>
                  <a:gd name="T27" fmla="*/ 189 h 189"/>
                  <a:gd name="T28" fmla="*/ 133 w 397"/>
                  <a:gd name="T29" fmla="*/ 134 h 189"/>
                  <a:gd name="T30" fmla="*/ 134 w 397"/>
                  <a:gd name="T31" fmla="*/ 134 h 189"/>
                  <a:gd name="T32" fmla="*/ 132 w 397"/>
                  <a:gd name="T33" fmla="*/ 136 h 189"/>
                  <a:gd name="T34" fmla="*/ 133 w 397"/>
                  <a:gd name="T35" fmla="*/ 134 h 189"/>
                  <a:gd name="T36" fmla="*/ 117 w 397"/>
                  <a:gd name="T37" fmla="*/ 149 h 189"/>
                  <a:gd name="T38" fmla="*/ 115 w 397"/>
                  <a:gd name="T39" fmla="*/ 152 h 189"/>
                  <a:gd name="T40" fmla="*/ 114 w 397"/>
                  <a:gd name="T41" fmla="*/ 150 h 189"/>
                  <a:gd name="T42" fmla="*/ 117 w 397"/>
                  <a:gd name="T43" fmla="*/ 14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7" h="189">
                    <a:moveTo>
                      <a:pt x="388" y="189"/>
                    </a:moveTo>
                    <a:cubicBezTo>
                      <a:pt x="394" y="179"/>
                      <a:pt x="397" y="168"/>
                      <a:pt x="397" y="156"/>
                    </a:cubicBezTo>
                    <a:cubicBezTo>
                      <a:pt x="397" y="120"/>
                      <a:pt x="368" y="91"/>
                      <a:pt x="331" y="91"/>
                    </a:cubicBezTo>
                    <a:cubicBezTo>
                      <a:pt x="327" y="91"/>
                      <a:pt x="322" y="91"/>
                      <a:pt x="318" y="92"/>
                    </a:cubicBezTo>
                    <a:cubicBezTo>
                      <a:pt x="312" y="69"/>
                      <a:pt x="292" y="52"/>
                      <a:pt x="267" y="52"/>
                    </a:cubicBezTo>
                    <a:cubicBezTo>
                      <a:pt x="265" y="52"/>
                      <a:pt x="263" y="53"/>
                      <a:pt x="260" y="53"/>
                    </a:cubicBezTo>
                    <a:cubicBezTo>
                      <a:pt x="250" y="22"/>
                      <a:pt x="221" y="0"/>
                      <a:pt x="187" y="0"/>
                    </a:cubicBezTo>
                    <a:cubicBezTo>
                      <a:pt x="151" y="0"/>
                      <a:pt x="121" y="24"/>
                      <a:pt x="112" y="57"/>
                    </a:cubicBezTo>
                    <a:cubicBezTo>
                      <a:pt x="105" y="54"/>
                      <a:pt x="98" y="52"/>
                      <a:pt x="91" y="52"/>
                    </a:cubicBezTo>
                    <a:cubicBezTo>
                      <a:pt x="62" y="52"/>
                      <a:pt x="39" y="76"/>
                      <a:pt x="39" y="104"/>
                    </a:cubicBezTo>
                    <a:cubicBezTo>
                      <a:pt x="39" y="105"/>
                      <a:pt x="39" y="105"/>
                      <a:pt x="39" y="106"/>
                    </a:cubicBezTo>
                    <a:cubicBezTo>
                      <a:pt x="16" y="114"/>
                      <a:pt x="0" y="135"/>
                      <a:pt x="0" y="161"/>
                    </a:cubicBezTo>
                    <a:cubicBezTo>
                      <a:pt x="0" y="171"/>
                      <a:pt x="2" y="180"/>
                      <a:pt x="7" y="189"/>
                    </a:cubicBezTo>
                    <a:lnTo>
                      <a:pt x="388" y="189"/>
                    </a:lnTo>
                    <a:close/>
                    <a:moveTo>
                      <a:pt x="133" y="134"/>
                    </a:moveTo>
                    <a:cubicBezTo>
                      <a:pt x="134" y="134"/>
                      <a:pt x="134" y="134"/>
                      <a:pt x="134" y="134"/>
                    </a:cubicBezTo>
                    <a:cubicBezTo>
                      <a:pt x="133" y="135"/>
                      <a:pt x="132" y="135"/>
                      <a:pt x="132" y="136"/>
                    </a:cubicBezTo>
                    <a:cubicBezTo>
                      <a:pt x="132" y="135"/>
                      <a:pt x="133" y="134"/>
                      <a:pt x="133" y="134"/>
                    </a:cubicBezTo>
                    <a:close/>
                    <a:moveTo>
                      <a:pt x="117" y="149"/>
                    </a:moveTo>
                    <a:cubicBezTo>
                      <a:pt x="116" y="150"/>
                      <a:pt x="115" y="151"/>
                      <a:pt x="115" y="152"/>
                    </a:cubicBezTo>
                    <a:cubicBezTo>
                      <a:pt x="115" y="151"/>
                      <a:pt x="114" y="151"/>
                      <a:pt x="114" y="150"/>
                    </a:cubicBezTo>
                    <a:cubicBezTo>
                      <a:pt x="115" y="150"/>
                      <a:pt x="116" y="149"/>
                      <a:pt x="117" y="149"/>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Aa楷体" panose="02000500000000000000" pitchFamily="2" charset="-122"/>
                  <a:ea typeface="+mn-ea"/>
                  <a:cs typeface="+mn-cs"/>
                </a:endParaRPr>
              </a:p>
            </p:txBody>
          </p:sp>
        </p:grpSp>
        <p:sp>
          <p:nvSpPr>
            <p:cNvPr id="48" name="TextBox 47"/>
            <p:cNvSpPr txBox="1"/>
            <p:nvPr/>
          </p:nvSpPr>
          <p:spPr>
            <a:xfrm>
              <a:off x="3240593" y="5642800"/>
              <a:ext cx="800219"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latin typeface="calibri"/>
                  <a:ea typeface="+mn-ea"/>
                  <a:cs typeface="+mn-cs"/>
                </a:rPr>
                <a:t>连接关闭</a:t>
              </a:r>
              <a:endParaRPr kumimoji="0" lang="id-ID" sz="1200" b="1" i="0"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20" name="Group 19"/>
          <p:cNvGrpSpPr/>
          <p:nvPr/>
        </p:nvGrpSpPr>
        <p:grpSpPr>
          <a:xfrm>
            <a:off x="2778140" y="2891117"/>
            <a:ext cx="1172550" cy="610471"/>
            <a:chOff x="4806155" y="5395379"/>
            <a:chExt cx="1172550" cy="610471"/>
          </a:xfrm>
        </p:grpSpPr>
        <p:grpSp>
          <p:nvGrpSpPr>
            <p:cNvPr id="114" name="Group 113"/>
            <p:cNvGrpSpPr/>
            <p:nvPr/>
          </p:nvGrpSpPr>
          <p:grpSpPr>
            <a:xfrm flipH="1">
              <a:off x="4806155" y="5395379"/>
              <a:ext cx="1172550" cy="610471"/>
              <a:chOff x="9629775" y="2220912"/>
              <a:chExt cx="1500188" cy="781051"/>
            </a:xfrm>
          </p:grpSpPr>
          <p:sp>
            <p:nvSpPr>
              <p:cNvPr id="115" name="Freeform 21"/>
              <p:cNvSpPr>
                <a:spLocks/>
              </p:cNvSpPr>
              <p:nvPr/>
            </p:nvSpPr>
            <p:spPr bwMode="auto">
              <a:xfrm>
                <a:off x="10128250" y="2792413"/>
                <a:ext cx="7938" cy="7938"/>
              </a:xfrm>
              <a:custGeom>
                <a:avLst/>
                <a:gdLst>
                  <a:gd name="T0" fmla="*/ 1 w 2"/>
                  <a:gd name="T1" fmla="*/ 0 h 2"/>
                  <a:gd name="T2" fmla="*/ 0 w 2"/>
                  <a:gd name="T3" fmla="*/ 2 h 2"/>
                  <a:gd name="T4" fmla="*/ 2 w 2"/>
                  <a:gd name="T5" fmla="*/ 0 h 2"/>
                  <a:gd name="T6" fmla="*/ 1 w 2"/>
                  <a:gd name="T7" fmla="*/ 0 h 2"/>
                </a:gdLst>
                <a:ahLst/>
                <a:cxnLst>
                  <a:cxn ang="0">
                    <a:pos x="T0" y="T1"/>
                  </a:cxn>
                  <a:cxn ang="0">
                    <a:pos x="T2" y="T3"/>
                  </a:cxn>
                  <a:cxn ang="0">
                    <a:pos x="T4" y="T5"/>
                  </a:cxn>
                  <a:cxn ang="0">
                    <a:pos x="T6" y="T7"/>
                  </a:cxn>
                </a:cxnLst>
                <a:rect l="0" t="0" r="r" b="b"/>
                <a:pathLst>
                  <a:path w="2" h="2">
                    <a:moveTo>
                      <a:pt x="1" y="0"/>
                    </a:moveTo>
                    <a:cubicBezTo>
                      <a:pt x="1" y="0"/>
                      <a:pt x="0" y="1"/>
                      <a:pt x="0" y="2"/>
                    </a:cubicBezTo>
                    <a:cubicBezTo>
                      <a:pt x="0" y="1"/>
                      <a:pt x="1" y="1"/>
                      <a:pt x="2" y="0"/>
                    </a:cubicBezTo>
                    <a:cubicBezTo>
                      <a:pt x="2" y="0"/>
                      <a:pt x="2" y="0"/>
                      <a:pt x="1" y="0"/>
                    </a:cubicBezTo>
                    <a:close/>
                  </a:path>
                </a:pathLst>
              </a:custGeom>
              <a:solidFill>
                <a:srgbClr val="4743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Aa楷体" panose="02000500000000000000" pitchFamily="2" charset="-122"/>
                  <a:ea typeface="+mn-ea"/>
                  <a:cs typeface="+mn-cs"/>
                </a:endParaRPr>
              </a:p>
            </p:txBody>
          </p:sp>
          <p:sp>
            <p:nvSpPr>
              <p:cNvPr id="116" name="Freeform 22"/>
              <p:cNvSpPr>
                <a:spLocks noEditPoints="1"/>
              </p:cNvSpPr>
              <p:nvPr/>
            </p:nvSpPr>
            <p:spPr bwMode="auto">
              <a:xfrm>
                <a:off x="9629775" y="2282825"/>
                <a:ext cx="1500188" cy="719138"/>
              </a:xfrm>
              <a:custGeom>
                <a:avLst/>
                <a:gdLst>
                  <a:gd name="T0" fmla="*/ 388 w 397"/>
                  <a:gd name="T1" fmla="*/ 189 h 189"/>
                  <a:gd name="T2" fmla="*/ 397 w 397"/>
                  <a:gd name="T3" fmla="*/ 156 h 189"/>
                  <a:gd name="T4" fmla="*/ 331 w 397"/>
                  <a:gd name="T5" fmla="*/ 91 h 189"/>
                  <a:gd name="T6" fmla="*/ 318 w 397"/>
                  <a:gd name="T7" fmla="*/ 92 h 189"/>
                  <a:gd name="T8" fmla="*/ 267 w 397"/>
                  <a:gd name="T9" fmla="*/ 52 h 189"/>
                  <a:gd name="T10" fmla="*/ 260 w 397"/>
                  <a:gd name="T11" fmla="*/ 53 h 189"/>
                  <a:gd name="T12" fmla="*/ 187 w 397"/>
                  <a:gd name="T13" fmla="*/ 0 h 189"/>
                  <a:gd name="T14" fmla="*/ 112 w 397"/>
                  <a:gd name="T15" fmla="*/ 57 h 189"/>
                  <a:gd name="T16" fmla="*/ 91 w 397"/>
                  <a:gd name="T17" fmla="*/ 52 h 189"/>
                  <a:gd name="T18" fmla="*/ 39 w 397"/>
                  <a:gd name="T19" fmla="*/ 104 h 189"/>
                  <a:gd name="T20" fmla="*/ 39 w 397"/>
                  <a:gd name="T21" fmla="*/ 106 h 189"/>
                  <a:gd name="T22" fmla="*/ 0 w 397"/>
                  <a:gd name="T23" fmla="*/ 161 h 189"/>
                  <a:gd name="T24" fmla="*/ 7 w 397"/>
                  <a:gd name="T25" fmla="*/ 189 h 189"/>
                  <a:gd name="T26" fmla="*/ 388 w 397"/>
                  <a:gd name="T27" fmla="*/ 189 h 189"/>
                  <a:gd name="T28" fmla="*/ 133 w 397"/>
                  <a:gd name="T29" fmla="*/ 134 h 189"/>
                  <a:gd name="T30" fmla="*/ 134 w 397"/>
                  <a:gd name="T31" fmla="*/ 134 h 189"/>
                  <a:gd name="T32" fmla="*/ 132 w 397"/>
                  <a:gd name="T33" fmla="*/ 136 h 189"/>
                  <a:gd name="T34" fmla="*/ 133 w 397"/>
                  <a:gd name="T35" fmla="*/ 134 h 189"/>
                  <a:gd name="T36" fmla="*/ 117 w 397"/>
                  <a:gd name="T37" fmla="*/ 149 h 189"/>
                  <a:gd name="T38" fmla="*/ 115 w 397"/>
                  <a:gd name="T39" fmla="*/ 152 h 189"/>
                  <a:gd name="T40" fmla="*/ 114 w 397"/>
                  <a:gd name="T41" fmla="*/ 150 h 189"/>
                  <a:gd name="T42" fmla="*/ 117 w 397"/>
                  <a:gd name="T43" fmla="*/ 14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7" h="189">
                    <a:moveTo>
                      <a:pt x="388" y="189"/>
                    </a:moveTo>
                    <a:cubicBezTo>
                      <a:pt x="394" y="179"/>
                      <a:pt x="397" y="168"/>
                      <a:pt x="397" y="156"/>
                    </a:cubicBezTo>
                    <a:cubicBezTo>
                      <a:pt x="397" y="120"/>
                      <a:pt x="368" y="91"/>
                      <a:pt x="331" y="91"/>
                    </a:cubicBezTo>
                    <a:cubicBezTo>
                      <a:pt x="327" y="91"/>
                      <a:pt x="322" y="91"/>
                      <a:pt x="318" y="92"/>
                    </a:cubicBezTo>
                    <a:cubicBezTo>
                      <a:pt x="312" y="69"/>
                      <a:pt x="292" y="52"/>
                      <a:pt x="267" y="52"/>
                    </a:cubicBezTo>
                    <a:cubicBezTo>
                      <a:pt x="265" y="52"/>
                      <a:pt x="263" y="53"/>
                      <a:pt x="260" y="53"/>
                    </a:cubicBezTo>
                    <a:cubicBezTo>
                      <a:pt x="250" y="22"/>
                      <a:pt x="221" y="0"/>
                      <a:pt x="187" y="0"/>
                    </a:cubicBezTo>
                    <a:cubicBezTo>
                      <a:pt x="151" y="0"/>
                      <a:pt x="121" y="24"/>
                      <a:pt x="112" y="57"/>
                    </a:cubicBezTo>
                    <a:cubicBezTo>
                      <a:pt x="105" y="54"/>
                      <a:pt x="98" y="52"/>
                      <a:pt x="91" y="52"/>
                    </a:cubicBezTo>
                    <a:cubicBezTo>
                      <a:pt x="62" y="52"/>
                      <a:pt x="39" y="76"/>
                      <a:pt x="39" y="104"/>
                    </a:cubicBezTo>
                    <a:cubicBezTo>
                      <a:pt x="39" y="105"/>
                      <a:pt x="39" y="105"/>
                      <a:pt x="39" y="106"/>
                    </a:cubicBezTo>
                    <a:cubicBezTo>
                      <a:pt x="16" y="114"/>
                      <a:pt x="0" y="135"/>
                      <a:pt x="0" y="161"/>
                    </a:cubicBezTo>
                    <a:cubicBezTo>
                      <a:pt x="0" y="171"/>
                      <a:pt x="2" y="180"/>
                      <a:pt x="7" y="189"/>
                    </a:cubicBezTo>
                    <a:lnTo>
                      <a:pt x="388" y="189"/>
                    </a:lnTo>
                    <a:close/>
                    <a:moveTo>
                      <a:pt x="133" y="134"/>
                    </a:moveTo>
                    <a:cubicBezTo>
                      <a:pt x="134" y="134"/>
                      <a:pt x="134" y="134"/>
                      <a:pt x="134" y="134"/>
                    </a:cubicBezTo>
                    <a:cubicBezTo>
                      <a:pt x="133" y="135"/>
                      <a:pt x="132" y="135"/>
                      <a:pt x="132" y="136"/>
                    </a:cubicBezTo>
                    <a:cubicBezTo>
                      <a:pt x="132" y="135"/>
                      <a:pt x="133" y="134"/>
                      <a:pt x="133" y="134"/>
                    </a:cubicBezTo>
                    <a:close/>
                    <a:moveTo>
                      <a:pt x="117" y="149"/>
                    </a:moveTo>
                    <a:cubicBezTo>
                      <a:pt x="116" y="150"/>
                      <a:pt x="115" y="151"/>
                      <a:pt x="115" y="152"/>
                    </a:cubicBezTo>
                    <a:cubicBezTo>
                      <a:pt x="115" y="151"/>
                      <a:pt x="114" y="151"/>
                      <a:pt x="114" y="150"/>
                    </a:cubicBezTo>
                    <a:cubicBezTo>
                      <a:pt x="115" y="150"/>
                      <a:pt x="116" y="149"/>
                      <a:pt x="117" y="149"/>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Aa楷体" panose="02000500000000000000" pitchFamily="2" charset="-122"/>
                  <a:ea typeface="+mn-ea"/>
                  <a:cs typeface="+mn-cs"/>
                </a:endParaRPr>
              </a:p>
            </p:txBody>
          </p:sp>
          <p:sp>
            <p:nvSpPr>
              <p:cNvPr id="117" name="Freeform 23"/>
              <p:cNvSpPr>
                <a:spLocks noEditPoints="1"/>
              </p:cNvSpPr>
              <p:nvPr/>
            </p:nvSpPr>
            <p:spPr bwMode="auto">
              <a:xfrm>
                <a:off x="9629775" y="2220912"/>
                <a:ext cx="1500188" cy="720725"/>
              </a:xfrm>
              <a:custGeom>
                <a:avLst/>
                <a:gdLst>
                  <a:gd name="T0" fmla="*/ 388 w 397"/>
                  <a:gd name="T1" fmla="*/ 189 h 189"/>
                  <a:gd name="T2" fmla="*/ 397 w 397"/>
                  <a:gd name="T3" fmla="*/ 156 h 189"/>
                  <a:gd name="T4" fmla="*/ 331 w 397"/>
                  <a:gd name="T5" fmla="*/ 91 h 189"/>
                  <a:gd name="T6" fmla="*/ 318 w 397"/>
                  <a:gd name="T7" fmla="*/ 92 h 189"/>
                  <a:gd name="T8" fmla="*/ 267 w 397"/>
                  <a:gd name="T9" fmla="*/ 52 h 189"/>
                  <a:gd name="T10" fmla="*/ 260 w 397"/>
                  <a:gd name="T11" fmla="*/ 53 h 189"/>
                  <a:gd name="T12" fmla="*/ 187 w 397"/>
                  <a:gd name="T13" fmla="*/ 0 h 189"/>
                  <a:gd name="T14" fmla="*/ 112 w 397"/>
                  <a:gd name="T15" fmla="*/ 57 h 189"/>
                  <a:gd name="T16" fmla="*/ 91 w 397"/>
                  <a:gd name="T17" fmla="*/ 52 h 189"/>
                  <a:gd name="T18" fmla="*/ 39 w 397"/>
                  <a:gd name="T19" fmla="*/ 104 h 189"/>
                  <a:gd name="T20" fmla="*/ 39 w 397"/>
                  <a:gd name="T21" fmla="*/ 106 h 189"/>
                  <a:gd name="T22" fmla="*/ 0 w 397"/>
                  <a:gd name="T23" fmla="*/ 161 h 189"/>
                  <a:gd name="T24" fmla="*/ 7 w 397"/>
                  <a:gd name="T25" fmla="*/ 189 h 189"/>
                  <a:gd name="T26" fmla="*/ 388 w 397"/>
                  <a:gd name="T27" fmla="*/ 189 h 189"/>
                  <a:gd name="T28" fmla="*/ 133 w 397"/>
                  <a:gd name="T29" fmla="*/ 134 h 189"/>
                  <a:gd name="T30" fmla="*/ 134 w 397"/>
                  <a:gd name="T31" fmla="*/ 134 h 189"/>
                  <a:gd name="T32" fmla="*/ 132 w 397"/>
                  <a:gd name="T33" fmla="*/ 136 h 189"/>
                  <a:gd name="T34" fmla="*/ 133 w 397"/>
                  <a:gd name="T35" fmla="*/ 134 h 189"/>
                  <a:gd name="T36" fmla="*/ 117 w 397"/>
                  <a:gd name="T37" fmla="*/ 149 h 189"/>
                  <a:gd name="T38" fmla="*/ 115 w 397"/>
                  <a:gd name="T39" fmla="*/ 152 h 189"/>
                  <a:gd name="T40" fmla="*/ 114 w 397"/>
                  <a:gd name="T41" fmla="*/ 150 h 189"/>
                  <a:gd name="T42" fmla="*/ 117 w 397"/>
                  <a:gd name="T43" fmla="*/ 14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7" h="189">
                    <a:moveTo>
                      <a:pt x="388" y="189"/>
                    </a:moveTo>
                    <a:cubicBezTo>
                      <a:pt x="394" y="179"/>
                      <a:pt x="397" y="168"/>
                      <a:pt x="397" y="156"/>
                    </a:cubicBezTo>
                    <a:cubicBezTo>
                      <a:pt x="397" y="120"/>
                      <a:pt x="368" y="91"/>
                      <a:pt x="331" y="91"/>
                    </a:cubicBezTo>
                    <a:cubicBezTo>
                      <a:pt x="327" y="91"/>
                      <a:pt x="322" y="91"/>
                      <a:pt x="318" y="92"/>
                    </a:cubicBezTo>
                    <a:cubicBezTo>
                      <a:pt x="312" y="69"/>
                      <a:pt x="292" y="52"/>
                      <a:pt x="267" y="52"/>
                    </a:cubicBezTo>
                    <a:cubicBezTo>
                      <a:pt x="265" y="52"/>
                      <a:pt x="263" y="53"/>
                      <a:pt x="260" y="53"/>
                    </a:cubicBezTo>
                    <a:cubicBezTo>
                      <a:pt x="250" y="22"/>
                      <a:pt x="221" y="0"/>
                      <a:pt x="187" y="0"/>
                    </a:cubicBezTo>
                    <a:cubicBezTo>
                      <a:pt x="151" y="0"/>
                      <a:pt x="121" y="24"/>
                      <a:pt x="112" y="57"/>
                    </a:cubicBezTo>
                    <a:cubicBezTo>
                      <a:pt x="105" y="54"/>
                      <a:pt x="98" y="52"/>
                      <a:pt x="91" y="52"/>
                    </a:cubicBezTo>
                    <a:cubicBezTo>
                      <a:pt x="62" y="52"/>
                      <a:pt x="39" y="76"/>
                      <a:pt x="39" y="104"/>
                    </a:cubicBezTo>
                    <a:cubicBezTo>
                      <a:pt x="39" y="105"/>
                      <a:pt x="39" y="105"/>
                      <a:pt x="39" y="106"/>
                    </a:cubicBezTo>
                    <a:cubicBezTo>
                      <a:pt x="16" y="114"/>
                      <a:pt x="0" y="135"/>
                      <a:pt x="0" y="161"/>
                    </a:cubicBezTo>
                    <a:cubicBezTo>
                      <a:pt x="0" y="171"/>
                      <a:pt x="2" y="180"/>
                      <a:pt x="7" y="189"/>
                    </a:cubicBezTo>
                    <a:lnTo>
                      <a:pt x="388" y="189"/>
                    </a:lnTo>
                    <a:close/>
                    <a:moveTo>
                      <a:pt x="133" y="134"/>
                    </a:moveTo>
                    <a:cubicBezTo>
                      <a:pt x="134" y="134"/>
                      <a:pt x="134" y="134"/>
                      <a:pt x="134" y="134"/>
                    </a:cubicBezTo>
                    <a:cubicBezTo>
                      <a:pt x="133" y="135"/>
                      <a:pt x="132" y="135"/>
                      <a:pt x="132" y="136"/>
                    </a:cubicBezTo>
                    <a:cubicBezTo>
                      <a:pt x="132" y="135"/>
                      <a:pt x="133" y="134"/>
                      <a:pt x="133" y="134"/>
                    </a:cubicBezTo>
                    <a:close/>
                    <a:moveTo>
                      <a:pt x="117" y="149"/>
                    </a:moveTo>
                    <a:cubicBezTo>
                      <a:pt x="116" y="150"/>
                      <a:pt x="115" y="151"/>
                      <a:pt x="115" y="152"/>
                    </a:cubicBezTo>
                    <a:cubicBezTo>
                      <a:pt x="115" y="151"/>
                      <a:pt x="114" y="151"/>
                      <a:pt x="114" y="150"/>
                    </a:cubicBezTo>
                    <a:cubicBezTo>
                      <a:pt x="115" y="150"/>
                      <a:pt x="116" y="149"/>
                      <a:pt x="117" y="149"/>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Aa楷体" panose="02000500000000000000" pitchFamily="2" charset="-122"/>
                  <a:ea typeface="+mn-ea"/>
                  <a:cs typeface="+mn-cs"/>
                </a:endParaRPr>
              </a:p>
            </p:txBody>
          </p:sp>
        </p:grpSp>
        <p:sp>
          <p:nvSpPr>
            <p:cNvPr id="53" name="TextBox 52"/>
            <p:cNvSpPr txBox="1"/>
            <p:nvPr/>
          </p:nvSpPr>
          <p:spPr>
            <a:xfrm>
              <a:off x="5022911" y="5642800"/>
              <a:ext cx="800219"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778495"/>
                  </a:solidFill>
                  <a:effectLst/>
                  <a:uLnTx/>
                  <a:uFillTx/>
                  <a:latin typeface="calibri"/>
                  <a:ea typeface="+mn-ea"/>
                  <a:cs typeface="+mn-cs"/>
                </a:rPr>
                <a:t>滑动窗口</a:t>
              </a:r>
              <a:endParaRPr kumimoji="0" lang="id-ID" sz="1200" b="1" i="0" u="none" strike="noStrike" kern="1200" cap="none" spc="0" normalizeH="0" baseline="0" noProof="0" dirty="0">
                <a:ln>
                  <a:noFill/>
                </a:ln>
                <a:solidFill>
                  <a:srgbClr val="778495"/>
                </a:solidFill>
                <a:effectLst/>
                <a:uLnTx/>
                <a:uFillTx/>
                <a:latin typeface="calibri"/>
                <a:ea typeface="+mn-ea"/>
                <a:cs typeface="+mn-cs"/>
              </a:endParaRPr>
            </a:p>
          </p:txBody>
        </p:sp>
      </p:grpSp>
      <p:grpSp>
        <p:nvGrpSpPr>
          <p:cNvPr id="22" name="Group 21"/>
          <p:cNvGrpSpPr/>
          <p:nvPr/>
        </p:nvGrpSpPr>
        <p:grpSpPr>
          <a:xfrm>
            <a:off x="4203012" y="2900666"/>
            <a:ext cx="1172550" cy="610471"/>
            <a:chOff x="6218428" y="5395379"/>
            <a:chExt cx="1172550" cy="610471"/>
          </a:xfrm>
        </p:grpSpPr>
        <p:grpSp>
          <p:nvGrpSpPr>
            <p:cNvPr id="110" name="Group 109"/>
            <p:cNvGrpSpPr/>
            <p:nvPr/>
          </p:nvGrpSpPr>
          <p:grpSpPr>
            <a:xfrm>
              <a:off x="6218428" y="5395379"/>
              <a:ext cx="1172550" cy="610471"/>
              <a:chOff x="9629775" y="2220912"/>
              <a:chExt cx="1500188" cy="781051"/>
            </a:xfrm>
          </p:grpSpPr>
          <p:sp>
            <p:nvSpPr>
              <p:cNvPr id="111" name="Freeform 21"/>
              <p:cNvSpPr>
                <a:spLocks/>
              </p:cNvSpPr>
              <p:nvPr/>
            </p:nvSpPr>
            <p:spPr bwMode="auto">
              <a:xfrm>
                <a:off x="10128250" y="2792413"/>
                <a:ext cx="7938" cy="7938"/>
              </a:xfrm>
              <a:custGeom>
                <a:avLst/>
                <a:gdLst>
                  <a:gd name="T0" fmla="*/ 1 w 2"/>
                  <a:gd name="T1" fmla="*/ 0 h 2"/>
                  <a:gd name="T2" fmla="*/ 0 w 2"/>
                  <a:gd name="T3" fmla="*/ 2 h 2"/>
                  <a:gd name="T4" fmla="*/ 2 w 2"/>
                  <a:gd name="T5" fmla="*/ 0 h 2"/>
                  <a:gd name="T6" fmla="*/ 1 w 2"/>
                  <a:gd name="T7" fmla="*/ 0 h 2"/>
                </a:gdLst>
                <a:ahLst/>
                <a:cxnLst>
                  <a:cxn ang="0">
                    <a:pos x="T0" y="T1"/>
                  </a:cxn>
                  <a:cxn ang="0">
                    <a:pos x="T2" y="T3"/>
                  </a:cxn>
                  <a:cxn ang="0">
                    <a:pos x="T4" y="T5"/>
                  </a:cxn>
                  <a:cxn ang="0">
                    <a:pos x="T6" y="T7"/>
                  </a:cxn>
                </a:cxnLst>
                <a:rect l="0" t="0" r="r" b="b"/>
                <a:pathLst>
                  <a:path w="2" h="2">
                    <a:moveTo>
                      <a:pt x="1" y="0"/>
                    </a:moveTo>
                    <a:cubicBezTo>
                      <a:pt x="1" y="0"/>
                      <a:pt x="0" y="1"/>
                      <a:pt x="0" y="2"/>
                    </a:cubicBezTo>
                    <a:cubicBezTo>
                      <a:pt x="0" y="1"/>
                      <a:pt x="1" y="1"/>
                      <a:pt x="2" y="0"/>
                    </a:cubicBezTo>
                    <a:cubicBezTo>
                      <a:pt x="2" y="0"/>
                      <a:pt x="2" y="0"/>
                      <a:pt x="1" y="0"/>
                    </a:cubicBezTo>
                    <a:close/>
                  </a:path>
                </a:pathLst>
              </a:custGeom>
              <a:solidFill>
                <a:srgbClr val="4743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Aa楷体" panose="02000500000000000000" pitchFamily="2" charset="-122"/>
                  <a:ea typeface="+mn-ea"/>
                  <a:cs typeface="+mn-cs"/>
                </a:endParaRPr>
              </a:p>
            </p:txBody>
          </p:sp>
          <p:sp>
            <p:nvSpPr>
              <p:cNvPr id="112" name="Freeform 22"/>
              <p:cNvSpPr>
                <a:spLocks noEditPoints="1"/>
              </p:cNvSpPr>
              <p:nvPr/>
            </p:nvSpPr>
            <p:spPr bwMode="auto">
              <a:xfrm>
                <a:off x="9629775" y="2282825"/>
                <a:ext cx="1500188" cy="719138"/>
              </a:xfrm>
              <a:custGeom>
                <a:avLst/>
                <a:gdLst>
                  <a:gd name="T0" fmla="*/ 388 w 397"/>
                  <a:gd name="T1" fmla="*/ 189 h 189"/>
                  <a:gd name="T2" fmla="*/ 397 w 397"/>
                  <a:gd name="T3" fmla="*/ 156 h 189"/>
                  <a:gd name="T4" fmla="*/ 331 w 397"/>
                  <a:gd name="T5" fmla="*/ 91 h 189"/>
                  <a:gd name="T6" fmla="*/ 318 w 397"/>
                  <a:gd name="T7" fmla="*/ 92 h 189"/>
                  <a:gd name="T8" fmla="*/ 267 w 397"/>
                  <a:gd name="T9" fmla="*/ 52 h 189"/>
                  <a:gd name="T10" fmla="*/ 260 w 397"/>
                  <a:gd name="T11" fmla="*/ 53 h 189"/>
                  <a:gd name="T12" fmla="*/ 187 w 397"/>
                  <a:gd name="T13" fmla="*/ 0 h 189"/>
                  <a:gd name="T14" fmla="*/ 112 w 397"/>
                  <a:gd name="T15" fmla="*/ 57 h 189"/>
                  <a:gd name="T16" fmla="*/ 91 w 397"/>
                  <a:gd name="T17" fmla="*/ 52 h 189"/>
                  <a:gd name="T18" fmla="*/ 39 w 397"/>
                  <a:gd name="T19" fmla="*/ 104 h 189"/>
                  <a:gd name="T20" fmla="*/ 39 w 397"/>
                  <a:gd name="T21" fmla="*/ 106 h 189"/>
                  <a:gd name="T22" fmla="*/ 0 w 397"/>
                  <a:gd name="T23" fmla="*/ 161 h 189"/>
                  <a:gd name="T24" fmla="*/ 7 w 397"/>
                  <a:gd name="T25" fmla="*/ 189 h 189"/>
                  <a:gd name="T26" fmla="*/ 388 w 397"/>
                  <a:gd name="T27" fmla="*/ 189 h 189"/>
                  <a:gd name="T28" fmla="*/ 133 w 397"/>
                  <a:gd name="T29" fmla="*/ 134 h 189"/>
                  <a:gd name="T30" fmla="*/ 134 w 397"/>
                  <a:gd name="T31" fmla="*/ 134 h 189"/>
                  <a:gd name="T32" fmla="*/ 132 w 397"/>
                  <a:gd name="T33" fmla="*/ 136 h 189"/>
                  <a:gd name="T34" fmla="*/ 133 w 397"/>
                  <a:gd name="T35" fmla="*/ 134 h 189"/>
                  <a:gd name="T36" fmla="*/ 117 w 397"/>
                  <a:gd name="T37" fmla="*/ 149 h 189"/>
                  <a:gd name="T38" fmla="*/ 115 w 397"/>
                  <a:gd name="T39" fmla="*/ 152 h 189"/>
                  <a:gd name="T40" fmla="*/ 114 w 397"/>
                  <a:gd name="T41" fmla="*/ 150 h 189"/>
                  <a:gd name="T42" fmla="*/ 117 w 397"/>
                  <a:gd name="T43" fmla="*/ 14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7" h="189">
                    <a:moveTo>
                      <a:pt x="388" y="189"/>
                    </a:moveTo>
                    <a:cubicBezTo>
                      <a:pt x="394" y="179"/>
                      <a:pt x="397" y="168"/>
                      <a:pt x="397" y="156"/>
                    </a:cubicBezTo>
                    <a:cubicBezTo>
                      <a:pt x="397" y="120"/>
                      <a:pt x="368" y="91"/>
                      <a:pt x="331" y="91"/>
                    </a:cubicBezTo>
                    <a:cubicBezTo>
                      <a:pt x="327" y="91"/>
                      <a:pt x="322" y="91"/>
                      <a:pt x="318" y="92"/>
                    </a:cubicBezTo>
                    <a:cubicBezTo>
                      <a:pt x="312" y="69"/>
                      <a:pt x="292" y="52"/>
                      <a:pt x="267" y="52"/>
                    </a:cubicBezTo>
                    <a:cubicBezTo>
                      <a:pt x="265" y="52"/>
                      <a:pt x="263" y="53"/>
                      <a:pt x="260" y="53"/>
                    </a:cubicBezTo>
                    <a:cubicBezTo>
                      <a:pt x="250" y="22"/>
                      <a:pt x="221" y="0"/>
                      <a:pt x="187" y="0"/>
                    </a:cubicBezTo>
                    <a:cubicBezTo>
                      <a:pt x="151" y="0"/>
                      <a:pt x="121" y="24"/>
                      <a:pt x="112" y="57"/>
                    </a:cubicBezTo>
                    <a:cubicBezTo>
                      <a:pt x="105" y="54"/>
                      <a:pt x="98" y="52"/>
                      <a:pt x="91" y="52"/>
                    </a:cubicBezTo>
                    <a:cubicBezTo>
                      <a:pt x="62" y="52"/>
                      <a:pt x="39" y="76"/>
                      <a:pt x="39" y="104"/>
                    </a:cubicBezTo>
                    <a:cubicBezTo>
                      <a:pt x="39" y="105"/>
                      <a:pt x="39" y="105"/>
                      <a:pt x="39" y="106"/>
                    </a:cubicBezTo>
                    <a:cubicBezTo>
                      <a:pt x="16" y="114"/>
                      <a:pt x="0" y="135"/>
                      <a:pt x="0" y="161"/>
                    </a:cubicBezTo>
                    <a:cubicBezTo>
                      <a:pt x="0" y="171"/>
                      <a:pt x="2" y="180"/>
                      <a:pt x="7" y="189"/>
                    </a:cubicBezTo>
                    <a:lnTo>
                      <a:pt x="388" y="189"/>
                    </a:lnTo>
                    <a:close/>
                    <a:moveTo>
                      <a:pt x="133" y="134"/>
                    </a:moveTo>
                    <a:cubicBezTo>
                      <a:pt x="134" y="134"/>
                      <a:pt x="134" y="134"/>
                      <a:pt x="134" y="134"/>
                    </a:cubicBezTo>
                    <a:cubicBezTo>
                      <a:pt x="133" y="135"/>
                      <a:pt x="132" y="135"/>
                      <a:pt x="132" y="136"/>
                    </a:cubicBezTo>
                    <a:cubicBezTo>
                      <a:pt x="132" y="135"/>
                      <a:pt x="133" y="134"/>
                      <a:pt x="133" y="134"/>
                    </a:cubicBezTo>
                    <a:close/>
                    <a:moveTo>
                      <a:pt x="117" y="149"/>
                    </a:moveTo>
                    <a:cubicBezTo>
                      <a:pt x="116" y="150"/>
                      <a:pt x="115" y="151"/>
                      <a:pt x="115" y="152"/>
                    </a:cubicBezTo>
                    <a:cubicBezTo>
                      <a:pt x="115" y="151"/>
                      <a:pt x="114" y="151"/>
                      <a:pt x="114" y="150"/>
                    </a:cubicBezTo>
                    <a:cubicBezTo>
                      <a:pt x="115" y="150"/>
                      <a:pt x="116" y="149"/>
                      <a:pt x="117" y="149"/>
                    </a:cubicBezTo>
                    <a:close/>
                  </a:path>
                </a:pathLst>
              </a:custGeom>
              <a:solidFill>
                <a:schemeClr val="accent5">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Aa楷体" panose="02000500000000000000" pitchFamily="2" charset="-122"/>
                  <a:ea typeface="+mn-ea"/>
                  <a:cs typeface="+mn-cs"/>
                </a:endParaRPr>
              </a:p>
            </p:txBody>
          </p:sp>
          <p:sp>
            <p:nvSpPr>
              <p:cNvPr id="113" name="Freeform 23"/>
              <p:cNvSpPr>
                <a:spLocks noEditPoints="1"/>
              </p:cNvSpPr>
              <p:nvPr/>
            </p:nvSpPr>
            <p:spPr bwMode="auto">
              <a:xfrm>
                <a:off x="9629775" y="2220912"/>
                <a:ext cx="1500188" cy="720725"/>
              </a:xfrm>
              <a:custGeom>
                <a:avLst/>
                <a:gdLst>
                  <a:gd name="T0" fmla="*/ 388 w 397"/>
                  <a:gd name="T1" fmla="*/ 189 h 189"/>
                  <a:gd name="T2" fmla="*/ 397 w 397"/>
                  <a:gd name="T3" fmla="*/ 156 h 189"/>
                  <a:gd name="T4" fmla="*/ 331 w 397"/>
                  <a:gd name="T5" fmla="*/ 91 h 189"/>
                  <a:gd name="T6" fmla="*/ 318 w 397"/>
                  <a:gd name="T7" fmla="*/ 92 h 189"/>
                  <a:gd name="T8" fmla="*/ 267 w 397"/>
                  <a:gd name="T9" fmla="*/ 52 h 189"/>
                  <a:gd name="T10" fmla="*/ 260 w 397"/>
                  <a:gd name="T11" fmla="*/ 53 h 189"/>
                  <a:gd name="T12" fmla="*/ 187 w 397"/>
                  <a:gd name="T13" fmla="*/ 0 h 189"/>
                  <a:gd name="T14" fmla="*/ 112 w 397"/>
                  <a:gd name="T15" fmla="*/ 57 h 189"/>
                  <a:gd name="T16" fmla="*/ 91 w 397"/>
                  <a:gd name="T17" fmla="*/ 52 h 189"/>
                  <a:gd name="T18" fmla="*/ 39 w 397"/>
                  <a:gd name="T19" fmla="*/ 104 h 189"/>
                  <a:gd name="T20" fmla="*/ 39 w 397"/>
                  <a:gd name="T21" fmla="*/ 106 h 189"/>
                  <a:gd name="T22" fmla="*/ 0 w 397"/>
                  <a:gd name="T23" fmla="*/ 161 h 189"/>
                  <a:gd name="T24" fmla="*/ 7 w 397"/>
                  <a:gd name="T25" fmla="*/ 189 h 189"/>
                  <a:gd name="T26" fmla="*/ 388 w 397"/>
                  <a:gd name="T27" fmla="*/ 189 h 189"/>
                  <a:gd name="T28" fmla="*/ 133 w 397"/>
                  <a:gd name="T29" fmla="*/ 134 h 189"/>
                  <a:gd name="T30" fmla="*/ 134 w 397"/>
                  <a:gd name="T31" fmla="*/ 134 h 189"/>
                  <a:gd name="T32" fmla="*/ 132 w 397"/>
                  <a:gd name="T33" fmla="*/ 136 h 189"/>
                  <a:gd name="T34" fmla="*/ 133 w 397"/>
                  <a:gd name="T35" fmla="*/ 134 h 189"/>
                  <a:gd name="T36" fmla="*/ 117 w 397"/>
                  <a:gd name="T37" fmla="*/ 149 h 189"/>
                  <a:gd name="T38" fmla="*/ 115 w 397"/>
                  <a:gd name="T39" fmla="*/ 152 h 189"/>
                  <a:gd name="T40" fmla="*/ 114 w 397"/>
                  <a:gd name="T41" fmla="*/ 150 h 189"/>
                  <a:gd name="T42" fmla="*/ 117 w 397"/>
                  <a:gd name="T43" fmla="*/ 14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7" h="189">
                    <a:moveTo>
                      <a:pt x="388" y="189"/>
                    </a:moveTo>
                    <a:cubicBezTo>
                      <a:pt x="394" y="179"/>
                      <a:pt x="397" y="168"/>
                      <a:pt x="397" y="156"/>
                    </a:cubicBezTo>
                    <a:cubicBezTo>
                      <a:pt x="397" y="120"/>
                      <a:pt x="368" y="91"/>
                      <a:pt x="331" y="91"/>
                    </a:cubicBezTo>
                    <a:cubicBezTo>
                      <a:pt x="327" y="91"/>
                      <a:pt x="322" y="91"/>
                      <a:pt x="318" y="92"/>
                    </a:cubicBezTo>
                    <a:cubicBezTo>
                      <a:pt x="312" y="69"/>
                      <a:pt x="292" y="52"/>
                      <a:pt x="267" y="52"/>
                    </a:cubicBezTo>
                    <a:cubicBezTo>
                      <a:pt x="265" y="52"/>
                      <a:pt x="263" y="53"/>
                      <a:pt x="260" y="53"/>
                    </a:cubicBezTo>
                    <a:cubicBezTo>
                      <a:pt x="250" y="22"/>
                      <a:pt x="221" y="0"/>
                      <a:pt x="187" y="0"/>
                    </a:cubicBezTo>
                    <a:cubicBezTo>
                      <a:pt x="151" y="0"/>
                      <a:pt x="121" y="24"/>
                      <a:pt x="112" y="57"/>
                    </a:cubicBezTo>
                    <a:cubicBezTo>
                      <a:pt x="105" y="54"/>
                      <a:pt x="98" y="52"/>
                      <a:pt x="91" y="52"/>
                    </a:cubicBezTo>
                    <a:cubicBezTo>
                      <a:pt x="62" y="52"/>
                      <a:pt x="39" y="76"/>
                      <a:pt x="39" y="104"/>
                    </a:cubicBezTo>
                    <a:cubicBezTo>
                      <a:pt x="39" y="105"/>
                      <a:pt x="39" y="105"/>
                      <a:pt x="39" y="106"/>
                    </a:cubicBezTo>
                    <a:cubicBezTo>
                      <a:pt x="16" y="114"/>
                      <a:pt x="0" y="135"/>
                      <a:pt x="0" y="161"/>
                    </a:cubicBezTo>
                    <a:cubicBezTo>
                      <a:pt x="0" y="171"/>
                      <a:pt x="2" y="180"/>
                      <a:pt x="7" y="189"/>
                    </a:cubicBezTo>
                    <a:lnTo>
                      <a:pt x="388" y="189"/>
                    </a:lnTo>
                    <a:close/>
                    <a:moveTo>
                      <a:pt x="133" y="134"/>
                    </a:moveTo>
                    <a:cubicBezTo>
                      <a:pt x="134" y="134"/>
                      <a:pt x="134" y="134"/>
                      <a:pt x="134" y="134"/>
                    </a:cubicBezTo>
                    <a:cubicBezTo>
                      <a:pt x="133" y="135"/>
                      <a:pt x="132" y="135"/>
                      <a:pt x="132" y="136"/>
                    </a:cubicBezTo>
                    <a:cubicBezTo>
                      <a:pt x="132" y="135"/>
                      <a:pt x="133" y="134"/>
                      <a:pt x="133" y="134"/>
                    </a:cubicBezTo>
                    <a:close/>
                    <a:moveTo>
                      <a:pt x="117" y="149"/>
                    </a:moveTo>
                    <a:cubicBezTo>
                      <a:pt x="116" y="150"/>
                      <a:pt x="115" y="151"/>
                      <a:pt x="115" y="152"/>
                    </a:cubicBezTo>
                    <a:cubicBezTo>
                      <a:pt x="115" y="151"/>
                      <a:pt x="114" y="151"/>
                      <a:pt x="114" y="150"/>
                    </a:cubicBezTo>
                    <a:cubicBezTo>
                      <a:pt x="115" y="150"/>
                      <a:pt x="116" y="149"/>
                      <a:pt x="117" y="149"/>
                    </a:cubicBez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Aa楷体" panose="02000500000000000000" pitchFamily="2" charset="-122"/>
                  <a:ea typeface="+mn-ea"/>
                  <a:cs typeface="+mn-cs"/>
                </a:endParaRPr>
              </a:p>
            </p:txBody>
          </p:sp>
        </p:grpSp>
        <p:sp>
          <p:nvSpPr>
            <p:cNvPr id="58" name="TextBox 57"/>
            <p:cNvSpPr txBox="1"/>
            <p:nvPr/>
          </p:nvSpPr>
          <p:spPr>
            <a:xfrm>
              <a:off x="6234880" y="5642800"/>
              <a:ext cx="1107996"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778495"/>
                  </a:solidFill>
                  <a:effectLst/>
                  <a:uLnTx/>
                  <a:uFillTx/>
                  <a:latin typeface="Aa楷体" panose="02000500000000000000" pitchFamily="2" charset="-122"/>
                  <a:ea typeface="+mn-ea"/>
                  <a:cs typeface="+mn-cs"/>
                </a:rPr>
                <a:t>可靠数据传输</a:t>
              </a:r>
              <a:endParaRPr kumimoji="0" lang="id-ID" sz="1200" b="1" i="0" u="none" strike="noStrike" kern="1200" cap="none" spc="0" normalizeH="0" baseline="0" noProof="0" dirty="0">
                <a:ln>
                  <a:noFill/>
                </a:ln>
                <a:solidFill>
                  <a:srgbClr val="778495"/>
                </a:solidFill>
                <a:effectLst/>
                <a:uLnTx/>
                <a:uFillTx/>
                <a:latin typeface="Aa楷体" panose="02000500000000000000" pitchFamily="2" charset="-122"/>
                <a:ea typeface="+mn-ea"/>
                <a:cs typeface="+mn-cs"/>
              </a:endParaRPr>
            </a:p>
          </p:txBody>
        </p:sp>
      </p:grpSp>
      <p:grpSp>
        <p:nvGrpSpPr>
          <p:cNvPr id="24" name="Group 23"/>
          <p:cNvGrpSpPr/>
          <p:nvPr/>
        </p:nvGrpSpPr>
        <p:grpSpPr>
          <a:xfrm>
            <a:off x="6915858" y="2911460"/>
            <a:ext cx="1172550" cy="610471"/>
            <a:chOff x="9362445" y="5395379"/>
            <a:chExt cx="1172550" cy="610471"/>
          </a:xfrm>
        </p:grpSpPr>
        <p:grpSp>
          <p:nvGrpSpPr>
            <p:cNvPr id="118" name="Group 117"/>
            <p:cNvGrpSpPr/>
            <p:nvPr/>
          </p:nvGrpSpPr>
          <p:grpSpPr>
            <a:xfrm>
              <a:off x="9362445" y="5395379"/>
              <a:ext cx="1172550" cy="610471"/>
              <a:chOff x="9629775" y="2220912"/>
              <a:chExt cx="1500188" cy="781051"/>
            </a:xfrm>
          </p:grpSpPr>
          <p:sp>
            <p:nvSpPr>
              <p:cNvPr id="119" name="Freeform 21"/>
              <p:cNvSpPr>
                <a:spLocks/>
              </p:cNvSpPr>
              <p:nvPr/>
            </p:nvSpPr>
            <p:spPr bwMode="auto">
              <a:xfrm>
                <a:off x="10128250" y="2792413"/>
                <a:ext cx="7938" cy="7938"/>
              </a:xfrm>
              <a:custGeom>
                <a:avLst/>
                <a:gdLst>
                  <a:gd name="T0" fmla="*/ 1 w 2"/>
                  <a:gd name="T1" fmla="*/ 0 h 2"/>
                  <a:gd name="T2" fmla="*/ 0 w 2"/>
                  <a:gd name="T3" fmla="*/ 2 h 2"/>
                  <a:gd name="T4" fmla="*/ 2 w 2"/>
                  <a:gd name="T5" fmla="*/ 0 h 2"/>
                  <a:gd name="T6" fmla="*/ 1 w 2"/>
                  <a:gd name="T7" fmla="*/ 0 h 2"/>
                </a:gdLst>
                <a:ahLst/>
                <a:cxnLst>
                  <a:cxn ang="0">
                    <a:pos x="T0" y="T1"/>
                  </a:cxn>
                  <a:cxn ang="0">
                    <a:pos x="T2" y="T3"/>
                  </a:cxn>
                  <a:cxn ang="0">
                    <a:pos x="T4" y="T5"/>
                  </a:cxn>
                  <a:cxn ang="0">
                    <a:pos x="T6" y="T7"/>
                  </a:cxn>
                </a:cxnLst>
                <a:rect l="0" t="0" r="r" b="b"/>
                <a:pathLst>
                  <a:path w="2" h="2">
                    <a:moveTo>
                      <a:pt x="1" y="0"/>
                    </a:moveTo>
                    <a:cubicBezTo>
                      <a:pt x="1" y="0"/>
                      <a:pt x="0" y="1"/>
                      <a:pt x="0" y="2"/>
                    </a:cubicBezTo>
                    <a:cubicBezTo>
                      <a:pt x="0" y="1"/>
                      <a:pt x="1" y="1"/>
                      <a:pt x="2" y="0"/>
                    </a:cubicBezTo>
                    <a:cubicBezTo>
                      <a:pt x="2" y="0"/>
                      <a:pt x="2" y="0"/>
                      <a:pt x="1" y="0"/>
                    </a:cubicBezTo>
                    <a:close/>
                  </a:path>
                </a:pathLst>
              </a:custGeom>
              <a:solidFill>
                <a:srgbClr val="4743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Aa楷体" panose="02000500000000000000" pitchFamily="2" charset="-122"/>
                  <a:ea typeface="+mn-ea"/>
                  <a:cs typeface="+mn-cs"/>
                </a:endParaRPr>
              </a:p>
            </p:txBody>
          </p:sp>
          <p:sp>
            <p:nvSpPr>
              <p:cNvPr id="120" name="Freeform 22"/>
              <p:cNvSpPr>
                <a:spLocks noEditPoints="1"/>
              </p:cNvSpPr>
              <p:nvPr/>
            </p:nvSpPr>
            <p:spPr bwMode="auto">
              <a:xfrm>
                <a:off x="9629775" y="2282825"/>
                <a:ext cx="1500188" cy="719138"/>
              </a:xfrm>
              <a:custGeom>
                <a:avLst/>
                <a:gdLst>
                  <a:gd name="T0" fmla="*/ 388 w 397"/>
                  <a:gd name="T1" fmla="*/ 189 h 189"/>
                  <a:gd name="T2" fmla="*/ 397 w 397"/>
                  <a:gd name="T3" fmla="*/ 156 h 189"/>
                  <a:gd name="T4" fmla="*/ 331 w 397"/>
                  <a:gd name="T5" fmla="*/ 91 h 189"/>
                  <a:gd name="T6" fmla="*/ 318 w 397"/>
                  <a:gd name="T7" fmla="*/ 92 h 189"/>
                  <a:gd name="T8" fmla="*/ 267 w 397"/>
                  <a:gd name="T9" fmla="*/ 52 h 189"/>
                  <a:gd name="T10" fmla="*/ 260 w 397"/>
                  <a:gd name="T11" fmla="*/ 53 h 189"/>
                  <a:gd name="T12" fmla="*/ 187 w 397"/>
                  <a:gd name="T13" fmla="*/ 0 h 189"/>
                  <a:gd name="T14" fmla="*/ 112 w 397"/>
                  <a:gd name="T15" fmla="*/ 57 h 189"/>
                  <a:gd name="T16" fmla="*/ 91 w 397"/>
                  <a:gd name="T17" fmla="*/ 52 h 189"/>
                  <a:gd name="T18" fmla="*/ 39 w 397"/>
                  <a:gd name="T19" fmla="*/ 104 h 189"/>
                  <a:gd name="T20" fmla="*/ 39 w 397"/>
                  <a:gd name="T21" fmla="*/ 106 h 189"/>
                  <a:gd name="T22" fmla="*/ 0 w 397"/>
                  <a:gd name="T23" fmla="*/ 161 h 189"/>
                  <a:gd name="T24" fmla="*/ 7 w 397"/>
                  <a:gd name="T25" fmla="*/ 189 h 189"/>
                  <a:gd name="T26" fmla="*/ 388 w 397"/>
                  <a:gd name="T27" fmla="*/ 189 h 189"/>
                  <a:gd name="T28" fmla="*/ 133 w 397"/>
                  <a:gd name="T29" fmla="*/ 134 h 189"/>
                  <a:gd name="T30" fmla="*/ 134 w 397"/>
                  <a:gd name="T31" fmla="*/ 134 h 189"/>
                  <a:gd name="T32" fmla="*/ 132 w 397"/>
                  <a:gd name="T33" fmla="*/ 136 h 189"/>
                  <a:gd name="T34" fmla="*/ 133 w 397"/>
                  <a:gd name="T35" fmla="*/ 134 h 189"/>
                  <a:gd name="T36" fmla="*/ 117 w 397"/>
                  <a:gd name="T37" fmla="*/ 149 h 189"/>
                  <a:gd name="T38" fmla="*/ 115 w 397"/>
                  <a:gd name="T39" fmla="*/ 152 h 189"/>
                  <a:gd name="T40" fmla="*/ 114 w 397"/>
                  <a:gd name="T41" fmla="*/ 150 h 189"/>
                  <a:gd name="T42" fmla="*/ 117 w 397"/>
                  <a:gd name="T43" fmla="*/ 14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7" h="189">
                    <a:moveTo>
                      <a:pt x="388" y="189"/>
                    </a:moveTo>
                    <a:cubicBezTo>
                      <a:pt x="394" y="179"/>
                      <a:pt x="397" y="168"/>
                      <a:pt x="397" y="156"/>
                    </a:cubicBezTo>
                    <a:cubicBezTo>
                      <a:pt x="397" y="120"/>
                      <a:pt x="368" y="91"/>
                      <a:pt x="331" y="91"/>
                    </a:cubicBezTo>
                    <a:cubicBezTo>
                      <a:pt x="327" y="91"/>
                      <a:pt x="322" y="91"/>
                      <a:pt x="318" y="92"/>
                    </a:cubicBezTo>
                    <a:cubicBezTo>
                      <a:pt x="312" y="69"/>
                      <a:pt x="292" y="52"/>
                      <a:pt x="267" y="52"/>
                    </a:cubicBezTo>
                    <a:cubicBezTo>
                      <a:pt x="265" y="52"/>
                      <a:pt x="263" y="53"/>
                      <a:pt x="260" y="53"/>
                    </a:cubicBezTo>
                    <a:cubicBezTo>
                      <a:pt x="250" y="22"/>
                      <a:pt x="221" y="0"/>
                      <a:pt x="187" y="0"/>
                    </a:cubicBezTo>
                    <a:cubicBezTo>
                      <a:pt x="151" y="0"/>
                      <a:pt x="121" y="24"/>
                      <a:pt x="112" y="57"/>
                    </a:cubicBezTo>
                    <a:cubicBezTo>
                      <a:pt x="105" y="54"/>
                      <a:pt x="98" y="52"/>
                      <a:pt x="91" y="52"/>
                    </a:cubicBezTo>
                    <a:cubicBezTo>
                      <a:pt x="62" y="52"/>
                      <a:pt x="39" y="76"/>
                      <a:pt x="39" y="104"/>
                    </a:cubicBezTo>
                    <a:cubicBezTo>
                      <a:pt x="39" y="105"/>
                      <a:pt x="39" y="105"/>
                      <a:pt x="39" y="106"/>
                    </a:cubicBezTo>
                    <a:cubicBezTo>
                      <a:pt x="16" y="114"/>
                      <a:pt x="0" y="135"/>
                      <a:pt x="0" y="161"/>
                    </a:cubicBezTo>
                    <a:cubicBezTo>
                      <a:pt x="0" y="171"/>
                      <a:pt x="2" y="180"/>
                      <a:pt x="7" y="189"/>
                    </a:cubicBezTo>
                    <a:lnTo>
                      <a:pt x="388" y="189"/>
                    </a:lnTo>
                    <a:close/>
                    <a:moveTo>
                      <a:pt x="133" y="134"/>
                    </a:moveTo>
                    <a:cubicBezTo>
                      <a:pt x="134" y="134"/>
                      <a:pt x="134" y="134"/>
                      <a:pt x="134" y="134"/>
                    </a:cubicBezTo>
                    <a:cubicBezTo>
                      <a:pt x="133" y="135"/>
                      <a:pt x="132" y="135"/>
                      <a:pt x="132" y="136"/>
                    </a:cubicBezTo>
                    <a:cubicBezTo>
                      <a:pt x="132" y="135"/>
                      <a:pt x="133" y="134"/>
                      <a:pt x="133" y="134"/>
                    </a:cubicBezTo>
                    <a:close/>
                    <a:moveTo>
                      <a:pt x="117" y="149"/>
                    </a:moveTo>
                    <a:cubicBezTo>
                      <a:pt x="116" y="150"/>
                      <a:pt x="115" y="151"/>
                      <a:pt x="115" y="152"/>
                    </a:cubicBezTo>
                    <a:cubicBezTo>
                      <a:pt x="115" y="151"/>
                      <a:pt x="114" y="151"/>
                      <a:pt x="114" y="150"/>
                    </a:cubicBezTo>
                    <a:cubicBezTo>
                      <a:pt x="115" y="150"/>
                      <a:pt x="116" y="149"/>
                      <a:pt x="117" y="149"/>
                    </a:cubicBezTo>
                    <a:close/>
                  </a:path>
                </a:pathLst>
              </a:custGeom>
              <a:solidFill>
                <a:schemeClr val="accent6">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Aa楷体" panose="02000500000000000000" pitchFamily="2" charset="-122"/>
                  <a:ea typeface="+mn-ea"/>
                  <a:cs typeface="+mn-cs"/>
                </a:endParaRPr>
              </a:p>
            </p:txBody>
          </p:sp>
          <p:sp>
            <p:nvSpPr>
              <p:cNvPr id="121" name="Freeform 23"/>
              <p:cNvSpPr>
                <a:spLocks noEditPoints="1"/>
              </p:cNvSpPr>
              <p:nvPr/>
            </p:nvSpPr>
            <p:spPr bwMode="auto">
              <a:xfrm>
                <a:off x="9629775" y="2220912"/>
                <a:ext cx="1500188" cy="720725"/>
              </a:xfrm>
              <a:custGeom>
                <a:avLst/>
                <a:gdLst>
                  <a:gd name="T0" fmla="*/ 388 w 397"/>
                  <a:gd name="T1" fmla="*/ 189 h 189"/>
                  <a:gd name="T2" fmla="*/ 397 w 397"/>
                  <a:gd name="T3" fmla="*/ 156 h 189"/>
                  <a:gd name="T4" fmla="*/ 331 w 397"/>
                  <a:gd name="T5" fmla="*/ 91 h 189"/>
                  <a:gd name="T6" fmla="*/ 318 w 397"/>
                  <a:gd name="T7" fmla="*/ 92 h 189"/>
                  <a:gd name="T8" fmla="*/ 267 w 397"/>
                  <a:gd name="T9" fmla="*/ 52 h 189"/>
                  <a:gd name="T10" fmla="*/ 260 w 397"/>
                  <a:gd name="T11" fmla="*/ 53 h 189"/>
                  <a:gd name="T12" fmla="*/ 187 w 397"/>
                  <a:gd name="T13" fmla="*/ 0 h 189"/>
                  <a:gd name="T14" fmla="*/ 112 w 397"/>
                  <a:gd name="T15" fmla="*/ 57 h 189"/>
                  <a:gd name="T16" fmla="*/ 91 w 397"/>
                  <a:gd name="T17" fmla="*/ 52 h 189"/>
                  <a:gd name="T18" fmla="*/ 39 w 397"/>
                  <a:gd name="T19" fmla="*/ 104 h 189"/>
                  <a:gd name="T20" fmla="*/ 39 w 397"/>
                  <a:gd name="T21" fmla="*/ 106 h 189"/>
                  <a:gd name="T22" fmla="*/ 0 w 397"/>
                  <a:gd name="T23" fmla="*/ 161 h 189"/>
                  <a:gd name="T24" fmla="*/ 7 w 397"/>
                  <a:gd name="T25" fmla="*/ 189 h 189"/>
                  <a:gd name="T26" fmla="*/ 388 w 397"/>
                  <a:gd name="T27" fmla="*/ 189 h 189"/>
                  <a:gd name="T28" fmla="*/ 133 w 397"/>
                  <a:gd name="T29" fmla="*/ 134 h 189"/>
                  <a:gd name="T30" fmla="*/ 134 w 397"/>
                  <a:gd name="T31" fmla="*/ 134 h 189"/>
                  <a:gd name="T32" fmla="*/ 132 w 397"/>
                  <a:gd name="T33" fmla="*/ 136 h 189"/>
                  <a:gd name="T34" fmla="*/ 133 w 397"/>
                  <a:gd name="T35" fmla="*/ 134 h 189"/>
                  <a:gd name="T36" fmla="*/ 117 w 397"/>
                  <a:gd name="T37" fmla="*/ 149 h 189"/>
                  <a:gd name="T38" fmla="*/ 115 w 397"/>
                  <a:gd name="T39" fmla="*/ 152 h 189"/>
                  <a:gd name="T40" fmla="*/ 114 w 397"/>
                  <a:gd name="T41" fmla="*/ 150 h 189"/>
                  <a:gd name="T42" fmla="*/ 117 w 397"/>
                  <a:gd name="T43" fmla="*/ 14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7" h="189">
                    <a:moveTo>
                      <a:pt x="388" y="189"/>
                    </a:moveTo>
                    <a:cubicBezTo>
                      <a:pt x="394" y="179"/>
                      <a:pt x="397" y="168"/>
                      <a:pt x="397" y="156"/>
                    </a:cubicBezTo>
                    <a:cubicBezTo>
                      <a:pt x="397" y="120"/>
                      <a:pt x="368" y="91"/>
                      <a:pt x="331" y="91"/>
                    </a:cubicBezTo>
                    <a:cubicBezTo>
                      <a:pt x="327" y="91"/>
                      <a:pt x="322" y="91"/>
                      <a:pt x="318" y="92"/>
                    </a:cubicBezTo>
                    <a:cubicBezTo>
                      <a:pt x="312" y="69"/>
                      <a:pt x="292" y="52"/>
                      <a:pt x="267" y="52"/>
                    </a:cubicBezTo>
                    <a:cubicBezTo>
                      <a:pt x="265" y="52"/>
                      <a:pt x="263" y="53"/>
                      <a:pt x="260" y="53"/>
                    </a:cubicBezTo>
                    <a:cubicBezTo>
                      <a:pt x="250" y="22"/>
                      <a:pt x="221" y="0"/>
                      <a:pt x="187" y="0"/>
                    </a:cubicBezTo>
                    <a:cubicBezTo>
                      <a:pt x="151" y="0"/>
                      <a:pt x="121" y="24"/>
                      <a:pt x="112" y="57"/>
                    </a:cubicBezTo>
                    <a:cubicBezTo>
                      <a:pt x="105" y="54"/>
                      <a:pt x="98" y="52"/>
                      <a:pt x="91" y="52"/>
                    </a:cubicBezTo>
                    <a:cubicBezTo>
                      <a:pt x="62" y="52"/>
                      <a:pt x="39" y="76"/>
                      <a:pt x="39" y="104"/>
                    </a:cubicBezTo>
                    <a:cubicBezTo>
                      <a:pt x="39" y="105"/>
                      <a:pt x="39" y="105"/>
                      <a:pt x="39" y="106"/>
                    </a:cubicBezTo>
                    <a:cubicBezTo>
                      <a:pt x="16" y="114"/>
                      <a:pt x="0" y="135"/>
                      <a:pt x="0" y="161"/>
                    </a:cubicBezTo>
                    <a:cubicBezTo>
                      <a:pt x="0" y="171"/>
                      <a:pt x="2" y="180"/>
                      <a:pt x="7" y="189"/>
                    </a:cubicBezTo>
                    <a:lnTo>
                      <a:pt x="388" y="189"/>
                    </a:lnTo>
                    <a:close/>
                    <a:moveTo>
                      <a:pt x="133" y="134"/>
                    </a:moveTo>
                    <a:cubicBezTo>
                      <a:pt x="134" y="134"/>
                      <a:pt x="134" y="134"/>
                      <a:pt x="134" y="134"/>
                    </a:cubicBezTo>
                    <a:cubicBezTo>
                      <a:pt x="133" y="135"/>
                      <a:pt x="132" y="135"/>
                      <a:pt x="132" y="136"/>
                    </a:cubicBezTo>
                    <a:cubicBezTo>
                      <a:pt x="132" y="135"/>
                      <a:pt x="133" y="134"/>
                      <a:pt x="133" y="134"/>
                    </a:cubicBezTo>
                    <a:close/>
                    <a:moveTo>
                      <a:pt x="117" y="149"/>
                    </a:moveTo>
                    <a:cubicBezTo>
                      <a:pt x="116" y="150"/>
                      <a:pt x="115" y="151"/>
                      <a:pt x="115" y="152"/>
                    </a:cubicBezTo>
                    <a:cubicBezTo>
                      <a:pt x="115" y="151"/>
                      <a:pt x="114" y="151"/>
                      <a:pt x="114" y="150"/>
                    </a:cubicBezTo>
                    <a:cubicBezTo>
                      <a:pt x="115" y="150"/>
                      <a:pt x="116" y="149"/>
                      <a:pt x="117" y="149"/>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Aa楷体" panose="02000500000000000000" pitchFamily="2" charset="-122"/>
                  <a:ea typeface="+mn-ea"/>
                  <a:cs typeface="+mn-cs"/>
                </a:endParaRPr>
              </a:p>
            </p:txBody>
          </p:sp>
        </p:grpSp>
        <p:sp>
          <p:nvSpPr>
            <p:cNvPr id="63" name="TextBox 62"/>
            <p:cNvSpPr txBox="1"/>
            <p:nvPr/>
          </p:nvSpPr>
          <p:spPr>
            <a:xfrm>
              <a:off x="9509491" y="5642800"/>
              <a:ext cx="800219"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778495"/>
                  </a:solidFill>
                  <a:effectLst/>
                  <a:uLnTx/>
                  <a:uFillTx/>
                  <a:latin typeface="Aa楷体" panose="02000500000000000000" pitchFamily="2" charset="-122"/>
                  <a:ea typeface="+mn-ea"/>
                  <a:cs typeface="+mn-cs"/>
                </a:rPr>
                <a:t>拥塞避免</a:t>
              </a:r>
              <a:endParaRPr kumimoji="0" lang="id-ID" sz="1200" b="1" i="0" u="none" strike="noStrike" kern="1200" cap="none" spc="0" normalizeH="0" baseline="0" noProof="0" dirty="0">
                <a:ln>
                  <a:noFill/>
                </a:ln>
                <a:solidFill>
                  <a:srgbClr val="778495"/>
                </a:solidFill>
                <a:effectLst/>
                <a:uLnTx/>
                <a:uFillTx/>
                <a:latin typeface="Aa楷体" panose="02000500000000000000" pitchFamily="2" charset="-122"/>
                <a:ea typeface="+mn-ea"/>
                <a:cs typeface="+mn-cs"/>
              </a:endParaRPr>
            </a:p>
          </p:txBody>
        </p:sp>
      </p:grpSp>
      <p:grpSp>
        <p:nvGrpSpPr>
          <p:cNvPr id="23" name="Group 22"/>
          <p:cNvGrpSpPr/>
          <p:nvPr/>
        </p:nvGrpSpPr>
        <p:grpSpPr>
          <a:xfrm>
            <a:off x="5559435" y="2900666"/>
            <a:ext cx="1172550" cy="610471"/>
            <a:chOff x="7950172" y="5395379"/>
            <a:chExt cx="1172550" cy="610471"/>
          </a:xfrm>
        </p:grpSpPr>
        <p:grpSp>
          <p:nvGrpSpPr>
            <p:cNvPr id="122" name="Group 121"/>
            <p:cNvGrpSpPr/>
            <p:nvPr/>
          </p:nvGrpSpPr>
          <p:grpSpPr>
            <a:xfrm flipH="1">
              <a:off x="7950172" y="5395379"/>
              <a:ext cx="1172550" cy="610471"/>
              <a:chOff x="9629775" y="2220912"/>
              <a:chExt cx="1500188" cy="781051"/>
            </a:xfrm>
          </p:grpSpPr>
          <p:sp>
            <p:nvSpPr>
              <p:cNvPr id="123" name="Freeform 21"/>
              <p:cNvSpPr>
                <a:spLocks/>
              </p:cNvSpPr>
              <p:nvPr/>
            </p:nvSpPr>
            <p:spPr bwMode="auto">
              <a:xfrm>
                <a:off x="10128250" y="2792413"/>
                <a:ext cx="7938" cy="7938"/>
              </a:xfrm>
              <a:custGeom>
                <a:avLst/>
                <a:gdLst>
                  <a:gd name="T0" fmla="*/ 1 w 2"/>
                  <a:gd name="T1" fmla="*/ 0 h 2"/>
                  <a:gd name="T2" fmla="*/ 0 w 2"/>
                  <a:gd name="T3" fmla="*/ 2 h 2"/>
                  <a:gd name="T4" fmla="*/ 2 w 2"/>
                  <a:gd name="T5" fmla="*/ 0 h 2"/>
                  <a:gd name="T6" fmla="*/ 1 w 2"/>
                  <a:gd name="T7" fmla="*/ 0 h 2"/>
                </a:gdLst>
                <a:ahLst/>
                <a:cxnLst>
                  <a:cxn ang="0">
                    <a:pos x="T0" y="T1"/>
                  </a:cxn>
                  <a:cxn ang="0">
                    <a:pos x="T2" y="T3"/>
                  </a:cxn>
                  <a:cxn ang="0">
                    <a:pos x="T4" y="T5"/>
                  </a:cxn>
                  <a:cxn ang="0">
                    <a:pos x="T6" y="T7"/>
                  </a:cxn>
                </a:cxnLst>
                <a:rect l="0" t="0" r="r" b="b"/>
                <a:pathLst>
                  <a:path w="2" h="2">
                    <a:moveTo>
                      <a:pt x="1" y="0"/>
                    </a:moveTo>
                    <a:cubicBezTo>
                      <a:pt x="1" y="0"/>
                      <a:pt x="0" y="1"/>
                      <a:pt x="0" y="2"/>
                    </a:cubicBezTo>
                    <a:cubicBezTo>
                      <a:pt x="0" y="1"/>
                      <a:pt x="1" y="1"/>
                      <a:pt x="2" y="0"/>
                    </a:cubicBezTo>
                    <a:cubicBezTo>
                      <a:pt x="2" y="0"/>
                      <a:pt x="2" y="0"/>
                      <a:pt x="1" y="0"/>
                    </a:cubicBezTo>
                    <a:close/>
                  </a:path>
                </a:pathLst>
              </a:custGeom>
              <a:solidFill>
                <a:srgbClr val="4743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Aa楷体" panose="02000500000000000000" pitchFamily="2" charset="-122"/>
                  <a:ea typeface="+mn-ea"/>
                  <a:cs typeface="+mn-cs"/>
                </a:endParaRPr>
              </a:p>
            </p:txBody>
          </p:sp>
          <p:sp>
            <p:nvSpPr>
              <p:cNvPr id="124" name="Freeform 22"/>
              <p:cNvSpPr>
                <a:spLocks noEditPoints="1"/>
              </p:cNvSpPr>
              <p:nvPr/>
            </p:nvSpPr>
            <p:spPr bwMode="auto">
              <a:xfrm>
                <a:off x="9629775" y="2282825"/>
                <a:ext cx="1500188" cy="719138"/>
              </a:xfrm>
              <a:custGeom>
                <a:avLst/>
                <a:gdLst>
                  <a:gd name="T0" fmla="*/ 388 w 397"/>
                  <a:gd name="T1" fmla="*/ 189 h 189"/>
                  <a:gd name="T2" fmla="*/ 397 w 397"/>
                  <a:gd name="T3" fmla="*/ 156 h 189"/>
                  <a:gd name="T4" fmla="*/ 331 w 397"/>
                  <a:gd name="T5" fmla="*/ 91 h 189"/>
                  <a:gd name="T6" fmla="*/ 318 w 397"/>
                  <a:gd name="T7" fmla="*/ 92 h 189"/>
                  <a:gd name="T8" fmla="*/ 267 w 397"/>
                  <a:gd name="T9" fmla="*/ 52 h 189"/>
                  <a:gd name="T10" fmla="*/ 260 w 397"/>
                  <a:gd name="T11" fmla="*/ 53 h 189"/>
                  <a:gd name="T12" fmla="*/ 187 w 397"/>
                  <a:gd name="T13" fmla="*/ 0 h 189"/>
                  <a:gd name="T14" fmla="*/ 112 w 397"/>
                  <a:gd name="T15" fmla="*/ 57 h 189"/>
                  <a:gd name="T16" fmla="*/ 91 w 397"/>
                  <a:gd name="T17" fmla="*/ 52 h 189"/>
                  <a:gd name="T18" fmla="*/ 39 w 397"/>
                  <a:gd name="T19" fmla="*/ 104 h 189"/>
                  <a:gd name="T20" fmla="*/ 39 w 397"/>
                  <a:gd name="T21" fmla="*/ 106 h 189"/>
                  <a:gd name="T22" fmla="*/ 0 w 397"/>
                  <a:gd name="T23" fmla="*/ 161 h 189"/>
                  <a:gd name="T24" fmla="*/ 7 w 397"/>
                  <a:gd name="T25" fmla="*/ 189 h 189"/>
                  <a:gd name="T26" fmla="*/ 388 w 397"/>
                  <a:gd name="T27" fmla="*/ 189 h 189"/>
                  <a:gd name="T28" fmla="*/ 133 w 397"/>
                  <a:gd name="T29" fmla="*/ 134 h 189"/>
                  <a:gd name="T30" fmla="*/ 134 w 397"/>
                  <a:gd name="T31" fmla="*/ 134 h 189"/>
                  <a:gd name="T32" fmla="*/ 132 w 397"/>
                  <a:gd name="T33" fmla="*/ 136 h 189"/>
                  <a:gd name="T34" fmla="*/ 133 w 397"/>
                  <a:gd name="T35" fmla="*/ 134 h 189"/>
                  <a:gd name="T36" fmla="*/ 117 w 397"/>
                  <a:gd name="T37" fmla="*/ 149 h 189"/>
                  <a:gd name="T38" fmla="*/ 115 w 397"/>
                  <a:gd name="T39" fmla="*/ 152 h 189"/>
                  <a:gd name="T40" fmla="*/ 114 w 397"/>
                  <a:gd name="T41" fmla="*/ 150 h 189"/>
                  <a:gd name="T42" fmla="*/ 117 w 397"/>
                  <a:gd name="T43" fmla="*/ 14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7" h="189">
                    <a:moveTo>
                      <a:pt x="388" y="189"/>
                    </a:moveTo>
                    <a:cubicBezTo>
                      <a:pt x="394" y="179"/>
                      <a:pt x="397" y="168"/>
                      <a:pt x="397" y="156"/>
                    </a:cubicBezTo>
                    <a:cubicBezTo>
                      <a:pt x="397" y="120"/>
                      <a:pt x="368" y="91"/>
                      <a:pt x="331" y="91"/>
                    </a:cubicBezTo>
                    <a:cubicBezTo>
                      <a:pt x="327" y="91"/>
                      <a:pt x="322" y="91"/>
                      <a:pt x="318" y="92"/>
                    </a:cubicBezTo>
                    <a:cubicBezTo>
                      <a:pt x="312" y="69"/>
                      <a:pt x="292" y="52"/>
                      <a:pt x="267" y="52"/>
                    </a:cubicBezTo>
                    <a:cubicBezTo>
                      <a:pt x="265" y="52"/>
                      <a:pt x="263" y="53"/>
                      <a:pt x="260" y="53"/>
                    </a:cubicBezTo>
                    <a:cubicBezTo>
                      <a:pt x="250" y="22"/>
                      <a:pt x="221" y="0"/>
                      <a:pt x="187" y="0"/>
                    </a:cubicBezTo>
                    <a:cubicBezTo>
                      <a:pt x="151" y="0"/>
                      <a:pt x="121" y="24"/>
                      <a:pt x="112" y="57"/>
                    </a:cubicBezTo>
                    <a:cubicBezTo>
                      <a:pt x="105" y="54"/>
                      <a:pt x="98" y="52"/>
                      <a:pt x="91" y="52"/>
                    </a:cubicBezTo>
                    <a:cubicBezTo>
                      <a:pt x="62" y="52"/>
                      <a:pt x="39" y="76"/>
                      <a:pt x="39" y="104"/>
                    </a:cubicBezTo>
                    <a:cubicBezTo>
                      <a:pt x="39" y="105"/>
                      <a:pt x="39" y="105"/>
                      <a:pt x="39" y="106"/>
                    </a:cubicBezTo>
                    <a:cubicBezTo>
                      <a:pt x="16" y="114"/>
                      <a:pt x="0" y="135"/>
                      <a:pt x="0" y="161"/>
                    </a:cubicBezTo>
                    <a:cubicBezTo>
                      <a:pt x="0" y="171"/>
                      <a:pt x="2" y="180"/>
                      <a:pt x="7" y="189"/>
                    </a:cubicBezTo>
                    <a:lnTo>
                      <a:pt x="388" y="189"/>
                    </a:lnTo>
                    <a:close/>
                    <a:moveTo>
                      <a:pt x="133" y="134"/>
                    </a:moveTo>
                    <a:cubicBezTo>
                      <a:pt x="134" y="134"/>
                      <a:pt x="134" y="134"/>
                      <a:pt x="134" y="134"/>
                    </a:cubicBezTo>
                    <a:cubicBezTo>
                      <a:pt x="133" y="135"/>
                      <a:pt x="132" y="135"/>
                      <a:pt x="132" y="136"/>
                    </a:cubicBezTo>
                    <a:cubicBezTo>
                      <a:pt x="132" y="135"/>
                      <a:pt x="133" y="134"/>
                      <a:pt x="133" y="134"/>
                    </a:cubicBezTo>
                    <a:close/>
                    <a:moveTo>
                      <a:pt x="117" y="149"/>
                    </a:moveTo>
                    <a:cubicBezTo>
                      <a:pt x="116" y="150"/>
                      <a:pt x="115" y="151"/>
                      <a:pt x="115" y="152"/>
                    </a:cubicBezTo>
                    <a:cubicBezTo>
                      <a:pt x="115" y="151"/>
                      <a:pt x="114" y="151"/>
                      <a:pt x="114" y="150"/>
                    </a:cubicBezTo>
                    <a:cubicBezTo>
                      <a:pt x="115" y="150"/>
                      <a:pt x="116" y="149"/>
                      <a:pt x="117" y="149"/>
                    </a:cubicBezTo>
                    <a:close/>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Aa楷体" panose="02000500000000000000" pitchFamily="2" charset="-122"/>
                  <a:ea typeface="+mn-ea"/>
                  <a:cs typeface="+mn-cs"/>
                </a:endParaRPr>
              </a:p>
            </p:txBody>
          </p:sp>
          <p:sp>
            <p:nvSpPr>
              <p:cNvPr id="125" name="Freeform 23"/>
              <p:cNvSpPr>
                <a:spLocks noEditPoints="1"/>
              </p:cNvSpPr>
              <p:nvPr/>
            </p:nvSpPr>
            <p:spPr bwMode="auto">
              <a:xfrm>
                <a:off x="9629775" y="2220912"/>
                <a:ext cx="1500188" cy="720725"/>
              </a:xfrm>
              <a:custGeom>
                <a:avLst/>
                <a:gdLst>
                  <a:gd name="T0" fmla="*/ 388 w 397"/>
                  <a:gd name="T1" fmla="*/ 189 h 189"/>
                  <a:gd name="T2" fmla="*/ 397 w 397"/>
                  <a:gd name="T3" fmla="*/ 156 h 189"/>
                  <a:gd name="T4" fmla="*/ 331 w 397"/>
                  <a:gd name="T5" fmla="*/ 91 h 189"/>
                  <a:gd name="T6" fmla="*/ 318 w 397"/>
                  <a:gd name="T7" fmla="*/ 92 h 189"/>
                  <a:gd name="T8" fmla="*/ 267 w 397"/>
                  <a:gd name="T9" fmla="*/ 52 h 189"/>
                  <a:gd name="T10" fmla="*/ 260 w 397"/>
                  <a:gd name="T11" fmla="*/ 53 h 189"/>
                  <a:gd name="T12" fmla="*/ 187 w 397"/>
                  <a:gd name="T13" fmla="*/ 0 h 189"/>
                  <a:gd name="T14" fmla="*/ 112 w 397"/>
                  <a:gd name="T15" fmla="*/ 57 h 189"/>
                  <a:gd name="T16" fmla="*/ 91 w 397"/>
                  <a:gd name="T17" fmla="*/ 52 h 189"/>
                  <a:gd name="T18" fmla="*/ 39 w 397"/>
                  <a:gd name="T19" fmla="*/ 104 h 189"/>
                  <a:gd name="T20" fmla="*/ 39 w 397"/>
                  <a:gd name="T21" fmla="*/ 106 h 189"/>
                  <a:gd name="T22" fmla="*/ 0 w 397"/>
                  <a:gd name="T23" fmla="*/ 161 h 189"/>
                  <a:gd name="T24" fmla="*/ 7 w 397"/>
                  <a:gd name="T25" fmla="*/ 189 h 189"/>
                  <a:gd name="T26" fmla="*/ 388 w 397"/>
                  <a:gd name="T27" fmla="*/ 189 h 189"/>
                  <a:gd name="T28" fmla="*/ 133 w 397"/>
                  <a:gd name="T29" fmla="*/ 134 h 189"/>
                  <a:gd name="T30" fmla="*/ 134 w 397"/>
                  <a:gd name="T31" fmla="*/ 134 h 189"/>
                  <a:gd name="T32" fmla="*/ 132 w 397"/>
                  <a:gd name="T33" fmla="*/ 136 h 189"/>
                  <a:gd name="T34" fmla="*/ 133 w 397"/>
                  <a:gd name="T35" fmla="*/ 134 h 189"/>
                  <a:gd name="T36" fmla="*/ 117 w 397"/>
                  <a:gd name="T37" fmla="*/ 149 h 189"/>
                  <a:gd name="T38" fmla="*/ 115 w 397"/>
                  <a:gd name="T39" fmla="*/ 152 h 189"/>
                  <a:gd name="T40" fmla="*/ 114 w 397"/>
                  <a:gd name="T41" fmla="*/ 150 h 189"/>
                  <a:gd name="T42" fmla="*/ 117 w 397"/>
                  <a:gd name="T43" fmla="*/ 14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7" h="189">
                    <a:moveTo>
                      <a:pt x="388" y="189"/>
                    </a:moveTo>
                    <a:cubicBezTo>
                      <a:pt x="394" y="179"/>
                      <a:pt x="397" y="168"/>
                      <a:pt x="397" y="156"/>
                    </a:cubicBezTo>
                    <a:cubicBezTo>
                      <a:pt x="397" y="120"/>
                      <a:pt x="368" y="91"/>
                      <a:pt x="331" y="91"/>
                    </a:cubicBezTo>
                    <a:cubicBezTo>
                      <a:pt x="327" y="91"/>
                      <a:pt x="322" y="91"/>
                      <a:pt x="318" y="92"/>
                    </a:cubicBezTo>
                    <a:cubicBezTo>
                      <a:pt x="312" y="69"/>
                      <a:pt x="292" y="52"/>
                      <a:pt x="267" y="52"/>
                    </a:cubicBezTo>
                    <a:cubicBezTo>
                      <a:pt x="265" y="52"/>
                      <a:pt x="263" y="53"/>
                      <a:pt x="260" y="53"/>
                    </a:cubicBezTo>
                    <a:cubicBezTo>
                      <a:pt x="250" y="22"/>
                      <a:pt x="221" y="0"/>
                      <a:pt x="187" y="0"/>
                    </a:cubicBezTo>
                    <a:cubicBezTo>
                      <a:pt x="151" y="0"/>
                      <a:pt x="121" y="24"/>
                      <a:pt x="112" y="57"/>
                    </a:cubicBezTo>
                    <a:cubicBezTo>
                      <a:pt x="105" y="54"/>
                      <a:pt x="98" y="52"/>
                      <a:pt x="91" y="52"/>
                    </a:cubicBezTo>
                    <a:cubicBezTo>
                      <a:pt x="62" y="52"/>
                      <a:pt x="39" y="76"/>
                      <a:pt x="39" y="104"/>
                    </a:cubicBezTo>
                    <a:cubicBezTo>
                      <a:pt x="39" y="105"/>
                      <a:pt x="39" y="105"/>
                      <a:pt x="39" y="106"/>
                    </a:cubicBezTo>
                    <a:cubicBezTo>
                      <a:pt x="16" y="114"/>
                      <a:pt x="0" y="135"/>
                      <a:pt x="0" y="161"/>
                    </a:cubicBezTo>
                    <a:cubicBezTo>
                      <a:pt x="0" y="171"/>
                      <a:pt x="2" y="180"/>
                      <a:pt x="7" y="189"/>
                    </a:cubicBezTo>
                    <a:lnTo>
                      <a:pt x="388" y="189"/>
                    </a:lnTo>
                    <a:close/>
                    <a:moveTo>
                      <a:pt x="133" y="134"/>
                    </a:moveTo>
                    <a:cubicBezTo>
                      <a:pt x="134" y="134"/>
                      <a:pt x="134" y="134"/>
                      <a:pt x="134" y="134"/>
                    </a:cubicBezTo>
                    <a:cubicBezTo>
                      <a:pt x="133" y="135"/>
                      <a:pt x="132" y="135"/>
                      <a:pt x="132" y="136"/>
                    </a:cubicBezTo>
                    <a:cubicBezTo>
                      <a:pt x="132" y="135"/>
                      <a:pt x="133" y="134"/>
                      <a:pt x="133" y="134"/>
                    </a:cubicBezTo>
                    <a:close/>
                    <a:moveTo>
                      <a:pt x="117" y="149"/>
                    </a:moveTo>
                    <a:cubicBezTo>
                      <a:pt x="116" y="150"/>
                      <a:pt x="115" y="151"/>
                      <a:pt x="115" y="152"/>
                    </a:cubicBezTo>
                    <a:cubicBezTo>
                      <a:pt x="115" y="151"/>
                      <a:pt x="114" y="151"/>
                      <a:pt x="114" y="150"/>
                    </a:cubicBezTo>
                    <a:cubicBezTo>
                      <a:pt x="115" y="150"/>
                      <a:pt x="116" y="149"/>
                      <a:pt x="117" y="149"/>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Aa楷体" panose="02000500000000000000" pitchFamily="2" charset="-122"/>
                  <a:ea typeface="+mn-ea"/>
                  <a:cs typeface="+mn-cs"/>
                </a:endParaRPr>
              </a:p>
            </p:txBody>
          </p:sp>
        </p:grpSp>
        <p:sp>
          <p:nvSpPr>
            <p:cNvPr id="66" name="TextBox 65"/>
            <p:cNvSpPr txBox="1"/>
            <p:nvPr/>
          </p:nvSpPr>
          <p:spPr>
            <a:xfrm>
              <a:off x="8209876" y="5642800"/>
              <a:ext cx="646331"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latin typeface="Aa楷体" panose="02000500000000000000" pitchFamily="2" charset="-122"/>
                  <a:ea typeface="+mn-ea"/>
                  <a:cs typeface="+mn-cs"/>
                </a:rPr>
                <a:t>慢启动</a:t>
              </a:r>
              <a:endParaRPr kumimoji="0" lang="id-ID" sz="1200" b="1" i="0" u="none" strike="noStrike" kern="1200" cap="none" spc="0" normalizeH="0" baseline="0" noProof="0" dirty="0">
                <a:ln>
                  <a:noFill/>
                </a:ln>
                <a:solidFill>
                  <a:srgbClr val="000000"/>
                </a:solidFill>
                <a:effectLst/>
                <a:uLnTx/>
                <a:uFillTx/>
                <a:latin typeface="Aa楷体" panose="02000500000000000000" pitchFamily="2" charset="-122"/>
                <a:ea typeface="+mn-ea"/>
                <a:cs typeface="+mn-cs"/>
              </a:endParaRPr>
            </a:p>
          </p:txBody>
        </p:sp>
      </p:grpSp>
      <p:sp>
        <p:nvSpPr>
          <p:cNvPr id="69" name="TextBox 68"/>
          <p:cNvSpPr txBox="1"/>
          <p:nvPr/>
        </p:nvSpPr>
        <p:spPr>
          <a:xfrm>
            <a:off x="5123973" y="408384"/>
            <a:ext cx="1734899"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1200" b="1" i="0" u="none" strike="noStrike" kern="1200" cap="none" spc="0" normalizeH="0" baseline="0" noProof="0" dirty="0">
                <a:ln>
                  <a:noFill/>
                </a:ln>
                <a:solidFill>
                  <a:srgbClr val="778495"/>
                </a:solidFill>
                <a:effectLst/>
                <a:uLnTx/>
                <a:uFillTx/>
                <a:latin typeface="Aa楷体" panose="02000500000000000000" pitchFamily="2" charset="-122"/>
                <a:ea typeface="+mn-ea"/>
                <a:cs typeface="+mn-cs"/>
              </a:rPr>
              <a:t>HOW Y</a:t>
            </a:r>
            <a:r>
              <a:rPr kumimoji="0" lang="en-US" sz="1200" b="1" i="0" u="none" strike="noStrike" kern="1200" cap="none" spc="0" normalizeH="0" baseline="0" noProof="0" dirty="0">
                <a:ln>
                  <a:noFill/>
                </a:ln>
                <a:solidFill>
                  <a:srgbClr val="778495"/>
                </a:solidFill>
                <a:effectLst/>
                <a:uLnTx/>
                <a:uFillTx/>
                <a:latin typeface="Aa楷体" panose="02000500000000000000" pitchFamily="2" charset="-122"/>
                <a:ea typeface="+mn-ea"/>
                <a:cs typeface="+mn-cs"/>
              </a:rPr>
              <a:t>T</a:t>
            </a:r>
            <a:r>
              <a:rPr kumimoji="0" lang="id-ID" sz="1200" b="1" i="0" u="none" strike="noStrike" kern="1200" cap="none" spc="0" normalizeH="0" baseline="0" noProof="0" dirty="0">
                <a:ln>
                  <a:noFill/>
                </a:ln>
                <a:solidFill>
                  <a:srgbClr val="778495"/>
                </a:solidFill>
                <a:effectLst/>
                <a:uLnTx/>
                <a:uFillTx/>
                <a:latin typeface="Aa楷体" panose="02000500000000000000" pitchFamily="2" charset="-122"/>
                <a:ea typeface="+mn-ea"/>
                <a:cs typeface="+mn-cs"/>
              </a:rPr>
              <a:t>OU WORKS</a:t>
            </a:r>
          </a:p>
        </p:txBody>
      </p:sp>
      <p:grpSp>
        <p:nvGrpSpPr>
          <p:cNvPr id="14" name="Group 13"/>
          <p:cNvGrpSpPr/>
          <p:nvPr/>
        </p:nvGrpSpPr>
        <p:grpSpPr>
          <a:xfrm>
            <a:off x="481950" y="1474400"/>
            <a:ext cx="1667693" cy="803384"/>
            <a:chOff x="2118174" y="3258957"/>
            <a:chExt cx="1667693" cy="803384"/>
          </a:xfrm>
        </p:grpSpPr>
        <p:grpSp>
          <p:nvGrpSpPr>
            <p:cNvPr id="83" name="Group 82"/>
            <p:cNvGrpSpPr/>
            <p:nvPr/>
          </p:nvGrpSpPr>
          <p:grpSpPr>
            <a:xfrm>
              <a:off x="2118174" y="3258957"/>
              <a:ext cx="1667693" cy="803384"/>
              <a:chOff x="7859713" y="1771650"/>
              <a:chExt cx="1741487" cy="838933"/>
            </a:xfrm>
          </p:grpSpPr>
          <p:sp>
            <p:nvSpPr>
              <p:cNvPr id="84" name="Freeform 9"/>
              <p:cNvSpPr>
                <a:spLocks/>
              </p:cNvSpPr>
              <p:nvPr/>
            </p:nvSpPr>
            <p:spPr bwMode="auto">
              <a:xfrm>
                <a:off x="7900988" y="2283558"/>
                <a:ext cx="1700212" cy="327025"/>
              </a:xfrm>
              <a:custGeom>
                <a:avLst/>
                <a:gdLst>
                  <a:gd name="T0" fmla="*/ 442 w 450"/>
                  <a:gd name="T1" fmla="*/ 18 h 86"/>
                  <a:gd name="T2" fmla="*/ 393 w 450"/>
                  <a:gd name="T3" fmla="*/ 68 h 86"/>
                  <a:gd name="T4" fmla="*/ 367 w 450"/>
                  <a:gd name="T5" fmla="*/ 61 h 86"/>
                  <a:gd name="T6" fmla="*/ 340 w 450"/>
                  <a:gd name="T7" fmla="*/ 68 h 86"/>
                  <a:gd name="T8" fmla="*/ 307 w 450"/>
                  <a:gd name="T9" fmla="*/ 58 h 86"/>
                  <a:gd name="T10" fmla="*/ 268 w 450"/>
                  <a:gd name="T11" fmla="*/ 73 h 86"/>
                  <a:gd name="T12" fmla="*/ 236 w 450"/>
                  <a:gd name="T13" fmla="*/ 63 h 86"/>
                  <a:gd name="T14" fmla="*/ 204 w 450"/>
                  <a:gd name="T15" fmla="*/ 73 h 86"/>
                  <a:gd name="T16" fmla="*/ 160 w 450"/>
                  <a:gd name="T17" fmla="*/ 52 h 86"/>
                  <a:gd name="T18" fmla="*/ 117 w 450"/>
                  <a:gd name="T19" fmla="*/ 71 h 86"/>
                  <a:gd name="T20" fmla="*/ 75 w 450"/>
                  <a:gd name="T21" fmla="*/ 53 h 86"/>
                  <a:gd name="T22" fmla="*/ 39 w 450"/>
                  <a:gd name="T23" fmla="*/ 68 h 86"/>
                  <a:gd name="T24" fmla="*/ 0 w 450"/>
                  <a:gd name="T25" fmla="*/ 50 h 86"/>
                  <a:gd name="T26" fmla="*/ 47 w 450"/>
                  <a:gd name="T27" fmla="*/ 82 h 86"/>
                  <a:gd name="T28" fmla="*/ 83 w 450"/>
                  <a:gd name="T29" fmla="*/ 66 h 86"/>
                  <a:gd name="T30" fmla="*/ 125 w 450"/>
                  <a:gd name="T31" fmla="*/ 84 h 86"/>
                  <a:gd name="T32" fmla="*/ 168 w 450"/>
                  <a:gd name="T33" fmla="*/ 65 h 86"/>
                  <a:gd name="T34" fmla="*/ 212 w 450"/>
                  <a:gd name="T35" fmla="*/ 86 h 86"/>
                  <a:gd name="T36" fmla="*/ 244 w 450"/>
                  <a:gd name="T37" fmla="*/ 76 h 86"/>
                  <a:gd name="T38" fmla="*/ 276 w 450"/>
                  <a:gd name="T39" fmla="*/ 86 h 86"/>
                  <a:gd name="T40" fmla="*/ 315 w 450"/>
                  <a:gd name="T41" fmla="*/ 71 h 86"/>
                  <a:gd name="T42" fmla="*/ 348 w 450"/>
                  <a:gd name="T43" fmla="*/ 82 h 86"/>
                  <a:gd name="T44" fmla="*/ 376 w 450"/>
                  <a:gd name="T45" fmla="*/ 75 h 86"/>
                  <a:gd name="T46" fmla="*/ 401 w 450"/>
                  <a:gd name="T47" fmla="*/ 82 h 86"/>
                  <a:gd name="T48" fmla="*/ 450 w 450"/>
                  <a:gd name="T49" fmla="*/ 32 h 86"/>
                  <a:gd name="T50" fmla="*/ 439 w 450"/>
                  <a:gd name="T51" fmla="*/ 0 h 86"/>
                  <a:gd name="T52" fmla="*/ 442 w 450"/>
                  <a:gd name="T53" fmla="*/ 1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0" h="86">
                    <a:moveTo>
                      <a:pt x="442" y="18"/>
                    </a:moveTo>
                    <a:cubicBezTo>
                      <a:pt x="442" y="46"/>
                      <a:pt x="420" y="68"/>
                      <a:pt x="393" y="68"/>
                    </a:cubicBezTo>
                    <a:cubicBezTo>
                      <a:pt x="383" y="68"/>
                      <a:pt x="375" y="66"/>
                      <a:pt x="367" y="61"/>
                    </a:cubicBezTo>
                    <a:cubicBezTo>
                      <a:pt x="359" y="66"/>
                      <a:pt x="350" y="68"/>
                      <a:pt x="340" y="68"/>
                    </a:cubicBezTo>
                    <a:cubicBezTo>
                      <a:pt x="328" y="68"/>
                      <a:pt x="316" y="64"/>
                      <a:pt x="307" y="58"/>
                    </a:cubicBezTo>
                    <a:cubicBezTo>
                      <a:pt x="297" y="67"/>
                      <a:pt x="283" y="73"/>
                      <a:pt x="268" y="73"/>
                    </a:cubicBezTo>
                    <a:cubicBezTo>
                      <a:pt x="256" y="73"/>
                      <a:pt x="245" y="69"/>
                      <a:pt x="236" y="63"/>
                    </a:cubicBezTo>
                    <a:cubicBezTo>
                      <a:pt x="227" y="69"/>
                      <a:pt x="216" y="73"/>
                      <a:pt x="204" y="73"/>
                    </a:cubicBezTo>
                    <a:cubicBezTo>
                      <a:pt x="186" y="73"/>
                      <a:pt x="170" y="65"/>
                      <a:pt x="160" y="52"/>
                    </a:cubicBezTo>
                    <a:cubicBezTo>
                      <a:pt x="149" y="64"/>
                      <a:pt x="134" y="71"/>
                      <a:pt x="117" y="71"/>
                    </a:cubicBezTo>
                    <a:cubicBezTo>
                      <a:pt x="100" y="71"/>
                      <a:pt x="85" y="64"/>
                      <a:pt x="75" y="53"/>
                    </a:cubicBezTo>
                    <a:cubicBezTo>
                      <a:pt x="66" y="62"/>
                      <a:pt x="53" y="68"/>
                      <a:pt x="39" y="68"/>
                    </a:cubicBezTo>
                    <a:cubicBezTo>
                      <a:pt x="23" y="68"/>
                      <a:pt x="10" y="61"/>
                      <a:pt x="0" y="50"/>
                    </a:cubicBezTo>
                    <a:cubicBezTo>
                      <a:pt x="8" y="69"/>
                      <a:pt x="26" y="82"/>
                      <a:pt x="47" y="82"/>
                    </a:cubicBezTo>
                    <a:cubicBezTo>
                      <a:pt x="61" y="82"/>
                      <a:pt x="74" y="76"/>
                      <a:pt x="83" y="66"/>
                    </a:cubicBezTo>
                    <a:cubicBezTo>
                      <a:pt x="93" y="77"/>
                      <a:pt x="108" y="84"/>
                      <a:pt x="125" y="84"/>
                    </a:cubicBezTo>
                    <a:cubicBezTo>
                      <a:pt x="142" y="84"/>
                      <a:pt x="157" y="77"/>
                      <a:pt x="168" y="65"/>
                    </a:cubicBezTo>
                    <a:cubicBezTo>
                      <a:pt x="178" y="78"/>
                      <a:pt x="194" y="86"/>
                      <a:pt x="212" y="86"/>
                    </a:cubicBezTo>
                    <a:cubicBezTo>
                      <a:pt x="224" y="86"/>
                      <a:pt x="235" y="82"/>
                      <a:pt x="244" y="76"/>
                    </a:cubicBezTo>
                    <a:cubicBezTo>
                      <a:pt x="253" y="82"/>
                      <a:pt x="264" y="86"/>
                      <a:pt x="276" y="86"/>
                    </a:cubicBezTo>
                    <a:cubicBezTo>
                      <a:pt x="291" y="86"/>
                      <a:pt x="305" y="80"/>
                      <a:pt x="315" y="71"/>
                    </a:cubicBezTo>
                    <a:cubicBezTo>
                      <a:pt x="324" y="78"/>
                      <a:pt x="336" y="82"/>
                      <a:pt x="348" y="82"/>
                    </a:cubicBezTo>
                    <a:cubicBezTo>
                      <a:pt x="358" y="82"/>
                      <a:pt x="367" y="79"/>
                      <a:pt x="376" y="75"/>
                    </a:cubicBezTo>
                    <a:cubicBezTo>
                      <a:pt x="383" y="79"/>
                      <a:pt x="391" y="82"/>
                      <a:pt x="401" y="82"/>
                    </a:cubicBezTo>
                    <a:cubicBezTo>
                      <a:pt x="428" y="82"/>
                      <a:pt x="450" y="59"/>
                      <a:pt x="450" y="32"/>
                    </a:cubicBezTo>
                    <a:cubicBezTo>
                      <a:pt x="450" y="19"/>
                      <a:pt x="446" y="8"/>
                      <a:pt x="439" y="0"/>
                    </a:cubicBezTo>
                    <a:cubicBezTo>
                      <a:pt x="441" y="5"/>
                      <a:pt x="442" y="12"/>
                      <a:pt x="442" y="18"/>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Aa楷体" panose="02000500000000000000" pitchFamily="2" charset="-122"/>
                  <a:ea typeface="+mn-ea"/>
                  <a:cs typeface="+mn-cs"/>
                </a:endParaRPr>
              </a:p>
            </p:txBody>
          </p:sp>
          <p:sp>
            <p:nvSpPr>
              <p:cNvPr id="85" name="Freeform 11"/>
              <p:cNvSpPr>
                <a:spLocks/>
              </p:cNvSpPr>
              <p:nvPr/>
            </p:nvSpPr>
            <p:spPr bwMode="auto">
              <a:xfrm>
                <a:off x="7859713" y="1771650"/>
                <a:ext cx="1711325" cy="798513"/>
              </a:xfrm>
              <a:custGeom>
                <a:avLst/>
                <a:gdLst>
                  <a:gd name="T0" fmla="*/ 50 w 453"/>
                  <a:gd name="T1" fmla="*/ 205 h 210"/>
                  <a:gd name="T2" fmla="*/ 86 w 453"/>
                  <a:gd name="T3" fmla="*/ 190 h 210"/>
                  <a:gd name="T4" fmla="*/ 128 w 453"/>
                  <a:gd name="T5" fmla="*/ 208 h 210"/>
                  <a:gd name="T6" fmla="*/ 171 w 453"/>
                  <a:gd name="T7" fmla="*/ 189 h 210"/>
                  <a:gd name="T8" fmla="*/ 215 w 453"/>
                  <a:gd name="T9" fmla="*/ 210 h 210"/>
                  <a:gd name="T10" fmla="*/ 247 w 453"/>
                  <a:gd name="T11" fmla="*/ 200 h 210"/>
                  <a:gd name="T12" fmla="*/ 279 w 453"/>
                  <a:gd name="T13" fmla="*/ 210 h 210"/>
                  <a:gd name="T14" fmla="*/ 318 w 453"/>
                  <a:gd name="T15" fmla="*/ 195 h 210"/>
                  <a:gd name="T16" fmla="*/ 351 w 453"/>
                  <a:gd name="T17" fmla="*/ 205 h 210"/>
                  <a:gd name="T18" fmla="*/ 378 w 453"/>
                  <a:gd name="T19" fmla="*/ 198 h 210"/>
                  <a:gd name="T20" fmla="*/ 404 w 453"/>
                  <a:gd name="T21" fmla="*/ 205 h 210"/>
                  <a:gd name="T22" fmla="*/ 453 w 453"/>
                  <a:gd name="T23" fmla="*/ 155 h 210"/>
                  <a:gd name="T24" fmla="*/ 450 w 453"/>
                  <a:gd name="T25" fmla="*/ 137 h 210"/>
                  <a:gd name="T26" fmla="*/ 404 w 453"/>
                  <a:gd name="T27" fmla="*/ 105 h 210"/>
                  <a:gd name="T28" fmla="*/ 393 w 453"/>
                  <a:gd name="T29" fmla="*/ 107 h 210"/>
                  <a:gd name="T30" fmla="*/ 362 w 453"/>
                  <a:gd name="T31" fmla="*/ 90 h 210"/>
                  <a:gd name="T32" fmla="*/ 357 w 453"/>
                  <a:gd name="T33" fmla="*/ 90 h 210"/>
                  <a:gd name="T34" fmla="*/ 352 w 453"/>
                  <a:gd name="T35" fmla="*/ 72 h 210"/>
                  <a:gd name="T36" fmla="*/ 304 w 453"/>
                  <a:gd name="T37" fmla="*/ 37 h 210"/>
                  <a:gd name="T38" fmla="*/ 242 w 453"/>
                  <a:gd name="T39" fmla="*/ 0 h 210"/>
                  <a:gd name="T40" fmla="*/ 175 w 453"/>
                  <a:gd name="T41" fmla="*/ 50 h 210"/>
                  <a:gd name="T42" fmla="*/ 163 w 453"/>
                  <a:gd name="T43" fmla="*/ 49 h 210"/>
                  <a:gd name="T44" fmla="*/ 112 w 453"/>
                  <a:gd name="T45" fmla="*/ 95 h 210"/>
                  <a:gd name="T46" fmla="*/ 81 w 453"/>
                  <a:gd name="T47" fmla="*/ 117 h 210"/>
                  <a:gd name="T48" fmla="*/ 50 w 453"/>
                  <a:gd name="T49" fmla="*/ 105 h 210"/>
                  <a:gd name="T50" fmla="*/ 0 w 453"/>
                  <a:gd name="T51" fmla="*/ 155 h 210"/>
                  <a:gd name="T52" fmla="*/ 11 w 453"/>
                  <a:gd name="T53" fmla="*/ 187 h 210"/>
                  <a:gd name="T54" fmla="*/ 50 w 453"/>
                  <a:gd name="T55" fmla="*/ 2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53" h="210">
                    <a:moveTo>
                      <a:pt x="50" y="205"/>
                    </a:moveTo>
                    <a:cubicBezTo>
                      <a:pt x="64" y="205"/>
                      <a:pt x="77" y="199"/>
                      <a:pt x="86" y="190"/>
                    </a:cubicBezTo>
                    <a:cubicBezTo>
                      <a:pt x="96" y="201"/>
                      <a:pt x="111" y="208"/>
                      <a:pt x="128" y="208"/>
                    </a:cubicBezTo>
                    <a:cubicBezTo>
                      <a:pt x="145" y="208"/>
                      <a:pt x="160" y="201"/>
                      <a:pt x="171" y="189"/>
                    </a:cubicBezTo>
                    <a:cubicBezTo>
                      <a:pt x="181" y="202"/>
                      <a:pt x="197" y="210"/>
                      <a:pt x="215" y="210"/>
                    </a:cubicBezTo>
                    <a:cubicBezTo>
                      <a:pt x="227" y="210"/>
                      <a:pt x="238" y="206"/>
                      <a:pt x="247" y="200"/>
                    </a:cubicBezTo>
                    <a:cubicBezTo>
                      <a:pt x="256" y="206"/>
                      <a:pt x="267" y="210"/>
                      <a:pt x="279" y="210"/>
                    </a:cubicBezTo>
                    <a:cubicBezTo>
                      <a:pt x="294" y="210"/>
                      <a:pt x="308" y="204"/>
                      <a:pt x="318" y="195"/>
                    </a:cubicBezTo>
                    <a:cubicBezTo>
                      <a:pt x="327" y="201"/>
                      <a:pt x="339" y="205"/>
                      <a:pt x="351" y="205"/>
                    </a:cubicBezTo>
                    <a:cubicBezTo>
                      <a:pt x="361" y="205"/>
                      <a:pt x="370" y="203"/>
                      <a:pt x="378" y="198"/>
                    </a:cubicBezTo>
                    <a:cubicBezTo>
                      <a:pt x="386" y="203"/>
                      <a:pt x="394" y="205"/>
                      <a:pt x="404" y="205"/>
                    </a:cubicBezTo>
                    <a:cubicBezTo>
                      <a:pt x="431" y="205"/>
                      <a:pt x="453" y="183"/>
                      <a:pt x="453" y="155"/>
                    </a:cubicBezTo>
                    <a:cubicBezTo>
                      <a:pt x="453" y="149"/>
                      <a:pt x="452" y="142"/>
                      <a:pt x="450" y="137"/>
                    </a:cubicBezTo>
                    <a:cubicBezTo>
                      <a:pt x="442" y="118"/>
                      <a:pt x="424" y="105"/>
                      <a:pt x="404" y="105"/>
                    </a:cubicBezTo>
                    <a:cubicBezTo>
                      <a:pt x="400" y="105"/>
                      <a:pt x="396" y="106"/>
                      <a:pt x="393" y="107"/>
                    </a:cubicBezTo>
                    <a:cubicBezTo>
                      <a:pt x="384" y="98"/>
                      <a:pt x="374" y="93"/>
                      <a:pt x="362" y="90"/>
                    </a:cubicBezTo>
                    <a:cubicBezTo>
                      <a:pt x="360" y="90"/>
                      <a:pt x="358" y="90"/>
                      <a:pt x="357" y="90"/>
                    </a:cubicBezTo>
                    <a:cubicBezTo>
                      <a:pt x="356" y="84"/>
                      <a:pt x="355" y="78"/>
                      <a:pt x="352" y="72"/>
                    </a:cubicBezTo>
                    <a:cubicBezTo>
                      <a:pt x="344" y="53"/>
                      <a:pt x="326" y="39"/>
                      <a:pt x="304" y="37"/>
                    </a:cubicBezTo>
                    <a:cubicBezTo>
                      <a:pt x="293" y="15"/>
                      <a:pt x="269" y="0"/>
                      <a:pt x="242" y="0"/>
                    </a:cubicBezTo>
                    <a:cubicBezTo>
                      <a:pt x="211" y="0"/>
                      <a:pt x="184" y="21"/>
                      <a:pt x="175" y="50"/>
                    </a:cubicBezTo>
                    <a:cubicBezTo>
                      <a:pt x="171" y="49"/>
                      <a:pt x="167" y="49"/>
                      <a:pt x="163" y="49"/>
                    </a:cubicBezTo>
                    <a:cubicBezTo>
                      <a:pt x="137" y="49"/>
                      <a:pt x="115" y="69"/>
                      <a:pt x="112" y="95"/>
                    </a:cubicBezTo>
                    <a:cubicBezTo>
                      <a:pt x="99" y="98"/>
                      <a:pt x="88" y="106"/>
                      <a:pt x="81" y="117"/>
                    </a:cubicBezTo>
                    <a:cubicBezTo>
                      <a:pt x="72" y="110"/>
                      <a:pt x="62" y="105"/>
                      <a:pt x="50" y="105"/>
                    </a:cubicBezTo>
                    <a:cubicBezTo>
                      <a:pt x="22" y="105"/>
                      <a:pt x="0" y="128"/>
                      <a:pt x="0" y="155"/>
                    </a:cubicBezTo>
                    <a:cubicBezTo>
                      <a:pt x="0" y="167"/>
                      <a:pt x="4" y="179"/>
                      <a:pt x="11" y="187"/>
                    </a:cubicBezTo>
                    <a:cubicBezTo>
                      <a:pt x="21" y="198"/>
                      <a:pt x="34" y="205"/>
                      <a:pt x="50" y="20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Aa楷体" panose="02000500000000000000" pitchFamily="2" charset="-122"/>
                  <a:ea typeface="+mn-ea"/>
                  <a:cs typeface="+mn-cs"/>
                </a:endParaRPr>
              </a:p>
            </p:txBody>
          </p:sp>
        </p:grpSp>
        <p:sp>
          <p:nvSpPr>
            <p:cNvPr id="16" name="TextBox 15"/>
            <p:cNvSpPr txBox="1"/>
            <p:nvPr/>
          </p:nvSpPr>
          <p:spPr>
            <a:xfrm>
              <a:off x="2504014" y="3596411"/>
              <a:ext cx="902811"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Aa楷体" panose="02000500000000000000" pitchFamily="2" charset="-122"/>
                  <a:ea typeface="+mn-ea"/>
                  <a:cs typeface="+mn-cs"/>
                </a:rPr>
                <a:t>连接管理</a:t>
              </a:r>
              <a:endParaRPr kumimoji="0" lang="id-ID" sz="1400" b="1" i="0" u="none" strike="noStrike" kern="1200" cap="none" spc="0" normalizeH="0" baseline="0" noProof="0" dirty="0">
                <a:ln>
                  <a:noFill/>
                </a:ln>
                <a:solidFill>
                  <a:srgbClr val="000000"/>
                </a:solidFill>
                <a:effectLst/>
                <a:uLnTx/>
                <a:uFillTx/>
                <a:latin typeface="Aa楷体" panose="02000500000000000000" pitchFamily="2" charset="-122"/>
                <a:ea typeface="+mn-ea"/>
                <a:cs typeface="+mn-cs"/>
              </a:endParaRPr>
            </a:p>
          </p:txBody>
        </p:sp>
      </p:grpSp>
      <p:grpSp>
        <p:nvGrpSpPr>
          <p:cNvPr id="15" name="Group 14"/>
          <p:cNvGrpSpPr/>
          <p:nvPr/>
        </p:nvGrpSpPr>
        <p:grpSpPr>
          <a:xfrm>
            <a:off x="3211039" y="1474400"/>
            <a:ext cx="1667693" cy="803384"/>
            <a:chOff x="5212167" y="3258957"/>
            <a:chExt cx="1667693" cy="803384"/>
          </a:xfrm>
        </p:grpSpPr>
        <p:grpSp>
          <p:nvGrpSpPr>
            <p:cNvPr id="93" name="Group 92"/>
            <p:cNvGrpSpPr/>
            <p:nvPr/>
          </p:nvGrpSpPr>
          <p:grpSpPr>
            <a:xfrm>
              <a:off x="5212167" y="3258957"/>
              <a:ext cx="1667693" cy="803384"/>
              <a:chOff x="7859713" y="1771650"/>
              <a:chExt cx="1741487" cy="838933"/>
            </a:xfrm>
          </p:grpSpPr>
          <p:sp>
            <p:nvSpPr>
              <p:cNvPr id="94" name="Freeform 9"/>
              <p:cNvSpPr>
                <a:spLocks/>
              </p:cNvSpPr>
              <p:nvPr/>
            </p:nvSpPr>
            <p:spPr bwMode="auto">
              <a:xfrm>
                <a:off x="7900988" y="2283558"/>
                <a:ext cx="1700212" cy="327025"/>
              </a:xfrm>
              <a:custGeom>
                <a:avLst/>
                <a:gdLst>
                  <a:gd name="T0" fmla="*/ 442 w 450"/>
                  <a:gd name="T1" fmla="*/ 18 h 86"/>
                  <a:gd name="T2" fmla="*/ 393 w 450"/>
                  <a:gd name="T3" fmla="*/ 68 h 86"/>
                  <a:gd name="T4" fmla="*/ 367 w 450"/>
                  <a:gd name="T5" fmla="*/ 61 h 86"/>
                  <a:gd name="T6" fmla="*/ 340 w 450"/>
                  <a:gd name="T7" fmla="*/ 68 h 86"/>
                  <a:gd name="T8" fmla="*/ 307 w 450"/>
                  <a:gd name="T9" fmla="*/ 58 h 86"/>
                  <a:gd name="T10" fmla="*/ 268 w 450"/>
                  <a:gd name="T11" fmla="*/ 73 h 86"/>
                  <a:gd name="T12" fmla="*/ 236 w 450"/>
                  <a:gd name="T13" fmla="*/ 63 h 86"/>
                  <a:gd name="T14" fmla="*/ 204 w 450"/>
                  <a:gd name="T15" fmla="*/ 73 h 86"/>
                  <a:gd name="T16" fmla="*/ 160 w 450"/>
                  <a:gd name="T17" fmla="*/ 52 h 86"/>
                  <a:gd name="T18" fmla="*/ 117 w 450"/>
                  <a:gd name="T19" fmla="*/ 71 h 86"/>
                  <a:gd name="T20" fmla="*/ 75 w 450"/>
                  <a:gd name="T21" fmla="*/ 53 h 86"/>
                  <a:gd name="T22" fmla="*/ 39 w 450"/>
                  <a:gd name="T23" fmla="*/ 68 h 86"/>
                  <a:gd name="T24" fmla="*/ 0 w 450"/>
                  <a:gd name="T25" fmla="*/ 50 h 86"/>
                  <a:gd name="T26" fmla="*/ 47 w 450"/>
                  <a:gd name="T27" fmla="*/ 82 h 86"/>
                  <a:gd name="T28" fmla="*/ 83 w 450"/>
                  <a:gd name="T29" fmla="*/ 66 h 86"/>
                  <a:gd name="T30" fmla="*/ 125 w 450"/>
                  <a:gd name="T31" fmla="*/ 84 h 86"/>
                  <a:gd name="T32" fmla="*/ 168 w 450"/>
                  <a:gd name="T33" fmla="*/ 65 h 86"/>
                  <a:gd name="T34" fmla="*/ 212 w 450"/>
                  <a:gd name="T35" fmla="*/ 86 h 86"/>
                  <a:gd name="T36" fmla="*/ 244 w 450"/>
                  <a:gd name="T37" fmla="*/ 76 h 86"/>
                  <a:gd name="T38" fmla="*/ 276 w 450"/>
                  <a:gd name="T39" fmla="*/ 86 h 86"/>
                  <a:gd name="T40" fmla="*/ 315 w 450"/>
                  <a:gd name="T41" fmla="*/ 71 h 86"/>
                  <a:gd name="T42" fmla="*/ 348 w 450"/>
                  <a:gd name="T43" fmla="*/ 82 h 86"/>
                  <a:gd name="T44" fmla="*/ 376 w 450"/>
                  <a:gd name="T45" fmla="*/ 75 h 86"/>
                  <a:gd name="T46" fmla="*/ 401 w 450"/>
                  <a:gd name="T47" fmla="*/ 82 h 86"/>
                  <a:gd name="T48" fmla="*/ 450 w 450"/>
                  <a:gd name="T49" fmla="*/ 32 h 86"/>
                  <a:gd name="T50" fmla="*/ 439 w 450"/>
                  <a:gd name="T51" fmla="*/ 0 h 86"/>
                  <a:gd name="T52" fmla="*/ 442 w 450"/>
                  <a:gd name="T53" fmla="*/ 1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0" h="86">
                    <a:moveTo>
                      <a:pt x="442" y="18"/>
                    </a:moveTo>
                    <a:cubicBezTo>
                      <a:pt x="442" y="46"/>
                      <a:pt x="420" y="68"/>
                      <a:pt x="393" y="68"/>
                    </a:cubicBezTo>
                    <a:cubicBezTo>
                      <a:pt x="383" y="68"/>
                      <a:pt x="375" y="66"/>
                      <a:pt x="367" y="61"/>
                    </a:cubicBezTo>
                    <a:cubicBezTo>
                      <a:pt x="359" y="66"/>
                      <a:pt x="350" y="68"/>
                      <a:pt x="340" y="68"/>
                    </a:cubicBezTo>
                    <a:cubicBezTo>
                      <a:pt x="328" y="68"/>
                      <a:pt x="316" y="64"/>
                      <a:pt x="307" y="58"/>
                    </a:cubicBezTo>
                    <a:cubicBezTo>
                      <a:pt x="297" y="67"/>
                      <a:pt x="283" y="73"/>
                      <a:pt x="268" y="73"/>
                    </a:cubicBezTo>
                    <a:cubicBezTo>
                      <a:pt x="256" y="73"/>
                      <a:pt x="245" y="69"/>
                      <a:pt x="236" y="63"/>
                    </a:cubicBezTo>
                    <a:cubicBezTo>
                      <a:pt x="227" y="69"/>
                      <a:pt x="216" y="73"/>
                      <a:pt x="204" y="73"/>
                    </a:cubicBezTo>
                    <a:cubicBezTo>
                      <a:pt x="186" y="73"/>
                      <a:pt x="170" y="65"/>
                      <a:pt x="160" y="52"/>
                    </a:cubicBezTo>
                    <a:cubicBezTo>
                      <a:pt x="149" y="64"/>
                      <a:pt x="134" y="71"/>
                      <a:pt x="117" y="71"/>
                    </a:cubicBezTo>
                    <a:cubicBezTo>
                      <a:pt x="100" y="71"/>
                      <a:pt x="85" y="64"/>
                      <a:pt x="75" y="53"/>
                    </a:cubicBezTo>
                    <a:cubicBezTo>
                      <a:pt x="66" y="62"/>
                      <a:pt x="53" y="68"/>
                      <a:pt x="39" y="68"/>
                    </a:cubicBezTo>
                    <a:cubicBezTo>
                      <a:pt x="23" y="68"/>
                      <a:pt x="10" y="61"/>
                      <a:pt x="0" y="50"/>
                    </a:cubicBezTo>
                    <a:cubicBezTo>
                      <a:pt x="8" y="69"/>
                      <a:pt x="26" y="82"/>
                      <a:pt x="47" y="82"/>
                    </a:cubicBezTo>
                    <a:cubicBezTo>
                      <a:pt x="61" y="82"/>
                      <a:pt x="74" y="76"/>
                      <a:pt x="83" y="66"/>
                    </a:cubicBezTo>
                    <a:cubicBezTo>
                      <a:pt x="93" y="77"/>
                      <a:pt x="108" y="84"/>
                      <a:pt x="125" y="84"/>
                    </a:cubicBezTo>
                    <a:cubicBezTo>
                      <a:pt x="142" y="84"/>
                      <a:pt x="157" y="77"/>
                      <a:pt x="168" y="65"/>
                    </a:cubicBezTo>
                    <a:cubicBezTo>
                      <a:pt x="178" y="78"/>
                      <a:pt x="194" y="86"/>
                      <a:pt x="212" y="86"/>
                    </a:cubicBezTo>
                    <a:cubicBezTo>
                      <a:pt x="224" y="86"/>
                      <a:pt x="235" y="82"/>
                      <a:pt x="244" y="76"/>
                    </a:cubicBezTo>
                    <a:cubicBezTo>
                      <a:pt x="253" y="82"/>
                      <a:pt x="264" y="86"/>
                      <a:pt x="276" y="86"/>
                    </a:cubicBezTo>
                    <a:cubicBezTo>
                      <a:pt x="291" y="86"/>
                      <a:pt x="305" y="80"/>
                      <a:pt x="315" y="71"/>
                    </a:cubicBezTo>
                    <a:cubicBezTo>
                      <a:pt x="324" y="78"/>
                      <a:pt x="336" y="82"/>
                      <a:pt x="348" y="82"/>
                    </a:cubicBezTo>
                    <a:cubicBezTo>
                      <a:pt x="358" y="82"/>
                      <a:pt x="367" y="79"/>
                      <a:pt x="376" y="75"/>
                    </a:cubicBezTo>
                    <a:cubicBezTo>
                      <a:pt x="383" y="79"/>
                      <a:pt x="391" y="82"/>
                      <a:pt x="401" y="82"/>
                    </a:cubicBezTo>
                    <a:cubicBezTo>
                      <a:pt x="428" y="82"/>
                      <a:pt x="450" y="59"/>
                      <a:pt x="450" y="32"/>
                    </a:cubicBezTo>
                    <a:cubicBezTo>
                      <a:pt x="450" y="19"/>
                      <a:pt x="446" y="8"/>
                      <a:pt x="439" y="0"/>
                    </a:cubicBezTo>
                    <a:cubicBezTo>
                      <a:pt x="441" y="5"/>
                      <a:pt x="442" y="12"/>
                      <a:pt x="442" y="18"/>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Aa楷体" panose="02000500000000000000" pitchFamily="2" charset="-122"/>
                  <a:ea typeface="+mn-ea"/>
                  <a:cs typeface="+mn-cs"/>
                </a:endParaRPr>
              </a:p>
            </p:txBody>
          </p:sp>
          <p:sp>
            <p:nvSpPr>
              <p:cNvPr id="95" name="Freeform 11"/>
              <p:cNvSpPr>
                <a:spLocks/>
              </p:cNvSpPr>
              <p:nvPr/>
            </p:nvSpPr>
            <p:spPr bwMode="auto">
              <a:xfrm>
                <a:off x="7859713" y="1771650"/>
                <a:ext cx="1711325" cy="798513"/>
              </a:xfrm>
              <a:custGeom>
                <a:avLst/>
                <a:gdLst>
                  <a:gd name="T0" fmla="*/ 50 w 453"/>
                  <a:gd name="T1" fmla="*/ 205 h 210"/>
                  <a:gd name="T2" fmla="*/ 86 w 453"/>
                  <a:gd name="T3" fmla="*/ 190 h 210"/>
                  <a:gd name="T4" fmla="*/ 128 w 453"/>
                  <a:gd name="T5" fmla="*/ 208 h 210"/>
                  <a:gd name="T6" fmla="*/ 171 w 453"/>
                  <a:gd name="T7" fmla="*/ 189 h 210"/>
                  <a:gd name="T8" fmla="*/ 215 w 453"/>
                  <a:gd name="T9" fmla="*/ 210 h 210"/>
                  <a:gd name="T10" fmla="*/ 247 w 453"/>
                  <a:gd name="T11" fmla="*/ 200 h 210"/>
                  <a:gd name="T12" fmla="*/ 279 w 453"/>
                  <a:gd name="T13" fmla="*/ 210 h 210"/>
                  <a:gd name="T14" fmla="*/ 318 w 453"/>
                  <a:gd name="T15" fmla="*/ 195 h 210"/>
                  <a:gd name="T16" fmla="*/ 351 w 453"/>
                  <a:gd name="T17" fmla="*/ 205 h 210"/>
                  <a:gd name="T18" fmla="*/ 378 w 453"/>
                  <a:gd name="T19" fmla="*/ 198 h 210"/>
                  <a:gd name="T20" fmla="*/ 404 w 453"/>
                  <a:gd name="T21" fmla="*/ 205 h 210"/>
                  <a:gd name="T22" fmla="*/ 453 w 453"/>
                  <a:gd name="T23" fmla="*/ 155 h 210"/>
                  <a:gd name="T24" fmla="*/ 450 w 453"/>
                  <a:gd name="T25" fmla="*/ 137 h 210"/>
                  <a:gd name="T26" fmla="*/ 404 w 453"/>
                  <a:gd name="T27" fmla="*/ 105 h 210"/>
                  <a:gd name="T28" fmla="*/ 393 w 453"/>
                  <a:gd name="T29" fmla="*/ 107 h 210"/>
                  <a:gd name="T30" fmla="*/ 362 w 453"/>
                  <a:gd name="T31" fmla="*/ 90 h 210"/>
                  <a:gd name="T32" fmla="*/ 357 w 453"/>
                  <a:gd name="T33" fmla="*/ 90 h 210"/>
                  <a:gd name="T34" fmla="*/ 352 w 453"/>
                  <a:gd name="T35" fmla="*/ 72 h 210"/>
                  <a:gd name="T36" fmla="*/ 304 w 453"/>
                  <a:gd name="T37" fmla="*/ 37 h 210"/>
                  <a:gd name="T38" fmla="*/ 242 w 453"/>
                  <a:gd name="T39" fmla="*/ 0 h 210"/>
                  <a:gd name="T40" fmla="*/ 175 w 453"/>
                  <a:gd name="T41" fmla="*/ 50 h 210"/>
                  <a:gd name="T42" fmla="*/ 163 w 453"/>
                  <a:gd name="T43" fmla="*/ 49 h 210"/>
                  <a:gd name="T44" fmla="*/ 112 w 453"/>
                  <a:gd name="T45" fmla="*/ 95 h 210"/>
                  <a:gd name="T46" fmla="*/ 81 w 453"/>
                  <a:gd name="T47" fmla="*/ 117 h 210"/>
                  <a:gd name="T48" fmla="*/ 50 w 453"/>
                  <a:gd name="T49" fmla="*/ 105 h 210"/>
                  <a:gd name="T50" fmla="*/ 0 w 453"/>
                  <a:gd name="T51" fmla="*/ 155 h 210"/>
                  <a:gd name="T52" fmla="*/ 11 w 453"/>
                  <a:gd name="T53" fmla="*/ 187 h 210"/>
                  <a:gd name="T54" fmla="*/ 50 w 453"/>
                  <a:gd name="T55" fmla="*/ 2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53" h="210">
                    <a:moveTo>
                      <a:pt x="50" y="205"/>
                    </a:moveTo>
                    <a:cubicBezTo>
                      <a:pt x="64" y="205"/>
                      <a:pt x="77" y="199"/>
                      <a:pt x="86" y="190"/>
                    </a:cubicBezTo>
                    <a:cubicBezTo>
                      <a:pt x="96" y="201"/>
                      <a:pt x="111" y="208"/>
                      <a:pt x="128" y="208"/>
                    </a:cubicBezTo>
                    <a:cubicBezTo>
                      <a:pt x="145" y="208"/>
                      <a:pt x="160" y="201"/>
                      <a:pt x="171" y="189"/>
                    </a:cubicBezTo>
                    <a:cubicBezTo>
                      <a:pt x="181" y="202"/>
                      <a:pt x="197" y="210"/>
                      <a:pt x="215" y="210"/>
                    </a:cubicBezTo>
                    <a:cubicBezTo>
                      <a:pt x="227" y="210"/>
                      <a:pt x="238" y="206"/>
                      <a:pt x="247" y="200"/>
                    </a:cubicBezTo>
                    <a:cubicBezTo>
                      <a:pt x="256" y="206"/>
                      <a:pt x="267" y="210"/>
                      <a:pt x="279" y="210"/>
                    </a:cubicBezTo>
                    <a:cubicBezTo>
                      <a:pt x="294" y="210"/>
                      <a:pt x="308" y="204"/>
                      <a:pt x="318" y="195"/>
                    </a:cubicBezTo>
                    <a:cubicBezTo>
                      <a:pt x="327" y="201"/>
                      <a:pt x="339" y="205"/>
                      <a:pt x="351" y="205"/>
                    </a:cubicBezTo>
                    <a:cubicBezTo>
                      <a:pt x="361" y="205"/>
                      <a:pt x="370" y="203"/>
                      <a:pt x="378" y="198"/>
                    </a:cubicBezTo>
                    <a:cubicBezTo>
                      <a:pt x="386" y="203"/>
                      <a:pt x="394" y="205"/>
                      <a:pt x="404" y="205"/>
                    </a:cubicBezTo>
                    <a:cubicBezTo>
                      <a:pt x="431" y="205"/>
                      <a:pt x="453" y="183"/>
                      <a:pt x="453" y="155"/>
                    </a:cubicBezTo>
                    <a:cubicBezTo>
                      <a:pt x="453" y="149"/>
                      <a:pt x="452" y="142"/>
                      <a:pt x="450" y="137"/>
                    </a:cubicBezTo>
                    <a:cubicBezTo>
                      <a:pt x="442" y="118"/>
                      <a:pt x="424" y="105"/>
                      <a:pt x="404" y="105"/>
                    </a:cubicBezTo>
                    <a:cubicBezTo>
                      <a:pt x="400" y="105"/>
                      <a:pt x="396" y="106"/>
                      <a:pt x="393" y="107"/>
                    </a:cubicBezTo>
                    <a:cubicBezTo>
                      <a:pt x="384" y="98"/>
                      <a:pt x="374" y="93"/>
                      <a:pt x="362" y="90"/>
                    </a:cubicBezTo>
                    <a:cubicBezTo>
                      <a:pt x="360" y="90"/>
                      <a:pt x="358" y="90"/>
                      <a:pt x="357" y="90"/>
                    </a:cubicBezTo>
                    <a:cubicBezTo>
                      <a:pt x="356" y="84"/>
                      <a:pt x="355" y="78"/>
                      <a:pt x="352" y="72"/>
                    </a:cubicBezTo>
                    <a:cubicBezTo>
                      <a:pt x="344" y="53"/>
                      <a:pt x="326" y="39"/>
                      <a:pt x="304" y="37"/>
                    </a:cubicBezTo>
                    <a:cubicBezTo>
                      <a:pt x="293" y="15"/>
                      <a:pt x="269" y="0"/>
                      <a:pt x="242" y="0"/>
                    </a:cubicBezTo>
                    <a:cubicBezTo>
                      <a:pt x="211" y="0"/>
                      <a:pt x="184" y="21"/>
                      <a:pt x="175" y="50"/>
                    </a:cubicBezTo>
                    <a:cubicBezTo>
                      <a:pt x="171" y="49"/>
                      <a:pt x="167" y="49"/>
                      <a:pt x="163" y="49"/>
                    </a:cubicBezTo>
                    <a:cubicBezTo>
                      <a:pt x="137" y="49"/>
                      <a:pt x="115" y="69"/>
                      <a:pt x="112" y="95"/>
                    </a:cubicBezTo>
                    <a:cubicBezTo>
                      <a:pt x="99" y="98"/>
                      <a:pt x="88" y="106"/>
                      <a:pt x="81" y="117"/>
                    </a:cubicBezTo>
                    <a:cubicBezTo>
                      <a:pt x="72" y="110"/>
                      <a:pt x="62" y="105"/>
                      <a:pt x="50" y="105"/>
                    </a:cubicBezTo>
                    <a:cubicBezTo>
                      <a:pt x="22" y="105"/>
                      <a:pt x="0" y="128"/>
                      <a:pt x="0" y="155"/>
                    </a:cubicBezTo>
                    <a:cubicBezTo>
                      <a:pt x="0" y="167"/>
                      <a:pt x="4" y="179"/>
                      <a:pt x="11" y="187"/>
                    </a:cubicBezTo>
                    <a:cubicBezTo>
                      <a:pt x="21" y="198"/>
                      <a:pt x="34" y="205"/>
                      <a:pt x="50" y="20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Aa楷体" panose="02000500000000000000" pitchFamily="2" charset="-122"/>
                  <a:ea typeface="+mn-ea"/>
                  <a:cs typeface="+mn-cs"/>
                </a:endParaRPr>
              </a:p>
            </p:txBody>
          </p:sp>
        </p:grpSp>
        <p:sp>
          <p:nvSpPr>
            <p:cNvPr id="21" name="TextBox 20"/>
            <p:cNvSpPr txBox="1"/>
            <p:nvPr/>
          </p:nvSpPr>
          <p:spPr>
            <a:xfrm>
              <a:off x="5456095" y="3596411"/>
              <a:ext cx="126188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778495"/>
                  </a:solidFill>
                  <a:effectLst/>
                  <a:uLnTx/>
                  <a:uFillTx/>
                  <a:latin typeface="Aa楷体" panose="02000500000000000000" pitchFamily="2" charset="-122"/>
                  <a:ea typeface="+mn-ea"/>
                  <a:cs typeface="+mn-cs"/>
                </a:rPr>
                <a:t>可靠数据传输</a:t>
              </a:r>
              <a:endParaRPr kumimoji="0" lang="id-ID" sz="1400" b="1" i="0" u="none" strike="noStrike" kern="1200" cap="none" spc="0" normalizeH="0" baseline="0" noProof="0" dirty="0">
                <a:ln>
                  <a:noFill/>
                </a:ln>
                <a:solidFill>
                  <a:srgbClr val="778495"/>
                </a:solidFill>
                <a:effectLst/>
                <a:uLnTx/>
                <a:uFillTx/>
                <a:latin typeface="Aa楷体" panose="02000500000000000000" pitchFamily="2" charset="-122"/>
                <a:ea typeface="+mn-ea"/>
                <a:cs typeface="+mn-cs"/>
              </a:endParaRPr>
            </a:p>
          </p:txBody>
        </p:sp>
      </p:grpSp>
      <p:grpSp>
        <p:nvGrpSpPr>
          <p:cNvPr id="17" name="Group 16"/>
          <p:cNvGrpSpPr/>
          <p:nvPr/>
        </p:nvGrpSpPr>
        <p:grpSpPr>
          <a:xfrm>
            <a:off x="6645831" y="1477129"/>
            <a:ext cx="1667693" cy="803384"/>
            <a:chOff x="8309911" y="3258957"/>
            <a:chExt cx="1667693" cy="803384"/>
          </a:xfrm>
        </p:grpSpPr>
        <p:grpSp>
          <p:nvGrpSpPr>
            <p:cNvPr id="96" name="Group 95"/>
            <p:cNvGrpSpPr/>
            <p:nvPr/>
          </p:nvGrpSpPr>
          <p:grpSpPr>
            <a:xfrm>
              <a:off x="8309911" y="3258957"/>
              <a:ext cx="1667693" cy="803384"/>
              <a:chOff x="7859713" y="1771650"/>
              <a:chExt cx="1741487" cy="838933"/>
            </a:xfrm>
          </p:grpSpPr>
          <p:sp>
            <p:nvSpPr>
              <p:cNvPr id="97" name="Freeform 9"/>
              <p:cNvSpPr>
                <a:spLocks/>
              </p:cNvSpPr>
              <p:nvPr/>
            </p:nvSpPr>
            <p:spPr bwMode="auto">
              <a:xfrm>
                <a:off x="7900988" y="2283558"/>
                <a:ext cx="1700212" cy="327025"/>
              </a:xfrm>
              <a:custGeom>
                <a:avLst/>
                <a:gdLst>
                  <a:gd name="T0" fmla="*/ 442 w 450"/>
                  <a:gd name="T1" fmla="*/ 18 h 86"/>
                  <a:gd name="T2" fmla="*/ 393 w 450"/>
                  <a:gd name="T3" fmla="*/ 68 h 86"/>
                  <a:gd name="T4" fmla="*/ 367 w 450"/>
                  <a:gd name="T5" fmla="*/ 61 h 86"/>
                  <a:gd name="T6" fmla="*/ 340 w 450"/>
                  <a:gd name="T7" fmla="*/ 68 h 86"/>
                  <a:gd name="T8" fmla="*/ 307 w 450"/>
                  <a:gd name="T9" fmla="*/ 58 h 86"/>
                  <a:gd name="T10" fmla="*/ 268 w 450"/>
                  <a:gd name="T11" fmla="*/ 73 h 86"/>
                  <a:gd name="T12" fmla="*/ 236 w 450"/>
                  <a:gd name="T13" fmla="*/ 63 h 86"/>
                  <a:gd name="T14" fmla="*/ 204 w 450"/>
                  <a:gd name="T15" fmla="*/ 73 h 86"/>
                  <a:gd name="T16" fmla="*/ 160 w 450"/>
                  <a:gd name="T17" fmla="*/ 52 h 86"/>
                  <a:gd name="T18" fmla="*/ 117 w 450"/>
                  <a:gd name="T19" fmla="*/ 71 h 86"/>
                  <a:gd name="T20" fmla="*/ 75 w 450"/>
                  <a:gd name="T21" fmla="*/ 53 h 86"/>
                  <a:gd name="T22" fmla="*/ 39 w 450"/>
                  <a:gd name="T23" fmla="*/ 68 h 86"/>
                  <a:gd name="T24" fmla="*/ 0 w 450"/>
                  <a:gd name="T25" fmla="*/ 50 h 86"/>
                  <a:gd name="T26" fmla="*/ 47 w 450"/>
                  <a:gd name="T27" fmla="*/ 82 h 86"/>
                  <a:gd name="T28" fmla="*/ 83 w 450"/>
                  <a:gd name="T29" fmla="*/ 66 h 86"/>
                  <a:gd name="T30" fmla="*/ 125 w 450"/>
                  <a:gd name="T31" fmla="*/ 84 h 86"/>
                  <a:gd name="T32" fmla="*/ 168 w 450"/>
                  <a:gd name="T33" fmla="*/ 65 h 86"/>
                  <a:gd name="T34" fmla="*/ 212 w 450"/>
                  <a:gd name="T35" fmla="*/ 86 h 86"/>
                  <a:gd name="T36" fmla="*/ 244 w 450"/>
                  <a:gd name="T37" fmla="*/ 76 h 86"/>
                  <a:gd name="T38" fmla="*/ 276 w 450"/>
                  <a:gd name="T39" fmla="*/ 86 h 86"/>
                  <a:gd name="T40" fmla="*/ 315 w 450"/>
                  <a:gd name="T41" fmla="*/ 71 h 86"/>
                  <a:gd name="T42" fmla="*/ 348 w 450"/>
                  <a:gd name="T43" fmla="*/ 82 h 86"/>
                  <a:gd name="T44" fmla="*/ 376 w 450"/>
                  <a:gd name="T45" fmla="*/ 75 h 86"/>
                  <a:gd name="T46" fmla="*/ 401 w 450"/>
                  <a:gd name="T47" fmla="*/ 82 h 86"/>
                  <a:gd name="T48" fmla="*/ 450 w 450"/>
                  <a:gd name="T49" fmla="*/ 32 h 86"/>
                  <a:gd name="T50" fmla="*/ 439 w 450"/>
                  <a:gd name="T51" fmla="*/ 0 h 86"/>
                  <a:gd name="T52" fmla="*/ 442 w 450"/>
                  <a:gd name="T53" fmla="*/ 1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0" h="86">
                    <a:moveTo>
                      <a:pt x="442" y="18"/>
                    </a:moveTo>
                    <a:cubicBezTo>
                      <a:pt x="442" y="46"/>
                      <a:pt x="420" y="68"/>
                      <a:pt x="393" y="68"/>
                    </a:cubicBezTo>
                    <a:cubicBezTo>
                      <a:pt x="383" y="68"/>
                      <a:pt x="375" y="66"/>
                      <a:pt x="367" y="61"/>
                    </a:cubicBezTo>
                    <a:cubicBezTo>
                      <a:pt x="359" y="66"/>
                      <a:pt x="350" y="68"/>
                      <a:pt x="340" y="68"/>
                    </a:cubicBezTo>
                    <a:cubicBezTo>
                      <a:pt x="328" y="68"/>
                      <a:pt x="316" y="64"/>
                      <a:pt x="307" y="58"/>
                    </a:cubicBezTo>
                    <a:cubicBezTo>
                      <a:pt x="297" y="67"/>
                      <a:pt x="283" y="73"/>
                      <a:pt x="268" y="73"/>
                    </a:cubicBezTo>
                    <a:cubicBezTo>
                      <a:pt x="256" y="73"/>
                      <a:pt x="245" y="69"/>
                      <a:pt x="236" y="63"/>
                    </a:cubicBezTo>
                    <a:cubicBezTo>
                      <a:pt x="227" y="69"/>
                      <a:pt x="216" y="73"/>
                      <a:pt x="204" y="73"/>
                    </a:cubicBezTo>
                    <a:cubicBezTo>
                      <a:pt x="186" y="73"/>
                      <a:pt x="170" y="65"/>
                      <a:pt x="160" y="52"/>
                    </a:cubicBezTo>
                    <a:cubicBezTo>
                      <a:pt x="149" y="64"/>
                      <a:pt x="134" y="71"/>
                      <a:pt x="117" y="71"/>
                    </a:cubicBezTo>
                    <a:cubicBezTo>
                      <a:pt x="100" y="71"/>
                      <a:pt x="85" y="64"/>
                      <a:pt x="75" y="53"/>
                    </a:cubicBezTo>
                    <a:cubicBezTo>
                      <a:pt x="66" y="62"/>
                      <a:pt x="53" y="68"/>
                      <a:pt x="39" y="68"/>
                    </a:cubicBezTo>
                    <a:cubicBezTo>
                      <a:pt x="23" y="68"/>
                      <a:pt x="10" y="61"/>
                      <a:pt x="0" y="50"/>
                    </a:cubicBezTo>
                    <a:cubicBezTo>
                      <a:pt x="8" y="69"/>
                      <a:pt x="26" y="82"/>
                      <a:pt x="47" y="82"/>
                    </a:cubicBezTo>
                    <a:cubicBezTo>
                      <a:pt x="61" y="82"/>
                      <a:pt x="74" y="76"/>
                      <a:pt x="83" y="66"/>
                    </a:cubicBezTo>
                    <a:cubicBezTo>
                      <a:pt x="93" y="77"/>
                      <a:pt x="108" y="84"/>
                      <a:pt x="125" y="84"/>
                    </a:cubicBezTo>
                    <a:cubicBezTo>
                      <a:pt x="142" y="84"/>
                      <a:pt x="157" y="77"/>
                      <a:pt x="168" y="65"/>
                    </a:cubicBezTo>
                    <a:cubicBezTo>
                      <a:pt x="178" y="78"/>
                      <a:pt x="194" y="86"/>
                      <a:pt x="212" y="86"/>
                    </a:cubicBezTo>
                    <a:cubicBezTo>
                      <a:pt x="224" y="86"/>
                      <a:pt x="235" y="82"/>
                      <a:pt x="244" y="76"/>
                    </a:cubicBezTo>
                    <a:cubicBezTo>
                      <a:pt x="253" y="82"/>
                      <a:pt x="264" y="86"/>
                      <a:pt x="276" y="86"/>
                    </a:cubicBezTo>
                    <a:cubicBezTo>
                      <a:pt x="291" y="86"/>
                      <a:pt x="305" y="80"/>
                      <a:pt x="315" y="71"/>
                    </a:cubicBezTo>
                    <a:cubicBezTo>
                      <a:pt x="324" y="78"/>
                      <a:pt x="336" y="82"/>
                      <a:pt x="348" y="82"/>
                    </a:cubicBezTo>
                    <a:cubicBezTo>
                      <a:pt x="358" y="82"/>
                      <a:pt x="367" y="79"/>
                      <a:pt x="376" y="75"/>
                    </a:cubicBezTo>
                    <a:cubicBezTo>
                      <a:pt x="383" y="79"/>
                      <a:pt x="391" y="82"/>
                      <a:pt x="401" y="82"/>
                    </a:cubicBezTo>
                    <a:cubicBezTo>
                      <a:pt x="428" y="82"/>
                      <a:pt x="450" y="59"/>
                      <a:pt x="450" y="32"/>
                    </a:cubicBezTo>
                    <a:cubicBezTo>
                      <a:pt x="450" y="19"/>
                      <a:pt x="446" y="8"/>
                      <a:pt x="439" y="0"/>
                    </a:cubicBezTo>
                    <a:cubicBezTo>
                      <a:pt x="441" y="5"/>
                      <a:pt x="442" y="12"/>
                      <a:pt x="442" y="18"/>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Aa楷体" panose="02000500000000000000" pitchFamily="2" charset="-122"/>
                  <a:ea typeface="+mn-ea"/>
                  <a:cs typeface="+mn-cs"/>
                </a:endParaRPr>
              </a:p>
            </p:txBody>
          </p:sp>
          <p:sp>
            <p:nvSpPr>
              <p:cNvPr id="98" name="Freeform 11"/>
              <p:cNvSpPr>
                <a:spLocks/>
              </p:cNvSpPr>
              <p:nvPr/>
            </p:nvSpPr>
            <p:spPr bwMode="auto">
              <a:xfrm>
                <a:off x="7859713" y="1771650"/>
                <a:ext cx="1711325" cy="798513"/>
              </a:xfrm>
              <a:custGeom>
                <a:avLst/>
                <a:gdLst>
                  <a:gd name="T0" fmla="*/ 50 w 453"/>
                  <a:gd name="T1" fmla="*/ 205 h 210"/>
                  <a:gd name="T2" fmla="*/ 86 w 453"/>
                  <a:gd name="T3" fmla="*/ 190 h 210"/>
                  <a:gd name="T4" fmla="*/ 128 w 453"/>
                  <a:gd name="T5" fmla="*/ 208 h 210"/>
                  <a:gd name="T6" fmla="*/ 171 w 453"/>
                  <a:gd name="T7" fmla="*/ 189 h 210"/>
                  <a:gd name="T8" fmla="*/ 215 w 453"/>
                  <a:gd name="T9" fmla="*/ 210 h 210"/>
                  <a:gd name="T10" fmla="*/ 247 w 453"/>
                  <a:gd name="T11" fmla="*/ 200 h 210"/>
                  <a:gd name="T12" fmla="*/ 279 w 453"/>
                  <a:gd name="T13" fmla="*/ 210 h 210"/>
                  <a:gd name="T14" fmla="*/ 318 w 453"/>
                  <a:gd name="T15" fmla="*/ 195 h 210"/>
                  <a:gd name="T16" fmla="*/ 351 w 453"/>
                  <a:gd name="T17" fmla="*/ 205 h 210"/>
                  <a:gd name="T18" fmla="*/ 378 w 453"/>
                  <a:gd name="T19" fmla="*/ 198 h 210"/>
                  <a:gd name="T20" fmla="*/ 404 w 453"/>
                  <a:gd name="T21" fmla="*/ 205 h 210"/>
                  <a:gd name="T22" fmla="*/ 453 w 453"/>
                  <a:gd name="T23" fmla="*/ 155 h 210"/>
                  <a:gd name="T24" fmla="*/ 450 w 453"/>
                  <a:gd name="T25" fmla="*/ 137 h 210"/>
                  <a:gd name="T26" fmla="*/ 404 w 453"/>
                  <a:gd name="T27" fmla="*/ 105 h 210"/>
                  <a:gd name="T28" fmla="*/ 393 w 453"/>
                  <a:gd name="T29" fmla="*/ 107 h 210"/>
                  <a:gd name="T30" fmla="*/ 362 w 453"/>
                  <a:gd name="T31" fmla="*/ 90 h 210"/>
                  <a:gd name="T32" fmla="*/ 357 w 453"/>
                  <a:gd name="T33" fmla="*/ 90 h 210"/>
                  <a:gd name="T34" fmla="*/ 352 w 453"/>
                  <a:gd name="T35" fmla="*/ 72 h 210"/>
                  <a:gd name="T36" fmla="*/ 304 w 453"/>
                  <a:gd name="T37" fmla="*/ 37 h 210"/>
                  <a:gd name="T38" fmla="*/ 242 w 453"/>
                  <a:gd name="T39" fmla="*/ 0 h 210"/>
                  <a:gd name="T40" fmla="*/ 175 w 453"/>
                  <a:gd name="T41" fmla="*/ 50 h 210"/>
                  <a:gd name="T42" fmla="*/ 163 w 453"/>
                  <a:gd name="T43" fmla="*/ 49 h 210"/>
                  <a:gd name="T44" fmla="*/ 112 w 453"/>
                  <a:gd name="T45" fmla="*/ 95 h 210"/>
                  <a:gd name="T46" fmla="*/ 81 w 453"/>
                  <a:gd name="T47" fmla="*/ 117 h 210"/>
                  <a:gd name="T48" fmla="*/ 50 w 453"/>
                  <a:gd name="T49" fmla="*/ 105 h 210"/>
                  <a:gd name="T50" fmla="*/ 0 w 453"/>
                  <a:gd name="T51" fmla="*/ 155 h 210"/>
                  <a:gd name="T52" fmla="*/ 11 w 453"/>
                  <a:gd name="T53" fmla="*/ 187 h 210"/>
                  <a:gd name="T54" fmla="*/ 50 w 453"/>
                  <a:gd name="T55" fmla="*/ 2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53" h="210">
                    <a:moveTo>
                      <a:pt x="50" y="205"/>
                    </a:moveTo>
                    <a:cubicBezTo>
                      <a:pt x="64" y="205"/>
                      <a:pt x="77" y="199"/>
                      <a:pt x="86" y="190"/>
                    </a:cubicBezTo>
                    <a:cubicBezTo>
                      <a:pt x="96" y="201"/>
                      <a:pt x="111" y="208"/>
                      <a:pt x="128" y="208"/>
                    </a:cubicBezTo>
                    <a:cubicBezTo>
                      <a:pt x="145" y="208"/>
                      <a:pt x="160" y="201"/>
                      <a:pt x="171" y="189"/>
                    </a:cubicBezTo>
                    <a:cubicBezTo>
                      <a:pt x="181" y="202"/>
                      <a:pt x="197" y="210"/>
                      <a:pt x="215" y="210"/>
                    </a:cubicBezTo>
                    <a:cubicBezTo>
                      <a:pt x="227" y="210"/>
                      <a:pt x="238" y="206"/>
                      <a:pt x="247" y="200"/>
                    </a:cubicBezTo>
                    <a:cubicBezTo>
                      <a:pt x="256" y="206"/>
                      <a:pt x="267" y="210"/>
                      <a:pt x="279" y="210"/>
                    </a:cubicBezTo>
                    <a:cubicBezTo>
                      <a:pt x="294" y="210"/>
                      <a:pt x="308" y="204"/>
                      <a:pt x="318" y="195"/>
                    </a:cubicBezTo>
                    <a:cubicBezTo>
                      <a:pt x="327" y="201"/>
                      <a:pt x="339" y="205"/>
                      <a:pt x="351" y="205"/>
                    </a:cubicBezTo>
                    <a:cubicBezTo>
                      <a:pt x="361" y="205"/>
                      <a:pt x="370" y="203"/>
                      <a:pt x="378" y="198"/>
                    </a:cubicBezTo>
                    <a:cubicBezTo>
                      <a:pt x="386" y="203"/>
                      <a:pt x="394" y="205"/>
                      <a:pt x="404" y="205"/>
                    </a:cubicBezTo>
                    <a:cubicBezTo>
                      <a:pt x="431" y="205"/>
                      <a:pt x="453" y="183"/>
                      <a:pt x="453" y="155"/>
                    </a:cubicBezTo>
                    <a:cubicBezTo>
                      <a:pt x="453" y="149"/>
                      <a:pt x="452" y="142"/>
                      <a:pt x="450" y="137"/>
                    </a:cubicBezTo>
                    <a:cubicBezTo>
                      <a:pt x="442" y="118"/>
                      <a:pt x="424" y="105"/>
                      <a:pt x="404" y="105"/>
                    </a:cubicBezTo>
                    <a:cubicBezTo>
                      <a:pt x="400" y="105"/>
                      <a:pt x="396" y="106"/>
                      <a:pt x="393" y="107"/>
                    </a:cubicBezTo>
                    <a:cubicBezTo>
                      <a:pt x="384" y="98"/>
                      <a:pt x="374" y="93"/>
                      <a:pt x="362" y="90"/>
                    </a:cubicBezTo>
                    <a:cubicBezTo>
                      <a:pt x="360" y="90"/>
                      <a:pt x="358" y="90"/>
                      <a:pt x="357" y="90"/>
                    </a:cubicBezTo>
                    <a:cubicBezTo>
                      <a:pt x="356" y="84"/>
                      <a:pt x="355" y="78"/>
                      <a:pt x="352" y="72"/>
                    </a:cubicBezTo>
                    <a:cubicBezTo>
                      <a:pt x="344" y="53"/>
                      <a:pt x="326" y="39"/>
                      <a:pt x="304" y="37"/>
                    </a:cubicBezTo>
                    <a:cubicBezTo>
                      <a:pt x="293" y="15"/>
                      <a:pt x="269" y="0"/>
                      <a:pt x="242" y="0"/>
                    </a:cubicBezTo>
                    <a:cubicBezTo>
                      <a:pt x="211" y="0"/>
                      <a:pt x="184" y="21"/>
                      <a:pt x="175" y="50"/>
                    </a:cubicBezTo>
                    <a:cubicBezTo>
                      <a:pt x="171" y="49"/>
                      <a:pt x="167" y="49"/>
                      <a:pt x="163" y="49"/>
                    </a:cubicBezTo>
                    <a:cubicBezTo>
                      <a:pt x="137" y="49"/>
                      <a:pt x="115" y="69"/>
                      <a:pt x="112" y="95"/>
                    </a:cubicBezTo>
                    <a:cubicBezTo>
                      <a:pt x="99" y="98"/>
                      <a:pt x="88" y="106"/>
                      <a:pt x="81" y="117"/>
                    </a:cubicBezTo>
                    <a:cubicBezTo>
                      <a:pt x="72" y="110"/>
                      <a:pt x="62" y="105"/>
                      <a:pt x="50" y="105"/>
                    </a:cubicBezTo>
                    <a:cubicBezTo>
                      <a:pt x="22" y="105"/>
                      <a:pt x="0" y="128"/>
                      <a:pt x="0" y="155"/>
                    </a:cubicBezTo>
                    <a:cubicBezTo>
                      <a:pt x="0" y="167"/>
                      <a:pt x="4" y="179"/>
                      <a:pt x="11" y="187"/>
                    </a:cubicBezTo>
                    <a:cubicBezTo>
                      <a:pt x="21" y="198"/>
                      <a:pt x="34" y="205"/>
                      <a:pt x="50" y="205"/>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Aa楷体" panose="02000500000000000000" pitchFamily="2" charset="-122"/>
                  <a:ea typeface="+mn-ea"/>
                  <a:cs typeface="+mn-cs"/>
                </a:endParaRPr>
              </a:p>
            </p:txBody>
          </p:sp>
        </p:grpSp>
        <p:sp>
          <p:nvSpPr>
            <p:cNvPr id="26" name="TextBox 25"/>
            <p:cNvSpPr txBox="1"/>
            <p:nvPr/>
          </p:nvSpPr>
          <p:spPr>
            <a:xfrm>
              <a:off x="8762213" y="3596411"/>
              <a:ext cx="902811"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778495"/>
                  </a:solidFill>
                  <a:effectLst/>
                  <a:uLnTx/>
                  <a:uFillTx/>
                  <a:latin typeface="Aa楷体" panose="02000500000000000000" pitchFamily="2" charset="-122"/>
                  <a:ea typeface="+mn-ea"/>
                  <a:cs typeface="+mn-cs"/>
                </a:rPr>
                <a:t>拥塞控制</a:t>
              </a:r>
              <a:endParaRPr kumimoji="0" lang="id-ID" sz="1400" b="1" i="0" u="none" strike="noStrike" kern="1200" cap="none" spc="0" normalizeH="0" baseline="0" noProof="0" dirty="0">
                <a:ln>
                  <a:noFill/>
                </a:ln>
                <a:solidFill>
                  <a:srgbClr val="778495"/>
                </a:solidFill>
                <a:effectLst/>
                <a:uLnTx/>
                <a:uFillTx/>
                <a:latin typeface="Aa楷体" panose="02000500000000000000" pitchFamily="2" charset="-122"/>
                <a:ea typeface="+mn-ea"/>
                <a:cs typeface="+mn-cs"/>
              </a:endParaRPr>
            </a:p>
          </p:txBody>
        </p:sp>
      </p:grpSp>
      <p:sp>
        <p:nvSpPr>
          <p:cNvPr id="25" name="文本框 24">
            <a:extLst>
              <a:ext uri="{FF2B5EF4-FFF2-40B4-BE49-F238E27FC236}">
                <a16:creationId xmlns:a16="http://schemas.microsoft.com/office/drawing/2014/main" id="{729CD936-F244-E90D-BC69-A8E352030832}"/>
              </a:ext>
            </a:extLst>
          </p:cNvPr>
          <p:cNvSpPr txBox="1"/>
          <p:nvPr/>
        </p:nvSpPr>
        <p:spPr>
          <a:xfrm>
            <a:off x="5465554" y="330683"/>
            <a:ext cx="15659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a:ea typeface="+mn-ea"/>
                <a:cs typeface="+mn-cs"/>
              </a:rPr>
              <a:t>TJU_TCP</a:t>
            </a:r>
            <a:endParaRPr kumimoji="0" lang="zh-CN" altLang="en-US" sz="1800" b="0" i="0" u="none" strike="noStrike" kern="1200" cap="none" spc="0" normalizeH="0" baseline="0" noProof="0" dirty="0">
              <a:ln>
                <a:noFill/>
              </a:ln>
              <a:solidFill>
                <a:srgbClr val="000000"/>
              </a:solidFill>
              <a:effectLst/>
              <a:uLnTx/>
              <a:uFillTx/>
              <a:latin typeface="calibri"/>
              <a:ea typeface="+mn-ea"/>
              <a:cs typeface="+mn-cs"/>
            </a:endParaRPr>
          </a:p>
        </p:txBody>
      </p:sp>
      <p:grpSp>
        <p:nvGrpSpPr>
          <p:cNvPr id="28" name="Group 16">
            <a:extLst>
              <a:ext uri="{FF2B5EF4-FFF2-40B4-BE49-F238E27FC236}">
                <a16:creationId xmlns:a16="http://schemas.microsoft.com/office/drawing/2014/main" id="{311137A0-7338-9852-4239-811501F7288F}"/>
              </a:ext>
            </a:extLst>
          </p:cNvPr>
          <p:cNvGrpSpPr/>
          <p:nvPr/>
        </p:nvGrpSpPr>
        <p:grpSpPr>
          <a:xfrm>
            <a:off x="9862127" y="1511487"/>
            <a:ext cx="1667693" cy="803384"/>
            <a:chOff x="8309911" y="3258957"/>
            <a:chExt cx="1667693" cy="803384"/>
          </a:xfrm>
        </p:grpSpPr>
        <p:grpSp>
          <p:nvGrpSpPr>
            <p:cNvPr id="41" name="Group 95">
              <a:extLst>
                <a:ext uri="{FF2B5EF4-FFF2-40B4-BE49-F238E27FC236}">
                  <a16:creationId xmlns:a16="http://schemas.microsoft.com/office/drawing/2014/main" id="{7FABBB4F-82A6-012A-93DE-0B075BD7910E}"/>
                </a:ext>
              </a:extLst>
            </p:cNvPr>
            <p:cNvGrpSpPr/>
            <p:nvPr/>
          </p:nvGrpSpPr>
          <p:grpSpPr>
            <a:xfrm>
              <a:off x="8309911" y="3258957"/>
              <a:ext cx="1667693" cy="803384"/>
              <a:chOff x="7859713" y="1771650"/>
              <a:chExt cx="1741487" cy="838933"/>
            </a:xfrm>
          </p:grpSpPr>
          <p:sp>
            <p:nvSpPr>
              <p:cNvPr id="44" name="Freeform 9">
                <a:extLst>
                  <a:ext uri="{FF2B5EF4-FFF2-40B4-BE49-F238E27FC236}">
                    <a16:creationId xmlns:a16="http://schemas.microsoft.com/office/drawing/2014/main" id="{2F8DC852-A60A-70EA-6AF4-0FE6C6BCBFF5}"/>
                  </a:ext>
                </a:extLst>
              </p:cNvPr>
              <p:cNvSpPr>
                <a:spLocks/>
              </p:cNvSpPr>
              <p:nvPr/>
            </p:nvSpPr>
            <p:spPr bwMode="auto">
              <a:xfrm>
                <a:off x="7900988" y="2283558"/>
                <a:ext cx="1700212" cy="327025"/>
              </a:xfrm>
              <a:custGeom>
                <a:avLst/>
                <a:gdLst>
                  <a:gd name="T0" fmla="*/ 442 w 450"/>
                  <a:gd name="T1" fmla="*/ 18 h 86"/>
                  <a:gd name="T2" fmla="*/ 393 w 450"/>
                  <a:gd name="T3" fmla="*/ 68 h 86"/>
                  <a:gd name="T4" fmla="*/ 367 w 450"/>
                  <a:gd name="T5" fmla="*/ 61 h 86"/>
                  <a:gd name="T6" fmla="*/ 340 w 450"/>
                  <a:gd name="T7" fmla="*/ 68 h 86"/>
                  <a:gd name="T8" fmla="*/ 307 w 450"/>
                  <a:gd name="T9" fmla="*/ 58 h 86"/>
                  <a:gd name="T10" fmla="*/ 268 w 450"/>
                  <a:gd name="T11" fmla="*/ 73 h 86"/>
                  <a:gd name="T12" fmla="*/ 236 w 450"/>
                  <a:gd name="T13" fmla="*/ 63 h 86"/>
                  <a:gd name="T14" fmla="*/ 204 w 450"/>
                  <a:gd name="T15" fmla="*/ 73 h 86"/>
                  <a:gd name="T16" fmla="*/ 160 w 450"/>
                  <a:gd name="T17" fmla="*/ 52 h 86"/>
                  <a:gd name="T18" fmla="*/ 117 w 450"/>
                  <a:gd name="T19" fmla="*/ 71 h 86"/>
                  <a:gd name="T20" fmla="*/ 75 w 450"/>
                  <a:gd name="T21" fmla="*/ 53 h 86"/>
                  <a:gd name="T22" fmla="*/ 39 w 450"/>
                  <a:gd name="T23" fmla="*/ 68 h 86"/>
                  <a:gd name="T24" fmla="*/ 0 w 450"/>
                  <a:gd name="T25" fmla="*/ 50 h 86"/>
                  <a:gd name="T26" fmla="*/ 47 w 450"/>
                  <a:gd name="T27" fmla="*/ 82 h 86"/>
                  <a:gd name="T28" fmla="*/ 83 w 450"/>
                  <a:gd name="T29" fmla="*/ 66 h 86"/>
                  <a:gd name="T30" fmla="*/ 125 w 450"/>
                  <a:gd name="T31" fmla="*/ 84 h 86"/>
                  <a:gd name="T32" fmla="*/ 168 w 450"/>
                  <a:gd name="T33" fmla="*/ 65 h 86"/>
                  <a:gd name="T34" fmla="*/ 212 w 450"/>
                  <a:gd name="T35" fmla="*/ 86 h 86"/>
                  <a:gd name="T36" fmla="*/ 244 w 450"/>
                  <a:gd name="T37" fmla="*/ 76 h 86"/>
                  <a:gd name="T38" fmla="*/ 276 w 450"/>
                  <a:gd name="T39" fmla="*/ 86 h 86"/>
                  <a:gd name="T40" fmla="*/ 315 w 450"/>
                  <a:gd name="T41" fmla="*/ 71 h 86"/>
                  <a:gd name="T42" fmla="*/ 348 w 450"/>
                  <a:gd name="T43" fmla="*/ 82 h 86"/>
                  <a:gd name="T44" fmla="*/ 376 w 450"/>
                  <a:gd name="T45" fmla="*/ 75 h 86"/>
                  <a:gd name="T46" fmla="*/ 401 w 450"/>
                  <a:gd name="T47" fmla="*/ 82 h 86"/>
                  <a:gd name="T48" fmla="*/ 450 w 450"/>
                  <a:gd name="T49" fmla="*/ 32 h 86"/>
                  <a:gd name="T50" fmla="*/ 439 w 450"/>
                  <a:gd name="T51" fmla="*/ 0 h 86"/>
                  <a:gd name="T52" fmla="*/ 442 w 450"/>
                  <a:gd name="T53" fmla="*/ 1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0" h="86">
                    <a:moveTo>
                      <a:pt x="442" y="18"/>
                    </a:moveTo>
                    <a:cubicBezTo>
                      <a:pt x="442" y="46"/>
                      <a:pt x="420" y="68"/>
                      <a:pt x="393" y="68"/>
                    </a:cubicBezTo>
                    <a:cubicBezTo>
                      <a:pt x="383" y="68"/>
                      <a:pt x="375" y="66"/>
                      <a:pt x="367" y="61"/>
                    </a:cubicBezTo>
                    <a:cubicBezTo>
                      <a:pt x="359" y="66"/>
                      <a:pt x="350" y="68"/>
                      <a:pt x="340" y="68"/>
                    </a:cubicBezTo>
                    <a:cubicBezTo>
                      <a:pt x="328" y="68"/>
                      <a:pt x="316" y="64"/>
                      <a:pt x="307" y="58"/>
                    </a:cubicBezTo>
                    <a:cubicBezTo>
                      <a:pt x="297" y="67"/>
                      <a:pt x="283" y="73"/>
                      <a:pt x="268" y="73"/>
                    </a:cubicBezTo>
                    <a:cubicBezTo>
                      <a:pt x="256" y="73"/>
                      <a:pt x="245" y="69"/>
                      <a:pt x="236" y="63"/>
                    </a:cubicBezTo>
                    <a:cubicBezTo>
                      <a:pt x="227" y="69"/>
                      <a:pt x="216" y="73"/>
                      <a:pt x="204" y="73"/>
                    </a:cubicBezTo>
                    <a:cubicBezTo>
                      <a:pt x="186" y="73"/>
                      <a:pt x="170" y="65"/>
                      <a:pt x="160" y="52"/>
                    </a:cubicBezTo>
                    <a:cubicBezTo>
                      <a:pt x="149" y="64"/>
                      <a:pt x="134" y="71"/>
                      <a:pt x="117" y="71"/>
                    </a:cubicBezTo>
                    <a:cubicBezTo>
                      <a:pt x="100" y="71"/>
                      <a:pt x="85" y="64"/>
                      <a:pt x="75" y="53"/>
                    </a:cubicBezTo>
                    <a:cubicBezTo>
                      <a:pt x="66" y="62"/>
                      <a:pt x="53" y="68"/>
                      <a:pt x="39" y="68"/>
                    </a:cubicBezTo>
                    <a:cubicBezTo>
                      <a:pt x="23" y="68"/>
                      <a:pt x="10" y="61"/>
                      <a:pt x="0" y="50"/>
                    </a:cubicBezTo>
                    <a:cubicBezTo>
                      <a:pt x="8" y="69"/>
                      <a:pt x="26" y="82"/>
                      <a:pt x="47" y="82"/>
                    </a:cubicBezTo>
                    <a:cubicBezTo>
                      <a:pt x="61" y="82"/>
                      <a:pt x="74" y="76"/>
                      <a:pt x="83" y="66"/>
                    </a:cubicBezTo>
                    <a:cubicBezTo>
                      <a:pt x="93" y="77"/>
                      <a:pt x="108" y="84"/>
                      <a:pt x="125" y="84"/>
                    </a:cubicBezTo>
                    <a:cubicBezTo>
                      <a:pt x="142" y="84"/>
                      <a:pt x="157" y="77"/>
                      <a:pt x="168" y="65"/>
                    </a:cubicBezTo>
                    <a:cubicBezTo>
                      <a:pt x="178" y="78"/>
                      <a:pt x="194" y="86"/>
                      <a:pt x="212" y="86"/>
                    </a:cubicBezTo>
                    <a:cubicBezTo>
                      <a:pt x="224" y="86"/>
                      <a:pt x="235" y="82"/>
                      <a:pt x="244" y="76"/>
                    </a:cubicBezTo>
                    <a:cubicBezTo>
                      <a:pt x="253" y="82"/>
                      <a:pt x="264" y="86"/>
                      <a:pt x="276" y="86"/>
                    </a:cubicBezTo>
                    <a:cubicBezTo>
                      <a:pt x="291" y="86"/>
                      <a:pt x="305" y="80"/>
                      <a:pt x="315" y="71"/>
                    </a:cubicBezTo>
                    <a:cubicBezTo>
                      <a:pt x="324" y="78"/>
                      <a:pt x="336" y="82"/>
                      <a:pt x="348" y="82"/>
                    </a:cubicBezTo>
                    <a:cubicBezTo>
                      <a:pt x="358" y="82"/>
                      <a:pt x="367" y="79"/>
                      <a:pt x="376" y="75"/>
                    </a:cubicBezTo>
                    <a:cubicBezTo>
                      <a:pt x="383" y="79"/>
                      <a:pt x="391" y="82"/>
                      <a:pt x="401" y="82"/>
                    </a:cubicBezTo>
                    <a:cubicBezTo>
                      <a:pt x="428" y="82"/>
                      <a:pt x="450" y="59"/>
                      <a:pt x="450" y="32"/>
                    </a:cubicBezTo>
                    <a:cubicBezTo>
                      <a:pt x="450" y="19"/>
                      <a:pt x="446" y="8"/>
                      <a:pt x="439" y="0"/>
                    </a:cubicBezTo>
                    <a:cubicBezTo>
                      <a:pt x="441" y="5"/>
                      <a:pt x="442" y="12"/>
                      <a:pt x="442" y="18"/>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Aa楷体" panose="02000500000000000000" pitchFamily="2" charset="-122"/>
                  <a:ea typeface="+mn-ea"/>
                  <a:cs typeface="+mn-cs"/>
                </a:endParaRPr>
              </a:p>
            </p:txBody>
          </p:sp>
          <p:sp>
            <p:nvSpPr>
              <p:cNvPr id="45" name="Freeform 11">
                <a:extLst>
                  <a:ext uri="{FF2B5EF4-FFF2-40B4-BE49-F238E27FC236}">
                    <a16:creationId xmlns:a16="http://schemas.microsoft.com/office/drawing/2014/main" id="{75DFE016-C900-011E-AFFF-D7BF8AF86954}"/>
                  </a:ext>
                </a:extLst>
              </p:cNvPr>
              <p:cNvSpPr>
                <a:spLocks/>
              </p:cNvSpPr>
              <p:nvPr/>
            </p:nvSpPr>
            <p:spPr bwMode="auto">
              <a:xfrm>
                <a:off x="7859713" y="1771650"/>
                <a:ext cx="1711325" cy="798513"/>
              </a:xfrm>
              <a:custGeom>
                <a:avLst/>
                <a:gdLst>
                  <a:gd name="T0" fmla="*/ 50 w 453"/>
                  <a:gd name="T1" fmla="*/ 205 h 210"/>
                  <a:gd name="T2" fmla="*/ 86 w 453"/>
                  <a:gd name="T3" fmla="*/ 190 h 210"/>
                  <a:gd name="T4" fmla="*/ 128 w 453"/>
                  <a:gd name="T5" fmla="*/ 208 h 210"/>
                  <a:gd name="T6" fmla="*/ 171 w 453"/>
                  <a:gd name="T7" fmla="*/ 189 h 210"/>
                  <a:gd name="T8" fmla="*/ 215 w 453"/>
                  <a:gd name="T9" fmla="*/ 210 h 210"/>
                  <a:gd name="T10" fmla="*/ 247 w 453"/>
                  <a:gd name="T11" fmla="*/ 200 h 210"/>
                  <a:gd name="T12" fmla="*/ 279 w 453"/>
                  <a:gd name="T13" fmla="*/ 210 h 210"/>
                  <a:gd name="T14" fmla="*/ 318 w 453"/>
                  <a:gd name="T15" fmla="*/ 195 h 210"/>
                  <a:gd name="T16" fmla="*/ 351 w 453"/>
                  <a:gd name="T17" fmla="*/ 205 h 210"/>
                  <a:gd name="T18" fmla="*/ 378 w 453"/>
                  <a:gd name="T19" fmla="*/ 198 h 210"/>
                  <a:gd name="T20" fmla="*/ 404 w 453"/>
                  <a:gd name="T21" fmla="*/ 205 h 210"/>
                  <a:gd name="T22" fmla="*/ 453 w 453"/>
                  <a:gd name="T23" fmla="*/ 155 h 210"/>
                  <a:gd name="T24" fmla="*/ 450 w 453"/>
                  <a:gd name="T25" fmla="*/ 137 h 210"/>
                  <a:gd name="T26" fmla="*/ 404 w 453"/>
                  <a:gd name="T27" fmla="*/ 105 h 210"/>
                  <a:gd name="T28" fmla="*/ 393 w 453"/>
                  <a:gd name="T29" fmla="*/ 107 h 210"/>
                  <a:gd name="T30" fmla="*/ 362 w 453"/>
                  <a:gd name="T31" fmla="*/ 90 h 210"/>
                  <a:gd name="T32" fmla="*/ 357 w 453"/>
                  <a:gd name="T33" fmla="*/ 90 h 210"/>
                  <a:gd name="T34" fmla="*/ 352 w 453"/>
                  <a:gd name="T35" fmla="*/ 72 h 210"/>
                  <a:gd name="T36" fmla="*/ 304 w 453"/>
                  <a:gd name="T37" fmla="*/ 37 h 210"/>
                  <a:gd name="T38" fmla="*/ 242 w 453"/>
                  <a:gd name="T39" fmla="*/ 0 h 210"/>
                  <a:gd name="T40" fmla="*/ 175 w 453"/>
                  <a:gd name="T41" fmla="*/ 50 h 210"/>
                  <a:gd name="T42" fmla="*/ 163 w 453"/>
                  <a:gd name="T43" fmla="*/ 49 h 210"/>
                  <a:gd name="T44" fmla="*/ 112 w 453"/>
                  <a:gd name="T45" fmla="*/ 95 h 210"/>
                  <a:gd name="T46" fmla="*/ 81 w 453"/>
                  <a:gd name="T47" fmla="*/ 117 h 210"/>
                  <a:gd name="T48" fmla="*/ 50 w 453"/>
                  <a:gd name="T49" fmla="*/ 105 h 210"/>
                  <a:gd name="T50" fmla="*/ 0 w 453"/>
                  <a:gd name="T51" fmla="*/ 155 h 210"/>
                  <a:gd name="T52" fmla="*/ 11 w 453"/>
                  <a:gd name="T53" fmla="*/ 187 h 210"/>
                  <a:gd name="T54" fmla="*/ 50 w 453"/>
                  <a:gd name="T55" fmla="*/ 2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53" h="210">
                    <a:moveTo>
                      <a:pt x="50" y="205"/>
                    </a:moveTo>
                    <a:cubicBezTo>
                      <a:pt x="64" y="205"/>
                      <a:pt x="77" y="199"/>
                      <a:pt x="86" y="190"/>
                    </a:cubicBezTo>
                    <a:cubicBezTo>
                      <a:pt x="96" y="201"/>
                      <a:pt x="111" y="208"/>
                      <a:pt x="128" y="208"/>
                    </a:cubicBezTo>
                    <a:cubicBezTo>
                      <a:pt x="145" y="208"/>
                      <a:pt x="160" y="201"/>
                      <a:pt x="171" y="189"/>
                    </a:cubicBezTo>
                    <a:cubicBezTo>
                      <a:pt x="181" y="202"/>
                      <a:pt x="197" y="210"/>
                      <a:pt x="215" y="210"/>
                    </a:cubicBezTo>
                    <a:cubicBezTo>
                      <a:pt x="227" y="210"/>
                      <a:pt x="238" y="206"/>
                      <a:pt x="247" y="200"/>
                    </a:cubicBezTo>
                    <a:cubicBezTo>
                      <a:pt x="256" y="206"/>
                      <a:pt x="267" y="210"/>
                      <a:pt x="279" y="210"/>
                    </a:cubicBezTo>
                    <a:cubicBezTo>
                      <a:pt x="294" y="210"/>
                      <a:pt x="308" y="204"/>
                      <a:pt x="318" y="195"/>
                    </a:cubicBezTo>
                    <a:cubicBezTo>
                      <a:pt x="327" y="201"/>
                      <a:pt x="339" y="205"/>
                      <a:pt x="351" y="205"/>
                    </a:cubicBezTo>
                    <a:cubicBezTo>
                      <a:pt x="361" y="205"/>
                      <a:pt x="370" y="203"/>
                      <a:pt x="378" y="198"/>
                    </a:cubicBezTo>
                    <a:cubicBezTo>
                      <a:pt x="386" y="203"/>
                      <a:pt x="394" y="205"/>
                      <a:pt x="404" y="205"/>
                    </a:cubicBezTo>
                    <a:cubicBezTo>
                      <a:pt x="431" y="205"/>
                      <a:pt x="453" y="183"/>
                      <a:pt x="453" y="155"/>
                    </a:cubicBezTo>
                    <a:cubicBezTo>
                      <a:pt x="453" y="149"/>
                      <a:pt x="452" y="142"/>
                      <a:pt x="450" y="137"/>
                    </a:cubicBezTo>
                    <a:cubicBezTo>
                      <a:pt x="442" y="118"/>
                      <a:pt x="424" y="105"/>
                      <a:pt x="404" y="105"/>
                    </a:cubicBezTo>
                    <a:cubicBezTo>
                      <a:pt x="400" y="105"/>
                      <a:pt x="396" y="106"/>
                      <a:pt x="393" y="107"/>
                    </a:cubicBezTo>
                    <a:cubicBezTo>
                      <a:pt x="384" y="98"/>
                      <a:pt x="374" y="93"/>
                      <a:pt x="362" y="90"/>
                    </a:cubicBezTo>
                    <a:cubicBezTo>
                      <a:pt x="360" y="90"/>
                      <a:pt x="358" y="90"/>
                      <a:pt x="357" y="90"/>
                    </a:cubicBezTo>
                    <a:cubicBezTo>
                      <a:pt x="356" y="84"/>
                      <a:pt x="355" y="78"/>
                      <a:pt x="352" y="72"/>
                    </a:cubicBezTo>
                    <a:cubicBezTo>
                      <a:pt x="344" y="53"/>
                      <a:pt x="326" y="39"/>
                      <a:pt x="304" y="37"/>
                    </a:cubicBezTo>
                    <a:cubicBezTo>
                      <a:pt x="293" y="15"/>
                      <a:pt x="269" y="0"/>
                      <a:pt x="242" y="0"/>
                    </a:cubicBezTo>
                    <a:cubicBezTo>
                      <a:pt x="211" y="0"/>
                      <a:pt x="184" y="21"/>
                      <a:pt x="175" y="50"/>
                    </a:cubicBezTo>
                    <a:cubicBezTo>
                      <a:pt x="171" y="49"/>
                      <a:pt x="167" y="49"/>
                      <a:pt x="163" y="49"/>
                    </a:cubicBezTo>
                    <a:cubicBezTo>
                      <a:pt x="137" y="49"/>
                      <a:pt x="115" y="69"/>
                      <a:pt x="112" y="95"/>
                    </a:cubicBezTo>
                    <a:cubicBezTo>
                      <a:pt x="99" y="98"/>
                      <a:pt x="88" y="106"/>
                      <a:pt x="81" y="117"/>
                    </a:cubicBezTo>
                    <a:cubicBezTo>
                      <a:pt x="72" y="110"/>
                      <a:pt x="62" y="105"/>
                      <a:pt x="50" y="105"/>
                    </a:cubicBezTo>
                    <a:cubicBezTo>
                      <a:pt x="22" y="105"/>
                      <a:pt x="0" y="128"/>
                      <a:pt x="0" y="155"/>
                    </a:cubicBezTo>
                    <a:cubicBezTo>
                      <a:pt x="0" y="167"/>
                      <a:pt x="4" y="179"/>
                      <a:pt x="11" y="187"/>
                    </a:cubicBezTo>
                    <a:cubicBezTo>
                      <a:pt x="21" y="198"/>
                      <a:pt x="34" y="205"/>
                      <a:pt x="50" y="205"/>
                    </a:cubicBezTo>
                    <a:close/>
                  </a:path>
                </a:pathLst>
              </a:custGeom>
              <a:solidFill>
                <a:schemeClr val="accent2">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Aa楷体" panose="02000500000000000000" pitchFamily="2" charset="-122"/>
                  <a:ea typeface="+mn-ea"/>
                  <a:cs typeface="+mn-cs"/>
                </a:endParaRPr>
              </a:p>
            </p:txBody>
          </p:sp>
        </p:grpSp>
        <p:sp>
          <p:nvSpPr>
            <p:cNvPr id="42" name="TextBox 25">
              <a:extLst>
                <a:ext uri="{FF2B5EF4-FFF2-40B4-BE49-F238E27FC236}">
                  <a16:creationId xmlns:a16="http://schemas.microsoft.com/office/drawing/2014/main" id="{3258988E-833C-C7C7-2E99-5A251D0FF803}"/>
                </a:ext>
              </a:extLst>
            </p:cNvPr>
            <p:cNvSpPr txBox="1"/>
            <p:nvPr/>
          </p:nvSpPr>
          <p:spPr>
            <a:xfrm>
              <a:off x="8762213" y="3596411"/>
              <a:ext cx="902811"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778495"/>
                  </a:solidFill>
                  <a:effectLst/>
                  <a:uLnTx/>
                  <a:uFillTx/>
                  <a:latin typeface="Aa楷体" panose="02000500000000000000" pitchFamily="2" charset="-122"/>
                  <a:ea typeface="+mn-ea"/>
                  <a:cs typeface="+mn-cs"/>
                </a:rPr>
                <a:t>流量控制</a:t>
              </a:r>
              <a:endParaRPr kumimoji="0" lang="id-ID" sz="1400" b="1" i="0" u="none" strike="noStrike" kern="1200" cap="none" spc="0" normalizeH="0" baseline="0" noProof="0" dirty="0">
                <a:ln>
                  <a:noFill/>
                </a:ln>
                <a:solidFill>
                  <a:srgbClr val="778495"/>
                </a:solidFill>
                <a:effectLst/>
                <a:uLnTx/>
                <a:uFillTx/>
                <a:latin typeface="Aa楷体" panose="02000500000000000000" pitchFamily="2" charset="-122"/>
                <a:ea typeface="+mn-ea"/>
                <a:cs typeface="+mn-cs"/>
              </a:endParaRPr>
            </a:p>
          </p:txBody>
        </p:sp>
      </p:grpSp>
      <p:cxnSp>
        <p:nvCxnSpPr>
          <p:cNvPr id="47" name="Straight Connector 6">
            <a:extLst>
              <a:ext uri="{FF2B5EF4-FFF2-40B4-BE49-F238E27FC236}">
                <a16:creationId xmlns:a16="http://schemas.microsoft.com/office/drawing/2014/main" id="{82A84DA4-7F40-820C-7A3B-7BEA28E07237}"/>
              </a:ext>
            </a:extLst>
          </p:cNvPr>
          <p:cNvCxnSpPr>
            <a:cxnSpLocks/>
          </p:cNvCxnSpPr>
          <p:nvPr/>
        </p:nvCxnSpPr>
        <p:spPr>
          <a:xfrm>
            <a:off x="10752357" y="1233373"/>
            <a:ext cx="0" cy="191538"/>
          </a:xfrm>
          <a:prstGeom prst="line">
            <a:avLst/>
          </a:prstGeom>
          <a:ln w="19050">
            <a:solidFill>
              <a:schemeClr val="tx2"/>
            </a:solidFill>
            <a:prstDash val="sysDash"/>
            <a:tailEnd type="stealth"/>
          </a:ln>
        </p:spPr>
        <p:style>
          <a:lnRef idx="1">
            <a:schemeClr val="accent1"/>
          </a:lnRef>
          <a:fillRef idx="0">
            <a:schemeClr val="accent1"/>
          </a:fillRef>
          <a:effectRef idx="0">
            <a:schemeClr val="accent1"/>
          </a:effectRef>
          <a:fontRef idx="minor">
            <a:schemeClr val="tx1"/>
          </a:fontRef>
        </p:style>
      </p:cxnSp>
      <p:grpSp>
        <p:nvGrpSpPr>
          <p:cNvPr id="54" name="Group 23">
            <a:extLst>
              <a:ext uri="{FF2B5EF4-FFF2-40B4-BE49-F238E27FC236}">
                <a16:creationId xmlns:a16="http://schemas.microsoft.com/office/drawing/2014/main" id="{082A8D1E-2071-CBA3-2157-B84BE3BD583B}"/>
              </a:ext>
            </a:extLst>
          </p:cNvPr>
          <p:cNvGrpSpPr/>
          <p:nvPr/>
        </p:nvGrpSpPr>
        <p:grpSpPr>
          <a:xfrm>
            <a:off x="8247966" y="2911460"/>
            <a:ext cx="1172550" cy="610471"/>
            <a:chOff x="9362445" y="5395379"/>
            <a:chExt cx="1172550" cy="610471"/>
          </a:xfrm>
          <a:solidFill>
            <a:schemeClr val="accent4">
              <a:lumMod val="40000"/>
              <a:lumOff val="60000"/>
            </a:schemeClr>
          </a:solidFill>
        </p:grpSpPr>
        <p:grpSp>
          <p:nvGrpSpPr>
            <p:cNvPr id="55" name="Group 117">
              <a:extLst>
                <a:ext uri="{FF2B5EF4-FFF2-40B4-BE49-F238E27FC236}">
                  <a16:creationId xmlns:a16="http://schemas.microsoft.com/office/drawing/2014/main" id="{8DD03CEB-9B1C-FDBA-9DBD-A8220F82C691}"/>
                </a:ext>
              </a:extLst>
            </p:cNvPr>
            <p:cNvGrpSpPr/>
            <p:nvPr/>
          </p:nvGrpSpPr>
          <p:grpSpPr>
            <a:xfrm>
              <a:off x="9362445" y="5395379"/>
              <a:ext cx="1172550" cy="610471"/>
              <a:chOff x="9629775" y="2220912"/>
              <a:chExt cx="1500188" cy="781051"/>
            </a:xfrm>
            <a:grpFill/>
          </p:grpSpPr>
          <p:sp>
            <p:nvSpPr>
              <p:cNvPr id="57" name="Freeform 21">
                <a:extLst>
                  <a:ext uri="{FF2B5EF4-FFF2-40B4-BE49-F238E27FC236}">
                    <a16:creationId xmlns:a16="http://schemas.microsoft.com/office/drawing/2014/main" id="{E32E4472-3AA3-22F4-C5AA-A7A00DE8DCA1}"/>
                  </a:ext>
                </a:extLst>
              </p:cNvPr>
              <p:cNvSpPr>
                <a:spLocks/>
              </p:cNvSpPr>
              <p:nvPr/>
            </p:nvSpPr>
            <p:spPr bwMode="auto">
              <a:xfrm>
                <a:off x="10128250" y="2792413"/>
                <a:ext cx="7938" cy="7938"/>
              </a:xfrm>
              <a:custGeom>
                <a:avLst/>
                <a:gdLst>
                  <a:gd name="T0" fmla="*/ 1 w 2"/>
                  <a:gd name="T1" fmla="*/ 0 h 2"/>
                  <a:gd name="T2" fmla="*/ 0 w 2"/>
                  <a:gd name="T3" fmla="*/ 2 h 2"/>
                  <a:gd name="T4" fmla="*/ 2 w 2"/>
                  <a:gd name="T5" fmla="*/ 0 h 2"/>
                  <a:gd name="T6" fmla="*/ 1 w 2"/>
                  <a:gd name="T7" fmla="*/ 0 h 2"/>
                </a:gdLst>
                <a:ahLst/>
                <a:cxnLst>
                  <a:cxn ang="0">
                    <a:pos x="T0" y="T1"/>
                  </a:cxn>
                  <a:cxn ang="0">
                    <a:pos x="T2" y="T3"/>
                  </a:cxn>
                  <a:cxn ang="0">
                    <a:pos x="T4" y="T5"/>
                  </a:cxn>
                  <a:cxn ang="0">
                    <a:pos x="T6" y="T7"/>
                  </a:cxn>
                </a:cxnLst>
                <a:rect l="0" t="0" r="r" b="b"/>
                <a:pathLst>
                  <a:path w="2" h="2">
                    <a:moveTo>
                      <a:pt x="1" y="0"/>
                    </a:moveTo>
                    <a:cubicBezTo>
                      <a:pt x="1" y="0"/>
                      <a:pt x="0" y="1"/>
                      <a:pt x="0" y="2"/>
                    </a:cubicBezTo>
                    <a:cubicBezTo>
                      <a:pt x="0" y="1"/>
                      <a:pt x="1" y="1"/>
                      <a:pt x="2" y="0"/>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Aa楷体" panose="02000500000000000000" pitchFamily="2" charset="-122"/>
                  <a:ea typeface="+mn-ea"/>
                  <a:cs typeface="+mn-cs"/>
                </a:endParaRPr>
              </a:p>
            </p:txBody>
          </p:sp>
          <p:sp>
            <p:nvSpPr>
              <p:cNvPr id="59" name="Freeform 22">
                <a:extLst>
                  <a:ext uri="{FF2B5EF4-FFF2-40B4-BE49-F238E27FC236}">
                    <a16:creationId xmlns:a16="http://schemas.microsoft.com/office/drawing/2014/main" id="{EB144E13-5185-2740-9A10-E136077C542C}"/>
                  </a:ext>
                </a:extLst>
              </p:cNvPr>
              <p:cNvSpPr>
                <a:spLocks noEditPoints="1"/>
              </p:cNvSpPr>
              <p:nvPr/>
            </p:nvSpPr>
            <p:spPr bwMode="auto">
              <a:xfrm>
                <a:off x="9629775" y="2282825"/>
                <a:ext cx="1500188" cy="719138"/>
              </a:xfrm>
              <a:custGeom>
                <a:avLst/>
                <a:gdLst>
                  <a:gd name="T0" fmla="*/ 388 w 397"/>
                  <a:gd name="T1" fmla="*/ 189 h 189"/>
                  <a:gd name="T2" fmla="*/ 397 w 397"/>
                  <a:gd name="T3" fmla="*/ 156 h 189"/>
                  <a:gd name="T4" fmla="*/ 331 w 397"/>
                  <a:gd name="T5" fmla="*/ 91 h 189"/>
                  <a:gd name="T6" fmla="*/ 318 w 397"/>
                  <a:gd name="T7" fmla="*/ 92 h 189"/>
                  <a:gd name="T8" fmla="*/ 267 w 397"/>
                  <a:gd name="T9" fmla="*/ 52 h 189"/>
                  <a:gd name="T10" fmla="*/ 260 w 397"/>
                  <a:gd name="T11" fmla="*/ 53 h 189"/>
                  <a:gd name="T12" fmla="*/ 187 w 397"/>
                  <a:gd name="T13" fmla="*/ 0 h 189"/>
                  <a:gd name="T14" fmla="*/ 112 w 397"/>
                  <a:gd name="T15" fmla="*/ 57 h 189"/>
                  <a:gd name="T16" fmla="*/ 91 w 397"/>
                  <a:gd name="T17" fmla="*/ 52 h 189"/>
                  <a:gd name="T18" fmla="*/ 39 w 397"/>
                  <a:gd name="T19" fmla="*/ 104 h 189"/>
                  <a:gd name="T20" fmla="*/ 39 w 397"/>
                  <a:gd name="T21" fmla="*/ 106 h 189"/>
                  <a:gd name="T22" fmla="*/ 0 w 397"/>
                  <a:gd name="T23" fmla="*/ 161 h 189"/>
                  <a:gd name="T24" fmla="*/ 7 w 397"/>
                  <a:gd name="T25" fmla="*/ 189 h 189"/>
                  <a:gd name="T26" fmla="*/ 388 w 397"/>
                  <a:gd name="T27" fmla="*/ 189 h 189"/>
                  <a:gd name="T28" fmla="*/ 133 w 397"/>
                  <a:gd name="T29" fmla="*/ 134 h 189"/>
                  <a:gd name="T30" fmla="*/ 134 w 397"/>
                  <a:gd name="T31" fmla="*/ 134 h 189"/>
                  <a:gd name="T32" fmla="*/ 132 w 397"/>
                  <a:gd name="T33" fmla="*/ 136 h 189"/>
                  <a:gd name="T34" fmla="*/ 133 w 397"/>
                  <a:gd name="T35" fmla="*/ 134 h 189"/>
                  <a:gd name="T36" fmla="*/ 117 w 397"/>
                  <a:gd name="T37" fmla="*/ 149 h 189"/>
                  <a:gd name="T38" fmla="*/ 115 w 397"/>
                  <a:gd name="T39" fmla="*/ 152 h 189"/>
                  <a:gd name="T40" fmla="*/ 114 w 397"/>
                  <a:gd name="T41" fmla="*/ 150 h 189"/>
                  <a:gd name="T42" fmla="*/ 117 w 397"/>
                  <a:gd name="T43" fmla="*/ 14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7" h="189">
                    <a:moveTo>
                      <a:pt x="388" y="189"/>
                    </a:moveTo>
                    <a:cubicBezTo>
                      <a:pt x="394" y="179"/>
                      <a:pt x="397" y="168"/>
                      <a:pt x="397" y="156"/>
                    </a:cubicBezTo>
                    <a:cubicBezTo>
                      <a:pt x="397" y="120"/>
                      <a:pt x="368" y="91"/>
                      <a:pt x="331" y="91"/>
                    </a:cubicBezTo>
                    <a:cubicBezTo>
                      <a:pt x="327" y="91"/>
                      <a:pt x="322" y="91"/>
                      <a:pt x="318" y="92"/>
                    </a:cubicBezTo>
                    <a:cubicBezTo>
                      <a:pt x="312" y="69"/>
                      <a:pt x="292" y="52"/>
                      <a:pt x="267" y="52"/>
                    </a:cubicBezTo>
                    <a:cubicBezTo>
                      <a:pt x="265" y="52"/>
                      <a:pt x="263" y="53"/>
                      <a:pt x="260" y="53"/>
                    </a:cubicBezTo>
                    <a:cubicBezTo>
                      <a:pt x="250" y="22"/>
                      <a:pt x="221" y="0"/>
                      <a:pt x="187" y="0"/>
                    </a:cubicBezTo>
                    <a:cubicBezTo>
                      <a:pt x="151" y="0"/>
                      <a:pt x="121" y="24"/>
                      <a:pt x="112" y="57"/>
                    </a:cubicBezTo>
                    <a:cubicBezTo>
                      <a:pt x="105" y="54"/>
                      <a:pt x="98" y="52"/>
                      <a:pt x="91" y="52"/>
                    </a:cubicBezTo>
                    <a:cubicBezTo>
                      <a:pt x="62" y="52"/>
                      <a:pt x="39" y="76"/>
                      <a:pt x="39" y="104"/>
                    </a:cubicBezTo>
                    <a:cubicBezTo>
                      <a:pt x="39" y="105"/>
                      <a:pt x="39" y="105"/>
                      <a:pt x="39" y="106"/>
                    </a:cubicBezTo>
                    <a:cubicBezTo>
                      <a:pt x="16" y="114"/>
                      <a:pt x="0" y="135"/>
                      <a:pt x="0" y="161"/>
                    </a:cubicBezTo>
                    <a:cubicBezTo>
                      <a:pt x="0" y="171"/>
                      <a:pt x="2" y="180"/>
                      <a:pt x="7" y="189"/>
                    </a:cubicBezTo>
                    <a:lnTo>
                      <a:pt x="388" y="189"/>
                    </a:lnTo>
                    <a:close/>
                    <a:moveTo>
                      <a:pt x="133" y="134"/>
                    </a:moveTo>
                    <a:cubicBezTo>
                      <a:pt x="134" y="134"/>
                      <a:pt x="134" y="134"/>
                      <a:pt x="134" y="134"/>
                    </a:cubicBezTo>
                    <a:cubicBezTo>
                      <a:pt x="133" y="135"/>
                      <a:pt x="132" y="135"/>
                      <a:pt x="132" y="136"/>
                    </a:cubicBezTo>
                    <a:cubicBezTo>
                      <a:pt x="132" y="135"/>
                      <a:pt x="133" y="134"/>
                      <a:pt x="133" y="134"/>
                    </a:cubicBezTo>
                    <a:close/>
                    <a:moveTo>
                      <a:pt x="117" y="149"/>
                    </a:moveTo>
                    <a:cubicBezTo>
                      <a:pt x="116" y="150"/>
                      <a:pt x="115" y="151"/>
                      <a:pt x="115" y="152"/>
                    </a:cubicBezTo>
                    <a:cubicBezTo>
                      <a:pt x="115" y="151"/>
                      <a:pt x="114" y="151"/>
                      <a:pt x="114" y="150"/>
                    </a:cubicBezTo>
                    <a:cubicBezTo>
                      <a:pt x="115" y="150"/>
                      <a:pt x="116" y="149"/>
                      <a:pt x="117" y="14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Aa楷体" panose="02000500000000000000" pitchFamily="2" charset="-122"/>
                  <a:ea typeface="+mn-ea"/>
                  <a:cs typeface="+mn-cs"/>
                </a:endParaRPr>
              </a:p>
            </p:txBody>
          </p:sp>
          <p:sp>
            <p:nvSpPr>
              <p:cNvPr id="60" name="Freeform 23">
                <a:extLst>
                  <a:ext uri="{FF2B5EF4-FFF2-40B4-BE49-F238E27FC236}">
                    <a16:creationId xmlns:a16="http://schemas.microsoft.com/office/drawing/2014/main" id="{9C419DC9-8B66-E824-3D82-AF3C2E1C74FA}"/>
                  </a:ext>
                </a:extLst>
              </p:cNvPr>
              <p:cNvSpPr>
                <a:spLocks noEditPoints="1"/>
              </p:cNvSpPr>
              <p:nvPr/>
            </p:nvSpPr>
            <p:spPr bwMode="auto">
              <a:xfrm>
                <a:off x="9629775" y="2220912"/>
                <a:ext cx="1500188" cy="720725"/>
              </a:xfrm>
              <a:custGeom>
                <a:avLst/>
                <a:gdLst>
                  <a:gd name="T0" fmla="*/ 388 w 397"/>
                  <a:gd name="T1" fmla="*/ 189 h 189"/>
                  <a:gd name="T2" fmla="*/ 397 w 397"/>
                  <a:gd name="T3" fmla="*/ 156 h 189"/>
                  <a:gd name="T4" fmla="*/ 331 w 397"/>
                  <a:gd name="T5" fmla="*/ 91 h 189"/>
                  <a:gd name="T6" fmla="*/ 318 w 397"/>
                  <a:gd name="T7" fmla="*/ 92 h 189"/>
                  <a:gd name="T8" fmla="*/ 267 w 397"/>
                  <a:gd name="T9" fmla="*/ 52 h 189"/>
                  <a:gd name="T10" fmla="*/ 260 w 397"/>
                  <a:gd name="T11" fmla="*/ 53 h 189"/>
                  <a:gd name="T12" fmla="*/ 187 w 397"/>
                  <a:gd name="T13" fmla="*/ 0 h 189"/>
                  <a:gd name="T14" fmla="*/ 112 w 397"/>
                  <a:gd name="T15" fmla="*/ 57 h 189"/>
                  <a:gd name="T16" fmla="*/ 91 w 397"/>
                  <a:gd name="T17" fmla="*/ 52 h 189"/>
                  <a:gd name="T18" fmla="*/ 39 w 397"/>
                  <a:gd name="T19" fmla="*/ 104 h 189"/>
                  <a:gd name="T20" fmla="*/ 39 w 397"/>
                  <a:gd name="T21" fmla="*/ 106 h 189"/>
                  <a:gd name="T22" fmla="*/ 0 w 397"/>
                  <a:gd name="T23" fmla="*/ 161 h 189"/>
                  <a:gd name="T24" fmla="*/ 7 w 397"/>
                  <a:gd name="T25" fmla="*/ 189 h 189"/>
                  <a:gd name="T26" fmla="*/ 388 w 397"/>
                  <a:gd name="T27" fmla="*/ 189 h 189"/>
                  <a:gd name="T28" fmla="*/ 133 w 397"/>
                  <a:gd name="T29" fmla="*/ 134 h 189"/>
                  <a:gd name="T30" fmla="*/ 134 w 397"/>
                  <a:gd name="T31" fmla="*/ 134 h 189"/>
                  <a:gd name="T32" fmla="*/ 132 w 397"/>
                  <a:gd name="T33" fmla="*/ 136 h 189"/>
                  <a:gd name="T34" fmla="*/ 133 w 397"/>
                  <a:gd name="T35" fmla="*/ 134 h 189"/>
                  <a:gd name="T36" fmla="*/ 117 w 397"/>
                  <a:gd name="T37" fmla="*/ 149 h 189"/>
                  <a:gd name="T38" fmla="*/ 115 w 397"/>
                  <a:gd name="T39" fmla="*/ 152 h 189"/>
                  <a:gd name="T40" fmla="*/ 114 w 397"/>
                  <a:gd name="T41" fmla="*/ 150 h 189"/>
                  <a:gd name="T42" fmla="*/ 117 w 397"/>
                  <a:gd name="T43" fmla="*/ 14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7" h="189">
                    <a:moveTo>
                      <a:pt x="388" y="189"/>
                    </a:moveTo>
                    <a:cubicBezTo>
                      <a:pt x="394" y="179"/>
                      <a:pt x="397" y="168"/>
                      <a:pt x="397" y="156"/>
                    </a:cubicBezTo>
                    <a:cubicBezTo>
                      <a:pt x="397" y="120"/>
                      <a:pt x="368" y="91"/>
                      <a:pt x="331" y="91"/>
                    </a:cubicBezTo>
                    <a:cubicBezTo>
                      <a:pt x="327" y="91"/>
                      <a:pt x="322" y="91"/>
                      <a:pt x="318" y="92"/>
                    </a:cubicBezTo>
                    <a:cubicBezTo>
                      <a:pt x="312" y="69"/>
                      <a:pt x="292" y="52"/>
                      <a:pt x="267" y="52"/>
                    </a:cubicBezTo>
                    <a:cubicBezTo>
                      <a:pt x="265" y="52"/>
                      <a:pt x="263" y="53"/>
                      <a:pt x="260" y="53"/>
                    </a:cubicBezTo>
                    <a:cubicBezTo>
                      <a:pt x="250" y="22"/>
                      <a:pt x="221" y="0"/>
                      <a:pt x="187" y="0"/>
                    </a:cubicBezTo>
                    <a:cubicBezTo>
                      <a:pt x="151" y="0"/>
                      <a:pt x="121" y="24"/>
                      <a:pt x="112" y="57"/>
                    </a:cubicBezTo>
                    <a:cubicBezTo>
                      <a:pt x="105" y="54"/>
                      <a:pt x="98" y="52"/>
                      <a:pt x="91" y="52"/>
                    </a:cubicBezTo>
                    <a:cubicBezTo>
                      <a:pt x="62" y="52"/>
                      <a:pt x="39" y="76"/>
                      <a:pt x="39" y="104"/>
                    </a:cubicBezTo>
                    <a:cubicBezTo>
                      <a:pt x="39" y="105"/>
                      <a:pt x="39" y="105"/>
                      <a:pt x="39" y="106"/>
                    </a:cubicBezTo>
                    <a:cubicBezTo>
                      <a:pt x="16" y="114"/>
                      <a:pt x="0" y="135"/>
                      <a:pt x="0" y="161"/>
                    </a:cubicBezTo>
                    <a:cubicBezTo>
                      <a:pt x="0" y="171"/>
                      <a:pt x="2" y="180"/>
                      <a:pt x="7" y="189"/>
                    </a:cubicBezTo>
                    <a:lnTo>
                      <a:pt x="388" y="189"/>
                    </a:lnTo>
                    <a:close/>
                    <a:moveTo>
                      <a:pt x="133" y="134"/>
                    </a:moveTo>
                    <a:cubicBezTo>
                      <a:pt x="134" y="134"/>
                      <a:pt x="134" y="134"/>
                      <a:pt x="134" y="134"/>
                    </a:cubicBezTo>
                    <a:cubicBezTo>
                      <a:pt x="133" y="135"/>
                      <a:pt x="132" y="135"/>
                      <a:pt x="132" y="136"/>
                    </a:cubicBezTo>
                    <a:cubicBezTo>
                      <a:pt x="132" y="135"/>
                      <a:pt x="133" y="134"/>
                      <a:pt x="133" y="134"/>
                    </a:cubicBezTo>
                    <a:close/>
                    <a:moveTo>
                      <a:pt x="117" y="149"/>
                    </a:moveTo>
                    <a:cubicBezTo>
                      <a:pt x="116" y="150"/>
                      <a:pt x="115" y="151"/>
                      <a:pt x="115" y="152"/>
                    </a:cubicBezTo>
                    <a:cubicBezTo>
                      <a:pt x="115" y="151"/>
                      <a:pt x="114" y="151"/>
                      <a:pt x="114" y="150"/>
                    </a:cubicBezTo>
                    <a:cubicBezTo>
                      <a:pt x="115" y="150"/>
                      <a:pt x="116" y="149"/>
                      <a:pt x="117" y="14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Aa楷体" panose="02000500000000000000" pitchFamily="2" charset="-122"/>
                  <a:ea typeface="+mn-ea"/>
                  <a:cs typeface="+mn-cs"/>
                </a:endParaRPr>
              </a:p>
            </p:txBody>
          </p:sp>
        </p:grpSp>
        <p:sp>
          <p:nvSpPr>
            <p:cNvPr id="56" name="TextBox 62">
              <a:extLst>
                <a:ext uri="{FF2B5EF4-FFF2-40B4-BE49-F238E27FC236}">
                  <a16:creationId xmlns:a16="http://schemas.microsoft.com/office/drawing/2014/main" id="{DC93C6CD-712C-5A2F-8880-9405117803B2}"/>
                </a:ext>
              </a:extLst>
            </p:cNvPr>
            <p:cNvSpPr txBox="1"/>
            <p:nvPr/>
          </p:nvSpPr>
          <p:spPr>
            <a:xfrm>
              <a:off x="9509491" y="5642800"/>
              <a:ext cx="800219" cy="276999"/>
            </a:xfrm>
            <a:prstGeom prst="rect">
              <a:avLst/>
            </a:prstGeom>
            <a:grp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778495"/>
                  </a:solidFill>
                  <a:effectLst/>
                  <a:uLnTx/>
                  <a:uFillTx/>
                  <a:latin typeface="Aa楷体" panose="02000500000000000000" pitchFamily="2" charset="-122"/>
                  <a:ea typeface="+mn-ea"/>
                  <a:cs typeface="+mn-cs"/>
                </a:rPr>
                <a:t>快速重传</a:t>
              </a:r>
              <a:endParaRPr kumimoji="0" lang="id-ID" sz="1200" b="1" i="0" u="none" strike="noStrike" kern="1200" cap="none" spc="0" normalizeH="0" baseline="0" noProof="0" dirty="0">
                <a:ln>
                  <a:noFill/>
                </a:ln>
                <a:solidFill>
                  <a:srgbClr val="778495"/>
                </a:solidFill>
                <a:effectLst/>
                <a:uLnTx/>
                <a:uFillTx/>
                <a:latin typeface="Aa楷体" panose="02000500000000000000" pitchFamily="2" charset="-122"/>
                <a:ea typeface="+mn-ea"/>
                <a:cs typeface="+mn-cs"/>
              </a:endParaRPr>
            </a:p>
          </p:txBody>
        </p:sp>
      </p:grpSp>
      <p:cxnSp>
        <p:nvCxnSpPr>
          <p:cNvPr id="61" name="Straight Connector 39">
            <a:extLst>
              <a:ext uri="{FF2B5EF4-FFF2-40B4-BE49-F238E27FC236}">
                <a16:creationId xmlns:a16="http://schemas.microsoft.com/office/drawing/2014/main" id="{090E2593-D15F-F84E-4E71-306D4FFFD3E2}"/>
              </a:ext>
            </a:extLst>
          </p:cNvPr>
          <p:cNvCxnSpPr/>
          <p:nvPr/>
        </p:nvCxnSpPr>
        <p:spPr>
          <a:xfrm>
            <a:off x="8834241" y="2511710"/>
            <a:ext cx="0" cy="285141"/>
          </a:xfrm>
          <a:prstGeom prst="line">
            <a:avLst/>
          </a:prstGeom>
          <a:ln w="19050">
            <a:solidFill>
              <a:schemeClr val="tx2"/>
            </a:solidFill>
            <a:prstDash val="sysDash"/>
            <a:tailEnd type="stealth"/>
          </a:ln>
        </p:spPr>
        <p:style>
          <a:lnRef idx="1">
            <a:schemeClr val="accent1"/>
          </a:lnRef>
          <a:fillRef idx="0">
            <a:schemeClr val="accent1"/>
          </a:fillRef>
          <a:effectRef idx="0">
            <a:schemeClr val="accent1"/>
          </a:effectRef>
          <a:fontRef idx="minor">
            <a:schemeClr val="tx1"/>
          </a:fontRef>
        </p:style>
      </p:cxnSp>
      <p:grpSp>
        <p:nvGrpSpPr>
          <p:cNvPr id="64" name="Group 19">
            <a:extLst>
              <a:ext uri="{FF2B5EF4-FFF2-40B4-BE49-F238E27FC236}">
                <a16:creationId xmlns:a16="http://schemas.microsoft.com/office/drawing/2014/main" id="{0017E3C7-6FFD-5588-AA98-4AFC4A1136CA}"/>
              </a:ext>
            </a:extLst>
          </p:cNvPr>
          <p:cNvGrpSpPr/>
          <p:nvPr/>
        </p:nvGrpSpPr>
        <p:grpSpPr>
          <a:xfrm>
            <a:off x="1930642" y="3968359"/>
            <a:ext cx="1172550" cy="610471"/>
            <a:chOff x="4806155" y="5395379"/>
            <a:chExt cx="1172550" cy="610471"/>
          </a:xfrm>
          <a:solidFill>
            <a:srgbClr val="7F6AA0"/>
          </a:solidFill>
        </p:grpSpPr>
        <p:grpSp>
          <p:nvGrpSpPr>
            <p:cNvPr id="65" name="Group 113">
              <a:extLst>
                <a:ext uri="{FF2B5EF4-FFF2-40B4-BE49-F238E27FC236}">
                  <a16:creationId xmlns:a16="http://schemas.microsoft.com/office/drawing/2014/main" id="{C01AD818-5CD9-5061-FF3E-E704F01C9970}"/>
                </a:ext>
              </a:extLst>
            </p:cNvPr>
            <p:cNvGrpSpPr/>
            <p:nvPr/>
          </p:nvGrpSpPr>
          <p:grpSpPr>
            <a:xfrm flipH="1">
              <a:off x="4806155" y="5395379"/>
              <a:ext cx="1172550" cy="610471"/>
              <a:chOff x="9629775" y="2220912"/>
              <a:chExt cx="1500188" cy="781051"/>
            </a:xfrm>
            <a:grpFill/>
          </p:grpSpPr>
          <p:sp>
            <p:nvSpPr>
              <p:cNvPr id="68" name="Freeform 21">
                <a:extLst>
                  <a:ext uri="{FF2B5EF4-FFF2-40B4-BE49-F238E27FC236}">
                    <a16:creationId xmlns:a16="http://schemas.microsoft.com/office/drawing/2014/main" id="{841CA6A6-E52C-F0B1-6032-C3D9EBEDC63D}"/>
                  </a:ext>
                </a:extLst>
              </p:cNvPr>
              <p:cNvSpPr>
                <a:spLocks/>
              </p:cNvSpPr>
              <p:nvPr/>
            </p:nvSpPr>
            <p:spPr bwMode="auto">
              <a:xfrm>
                <a:off x="10128250" y="2792413"/>
                <a:ext cx="7938" cy="7938"/>
              </a:xfrm>
              <a:custGeom>
                <a:avLst/>
                <a:gdLst>
                  <a:gd name="T0" fmla="*/ 1 w 2"/>
                  <a:gd name="T1" fmla="*/ 0 h 2"/>
                  <a:gd name="T2" fmla="*/ 0 w 2"/>
                  <a:gd name="T3" fmla="*/ 2 h 2"/>
                  <a:gd name="T4" fmla="*/ 2 w 2"/>
                  <a:gd name="T5" fmla="*/ 0 h 2"/>
                  <a:gd name="T6" fmla="*/ 1 w 2"/>
                  <a:gd name="T7" fmla="*/ 0 h 2"/>
                </a:gdLst>
                <a:ahLst/>
                <a:cxnLst>
                  <a:cxn ang="0">
                    <a:pos x="T0" y="T1"/>
                  </a:cxn>
                  <a:cxn ang="0">
                    <a:pos x="T2" y="T3"/>
                  </a:cxn>
                  <a:cxn ang="0">
                    <a:pos x="T4" y="T5"/>
                  </a:cxn>
                  <a:cxn ang="0">
                    <a:pos x="T6" y="T7"/>
                  </a:cxn>
                </a:cxnLst>
                <a:rect l="0" t="0" r="r" b="b"/>
                <a:pathLst>
                  <a:path w="2" h="2">
                    <a:moveTo>
                      <a:pt x="1" y="0"/>
                    </a:moveTo>
                    <a:cubicBezTo>
                      <a:pt x="1" y="0"/>
                      <a:pt x="0" y="1"/>
                      <a:pt x="0" y="2"/>
                    </a:cubicBezTo>
                    <a:cubicBezTo>
                      <a:pt x="0" y="1"/>
                      <a:pt x="1" y="1"/>
                      <a:pt x="2" y="0"/>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Aa楷体" panose="02000500000000000000" pitchFamily="2" charset="-122"/>
                  <a:ea typeface="+mn-ea"/>
                  <a:cs typeface="+mn-cs"/>
                </a:endParaRPr>
              </a:p>
            </p:txBody>
          </p:sp>
          <p:sp>
            <p:nvSpPr>
              <p:cNvPr id="70" name="Freeform 22">
                <a:extLst>
                  <a:ext uri="{FF2B5EF4-FFF2-40B4-BE49-F238E27FC236}">
                    <a16:creationId xmlns:a16="http://schemas.microsoft.com/office/drawing/2014/main" id="{A525EC32-4C4B-2F22-B3EF-D03ACDDB73EA}"/>
                  </a:ext>
                </a:extLst>
              </p:cNvPr>
              <p:cNvSpPr>
                <a:spLocks noEditPoints="1"/>
              </p:cNvSpPr>
              <p:nvPr/>
            </p:nvSpPr>
            <p:spPr bwMode="auto">
              <a:xfrm>
                <a:off x="9629775" y="2282825"/>
                <a:ext cx="1500188" cy="719138"/>
              </a:xfrm>
              <a:custGeom>
                <a:avLst/>
                <a:gdLst>
                  <a:gd name="T0" fmla="*/ 388 w 397"/>
                  <a:gd name="T1" fmla="*/ 189 h 189"/>
                  <a:gd name="T2" fmla="*/ 397 w 397"/>
                  <a:gd name="T3" fmla="*/ 156 h 189"/>
                  <a:gd name="T4" fmla="*/ 331 w 397"/>
                  <a:gd name="T5" fmla="*/ 91 h 189"/>
                  <a:gd name="T6" fmla="*/ 318 w 397"/>
                  <a:gd name="T7" fmla="*/ 92 h 189"/>
                  <a:gd name="T8" fmla="*/ 267 w 397"/>
                  <a:gd name="T9" fmla="*/ 52 h 189"/>
                  <a:gd name="T10" fmla="*/ 260 w 397"/>
                  <a:gd name="T11" fmla="*/ 53 h 189"/>
                  <a:gd name="T12" fmla="*/ 187 w 397"/>
                  <a:gd name="T13" fmla="*/ 0 h 189"/>
                  <a:gd name="T14" fmla="*/ 112 w 397"/>
                  <a:gd name="T15" fmla="*/ 57 h 189"/>
                  <a:gd name="T16" fmla="*/ 91 w 397"/>
                  <a:gd name="T17" fmla="*/ 52 h 189"/>
                  <a:gd name="T18" fmla="*/ 39 w 397"/>
                  <a:gd name="T19" fmla="*/ 104 h 189"/>
                  <a:gd name="T20" fmla="*/ 39 w 397"/>
                  <a:gd name="T21" fmla="*/ 106 h 189"/>
                  <a:gd name="T22" fmla="*/ 0 w 397"/>
                  <a:gd name="T23" fmla="*/ 161 h 189"/>
                  <a:gd name="T24" fmla="*/ 7 w 397"/>
                  <a:gd name="T25" fmla="*/ 189 h 189"/>
                  <a:gd name="T26" fmla="*/ 388 w 397"/>
                  <a:gd name="T27" fmla="*/ 189 h 189"/>
                  <a:gd name="T28" fmla="*/ 133 w 397"/>
                  <a:gd name="T29" fmla="*/ 134 h 189"/>
                  <a:gd name="T30" fmla="*/ 134 w 397"/>
                  <a:gd name="T31" fmla="*/ 134 h 189"/>
                  <a:gd name="T32" fmla="*/ 132 w 397"/>
                  <a:gd name="T33" fmla="*/ 136 h 189"/>
                  <a:gd name="T34" fmla="*/ 133 w 397"/>
                  <a:gd name="T35" fmla="*/ 134 h 189"/>
                  <a:gd name="T36" fmla="*/ 117 w 397"/>
                  <a:gd name="T37" fmla="*/ 149 h 189"/>
                  <a:gd name="T38" fmla="*/ 115 w 397"/>
                  <a:gd name="T39" fmla="*/ 152 h 189"/>
                  <a:gd name="T40" fmla="*/ 114 w 397"/>
                  <a:gd name="T41" fmla="*/ 150 h 189"/>
                  <a:gd name="T42" fmla="*/ 117 w 397"/>
                  <a:gd name="T43" fmla="*/ 14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7" h="189">
                    <a:moveTo>
                      <a:pt x="388" y="189"/>
                    </a:moveTo>
                    <a:cubicBezTo>
                      <a:pt x="394" y="179"/>
                      <a:pt x="397" y="168"/>
                      <a:pt x="397" y="156"/>
                    </a:cubicBezTo>
                    <a:cubicBezTo>
                      <a:pt x="397" y="120"/>
                      <a:pt x="368" y="91"/>
                      <a:pt x="331" y="91"/>
                    </a:cubicBezTo>
                    <a:cubicBezTo>
                      <a:pt x="327" y="91"/>
                      <a:pt x="322" y="91"/>
                      <a:pt x="318" y="92"/>
                    </a:cubicBezTo>
                    <a:cubicBezTo>
                      <a:pt x="312" y="69"/>
                      <a:pt x="292" y="52"/>
                      <a:pt x="267" y="52"/>
                    </a:cubicBezTo>
                    <a:cubicBezTo>
                      <a:pt x="265" y="52"/>
                      <a:pt x="263" y="53"/>
                      <a:pt x="260" y="53"/>
                    </a:cubicBezTo>
                    <a:cubicBezTo>
                      <a:pt x="250" y="22"/>
                      <a:pt x="221" y="0"/>
                      <a:pt x="187" y="0"/>
                    </a:cubicBezTo>
                    <a:cubicBezTo>
                      <a:pt x="151" y="0"/>
                      <a:pt x="121" y="24"/>
                      <a:pt x="112" y="57"/>
                    </a:cubicBezTo>
                    <a:cubicBezTo>
                      <a:pt x="105" y="54"/>
                      <a:pt x="98" y="52"/>
                      <a:pt x="91" y="52"/>
                    </a:cubicBezTo>
                    <a:cubicBezTo>
                      <a:pt x="62" y="52"/>
                      <a:pt x="39" y="76"/>
                      <a:pt x="39" y="104"/>
                    </a:cubicBezTo>
                    <a:cubicBezTo>
                      <a:pt x="39" y="105"/>
                      <a:pt x="39" y="105"/>
                      <a:pt x="39" y="106"/>
                    </a:cubicBezTo>
                    <a:cubicBezTo>
                      <a:pt x="16" y="114"/>
                      <a:pt x="0" y="135"/>
                      <a:pt x="0" y="161"/>
                    </a:cubicBezTo>
                    <a:cubicBezTo>
                      <a:pt x="0" y="171"/>
                      <a:pt x="2" y="180"/>
                      <a:pt x="7" y="189"/>
                    </a:cubicBezTo>
                    <a:lnTo>
                      <a:pt x="388" y="189"/>
                    </a:lnTo>
                    <a:close/>
                    <a:moveTo>
                      <a:pt x="133" y="134"/>
                    </a:moveTo>
                    <a:cubicBezTo>
                      <a:pt x="134" y="134"/>
                      <a:pt x="134" y="134"/>
                      <a:pt x="134" y="134"/>
                    </a:cubicBezTo>
                    <a:cubicBezTo>
                      <a:pt x="133" y="135"/>
                      <a:pt x="132" y="135"/>
                      <a:pt x="132" y="136"/>
                    </a:cubicBezTo>
                    <a:cubicBezTo>
                      <a:pt x="132" y="135"/>
                      <a:pt x="133" y="134"/>
                      <a:pt x="133" y="134"/>
                    </a:cubicBezTo>
                    <a:close/>
                    <a:moveTo>
                      <a:pt x="117" y="149"/>
                    </a:moveTo>
                    <a:cubicBezTo>
                      <a:pt x="116" y="150"/>
                      <a:pt x="115" y="151"/>
                      <a:pt x="115" y="152"/>
                    </a:cubicBezTo>
                    <a:cubicBezTo>
                      <a:pt x="115" y="151"/>
                      <a:pt x="114" y="151"/>
                      <a:pt x="114" y="150"/>
                    </a:cubicBezTo>
                    <a:cubicBezTo>
                      <a:pt x="115" y="150"/>
                      <a:pt x="116" y="149"/>
                      <a:pt x="117" y="14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Aa楷体" panose="02000500000000000000" pitchFamily="2" charset="-122"/>
                  <a:ea typeface="+mn-ea"/>
                  <a:cs typeface="+mn-cs"/>
                </a:endParaRPr>
              </a:p>
            </p:txBody>
          </p:sp>
          <p:sp>
            <p:nvSpPr>
              <p:cNvPr id="71" name="Freeform 23">
                <a:extLst>
                  <a:ext uri="{FF2B5EF4-FFF2-40B4-BE49-F238E27FC236}">
                    <a16:creationId xmlns:a16="http://schemas.microsoft.com/office/drawing/2014/main" id="{5937330D-1B23-A269-6FFF-CB72019A7FAE}"/>
                  </a:ext>
                </a:extLst>
              </p:cNvPr>
              <p:cNvSpPr>
                <a:spLocks noEditPoints="1"/>
              </p:cNvSpPr>
              <p:nvPr/>
            </p:nvSpPr>
            <p:spPr bwMode="auto">
              <a:xfrm>
                <a:off x="9629775" y="2220912"/>
                <a:ext cx="1500188" cy="720725"/>
              </a:xfrm>
              <a:custGeom>
                <a:avLst/>
                <a:gdLst>
                  <a:gd name="T0" fmla="*/ 388 w 397"/>
                  <a:gd name="T1" fmla="*/ 189 h 189"/>
                  <a:gd name="T2" fmla="*/ 397 w 397"/>
                  <a:gd name="T3" fmla="*/ 156 h 189"/>
                  <a:gd name="T4" fmla="*/ 331 w 397"/>
                  <a:gd name="T5" fmla="*/ 91 h 189"/>
                  <a:gd name="T6" fmla="*/ 318 w 397"/>
                  <a:gd name="T7" fmla="*/ 92 h 189"/>
                  <a:gd name="T8" fmla="*/ 267 w 397"/>
                  <a:gd name="T9" fmla="*/ 52 h 189"/>
                  <a:gd name="T10" fmla="*/ 260 w 397"/>
                  <a:gd name="T11" fmla="*/ 53 h 189"/>
                  <a:gd name="T12" fmla="*/ 187 w 397"/>
                  <a:gd name="T13" fmla="*/ 0 h 189"/>
                  <a:gd name="T14" fmla="*/ 112 w 397"/>
                  <a:gd name="T15" fmla="*/ 57 h 189"/>
                  <a:gd name="T16" fmla="*/ 91 w 397"/>
                  <a:gd name="T17" fmla="*/ 52 h 189"/>
                  <a:gd name="T18" fmla="*/ 39 w 397"/>
                  <a:gd name="T19" fmla="*/ 104 h 189"/>
                  <a:gd name="T20" fmla="*/ 39 w 397"/>
                  <a:gd name="T21" fmla="*/ 106 h 189"/>
                  <a:gd name="T22" fmla="*/ 0 w 397"/>
                  <a:gd name="T23" fmla="*/ 161 h 189"/>
                  <a:gd name="T24" fmla="*/ 7 w 397"/>
                  <a:gd name="T25" fmla="*/ 189 h 189"/>
                  <a:gd name="T26" fmla="*/ 388 w 397"/>
                  <a:gd name="T27" fmla="*/ 189 h 189"/>
                  <a:gd name="T28" fmla="*/ 133 w 397"/>
                  <a:gd name="T29" fmla="*/ 134 h 189"/>
                  <a:gd name="T30" fmla="*/ 134 w 397"/>
                  <a:gd name="T31" fmla="*/ 134 h 189"/>
                  <a:gd name="T32" fmla="*/ 132 w 397"/>
                  <a:gd name="T33" fmla="*/ 136 h 189"/>
                  <a:gd name="T34" fmla="*/ 133 w 397"/>
                  <a:gd name="T35" fmla="*/ 134 h 189"/>
                  <a:gd name="T36" fmla="*/ 117 w 397"/>
                  <a:gd name="T37" fmla="*/ 149 h 189"/>
                  <a:gd name="T38" fmla="*/ 115 w 397"/>
                  <a:gd name="T39" fmla="*/ 152 h 189"/>
                  <a:gd name="T40" fmla="*/ 114 w 397"/>
                  <a:gd name="T41" fmla="*/ 150 h 189"/>
                  <a:gd name="T42" fmla="*/ 117 w 397"/>
                  <a:gd name="T43" fmla="*/ 14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7" h="189">
                    <a:moveTo>
                      <a:pt x="388" y="189"/>
                    </a:moveTo>
                    <a:cubicBezTo>
                      <a:pt x="394" y="179"/>
                      <a:pt x="397" y="168"/>
                      <a:pt x="397" y="156"/>
                    </a:cubicBezTo>
                    <a:cubicBezTo>
                      <a:pt x="397" y="120"/>
                      <a:pt x="368" y="91"/>
                      <a:pt x="331" y="91"/>
                    </a:cubicBezTo>
                    <a:cubicBezTo>
                      <a:pt x="327" y="91"/>
                      <a:pt x="322" y="91"/>
                      <a:pt x="318" y="92"/>
                    </a:cubicBezTo>
                    <a:cubicBezTo>
                      <a:pt x="312" y="69"/>
                      <a:pt x="292" y="52"/>
                      <a:pt x="267" y="52"/>
                    </a:cubicBezTo>
                    <a:cubicBezTo>
                      <a:pt x="265" y="52"/>
                      <a:pt x="263" y="53"/>
                      <a:pt x="260" y="53"/>
                    </a:cubicBezTo>
                    <a:cubicBezTo>
                      <a:pt x="250" y="22"/>
                      <a:pt x="221" y="0"/>
                      <a:pt x="187" y="0"/>
                    </a:cubicBezTo>
                    <a:cubicBezTo>
                      <a:pt x="151" y="0"/>
                      <a:pt x="121" y="24"/>
                      <a:pt x="112" y="57"/>
                    </a:cubicBezTo>
                    <a:cubicBezTo>
                      <a:pt x="105" y="54"/>
                      <a:pt x="98" y="52"/>
                      <a:pt x="91" y="52"/>
                    </a:cubicBezTo>
                    <a:cubicBezTo>
                      <a:pt x="62" y="52"/>
                      <a:pt x="39" y="76"/>
                      <a:pt x="39" y="104"/>
                    </a:cubicBezTo>
                    <a:cubicBezTo>
                      <a:pt x="39" y="105"/>
                      <a:pt x="39" y="105"/>
                      <a:pt x="39" y="106"/>
                    </a:cubicBezTo>
                    <a:cubicBezTo>
                      <a:pt x="16" y="114"/>
                      <a:pt x="0" y="135"/>
                      <a:pt x="0" y="161"/>
                    </a:cubicBezTo>
                    <a:cubicBezTo>
                      <a:pt x="0" y="171"/>
                      <a:pt x="2" y="180"/>
                      <a:pt x="7" y="189"/>
                    </a:cubicBezTo>
                    <a:lnTo>
                      <a:pt x="388" y="189"/>
                    </a:lnTo>
                    <a:close/>
                    <a:moveTo>
                      <a:pt x="133" y="134"/>
                    </a:moveTo>
                    <a:cubicBezTo>
                      <a:pt x="134" y="134"/>
                      <a:pt x="134" y="134"/>
                      <a:pt x="134" y="134"/>
                    </a:cubicBezTo>
                    <a:cubicBezTo>
                      <a:pt x="133" y="135"/>
                      <a:pt x="132" y="135"/>
                      <a:pt x="132" y="136"/>
                    </a:cubicBezTo>
                    <a:cubicBezTo>
                      <a:pt x="132" y="135"/>
                      <a:pt x="133" y="134"/>
                      <a:pt x="133" y="134"/>
                    </a:cubicBezTo>
                    <a:close/>
                    <a:moveTo>
                      <a:pt x="117" y="149"/>
                    </a:moveTo>
                    <a:cubicBezTo>
                      <a:pt x="116" y="150"/>
                      <a:pt x="115" y="151"/>
                      <a:pt x="115" y="152"/>
                    </a:cubicBezTo>
                    <a:cubicBezTo>
                      <a:pt x="115" y="151"/>
                      <a:pt x="114" y="151"/>
                      <a:pt x="114" y="150"/>
                    </a:cubicBezTo>
                    <a:cubicBezTo>
                      <a:pt x="115" y="150"/>
                      <a:pt x="116" y="149"/>
                      <a:pt x="117" y="14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Aa楷体" panose="02000500000000000000" pitchFamily="2" charset="-122"/>
                  <a:ea typeface="+mn-ea"/>
                  <a:cs typeface="+mn-cs"/>
                </a:endParaRPr>
              </a:p>
            </p:txBody>
          </p:sp>
        </p:grpSp>
        <p:sp>
          <p:nvSpPr>
            <p:cNvPr id="67" name="TextBox 52">
              <a:extLst>
                <a:ext uri="{FF2B5EF4-FFF2-40B4-BE49-F238E27FC236}">
                  <a16:creationId xmlns:a16="http://schemas.microsoft.com/office/drawing/2014/main" id="{8661FD5B-E477-9A27-B480-9E08CE30C6EB}"/>
                </a:ext>
              </a:extLst>
            </p:cNvPr>
            <p:cNvSpPr txBox="1"/>
            <p:nvPr/>
          </p:nvSpPr>
          <p:spPr>
            <a:xfrm>
              <a:off x="4971616" y="5642800"/>
              <a:ext cx="902811" cy="307777"/>
            </a:xfrm>
            <a:prstGeom prst="rect">
              <a:avLst/>
            </a:prstGeom>
            <a:grp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Aa楷体" panose="02000500000000000000" pitchFamily="2" charset="-122"/>
                  <a:ea typeface="+mn-ea"/>
                  <a:cs typeface="+mn-cs"/>
                </a:rPr>
                <a:t>窗口管理</a:t>
              </a:r>
              <a:endParaRPr kumimoji="0" lang="id-ID" sz="1400" b="1" i="0" u="none" strike="noStrike" kern="1200" cap="none" spc="0" normalizeH="0" baseline="0" noProof="0" dirty="0">
                <a:ln>
                  <a:noFill/>
                </a:ln>
                <a:solidFill>
                  <a:srgbClr val="000000"/>
                </a:solidFill>
                <a:effectLst/>
                <a:uLnTx/>
                <a:uFillTx/>
                <a:latin typeface="Aa楷体" panose="02000500000000000000" pitchFamily="2" charset="-122"/>
                <a:ea typeface="+mn-ea"/>
                <a:cs typeface="+mn-cs"/>
              </a:endParaRPr>
            </a:p>
          </p:txBody>
        </p:sp>
      </p:grpSp>
      <p:grpSp>
        <p:nvGrpSpPr>
          <p:cNvPr id="72" name="Group 19">
            <a:extLst>
              <a:ext uri="{FF2B5EF4-FFF2-40B4-BE49-F238E27FC236}">
                <a16:creationId xmlns:a16="http://schemas.microsoft.com/office/drawing/2014/main" id="{4DF2CCD4-159A-42F1-3325-EB13C199E73A}"/>
              </a:ext>
            </a:extLst>
          </p:cNvPr>
          <p:cNvGrpSpPr/>
          <p:nvPr/>
        </p:nvGrpSpPr>
        <p:grpSpPr>
          <a:xfrm>
            <a:off x="3272735" y="4015510"/>
            <a:ext cx="1172550" cy="610471"/>
            <a:chOff x="4806155" y="5395379"/>
            <a:chExt cx="1172550" cy="610471"/>
          </a:xfrm>
          <a:solidFill>
            <a:srgbClr val="B4ACE2"/>
          </a:solidFill>
        </p:grpSpPr>
        <p:grpSp>
          <p:nvGrpSpPr>
            <p:cNvPr id="73" name="Group 113">
              <a:extLst>
                <a:ext uri="{FF2B5EF4-FFF2-40B4-BE49-F238E27FC236}">
                  <a16:creationId xmlns:a16="http://schemas.microsoft.com/office/drawing/2014/main" id="{43C28278-B213-0CEA-4827-E8A0EE97468F}"/>
                </a:ext>
              </a:extLst>
            </p:cNvPr>
            <p:cNvGrpSpPr/>
            <p:nvPr/>
          </p:nvGrpSpPr>
          <p:grpSpPr>
            <a:xfrm flipH="1">
              <a:off x="4806155" y="5395379"/>
              <a:ext cx="1172550" cy="610471"/>
              <a:chOff x="9629775" y="2220912"/>
              <a:chExt cx="1500188" cy="781051"/>
            </a:xfrm>
            <a:grpFill/>
          </p:grpSpPr>
          <p:sp>
            <p:nvSpPr>
              <p:cNvPr id="75" name="Freeform 21">
                <a:extLst>
                  <a:ext uri="{FF2B5EF4-FFF2-40B4-BE49-F238E27FC236}">
                    <a16:creationId xmlns:a16="http://schemas.microsoft.com/office/drawing/2014/main" id="{F67A575D-B651-E77F-BCB6-1A1F227444E2}"/>
                  </a:ext>
                </a:extLst>
              </p:cNvPr>
              <p:cNvSpPr>
                <a:spLocks/>
              </p:cNvSpPr>
              <p:nvPr/>
            </p:nvSpPr>
            <p:spPr bwMode="auto">
              <a:xfrm>
                <a:off x="10128250" y="2792413"/>
                <a:ext cx="7938" cy="7938"/>
              </a:xfrm>
              <a:custGeom>
                <a:avLst/>
                <a:gdLst>
                  <a:gd name="T0" fmla="*/ 1 w 2"/>
                  <a:gd name="T1" fmla="*/ 0 h 2"/>
                  <a:gd name="T2" fmla="*/ 0 w 2"/>
                  <a:gd name="T3" fmla="*/ 2 h 2"/>
                  <a:gd name="T4" fmla="*/ 2 w 2"/>
                  <a:gd name="T5" fmla="*/ 0 h 2"/>
                  <a:gd name="T6" fmla="*/ 1 w 2"/>
                  <a:gd name="T7" fmla="*/ 0 h 2"/>
                </a:gdLst>
                <a:ahLst/>
                <a:cxnLst>
                  <a:cxn ang="0">
                    <a:pos x="T0" y="T1"/>
                  </a:cxn>
                  <a:cxn ang="0">
                    <a:pos x="T2" y="T3"/>
                  </a:cxn>
                  <a:cxn ang="0">
                    <a:pos x="T4" y="T5"/>
                  </a:cxn>
                  <a:cxn ang="0">
                    <a:pos x="T6" y="T7"/>
                  </a:cxn>
                </a:cxnLst>
                <a:rect l="0" t="0" r="r" b="b"/>
                <a:pathLst>
                  <a:path w="2" h="2">
                    <a:moveTo>
                      <a:pt x="1" y="0"/>
                    </a:moveTo>
                    <a:cubicBezTo>
                      <a:pt x="1" y="0"/>
                      <a:pt x="0" y="1"/>
                      <a:pt x="0" y="2"/>
                    </a:cubicBezTo>
                    <a:cubicBezTo>
                      <a:pt x="0" y="1"/>
                      <a:pt x="1" y="1"/>
                      <a:pt x="2" y="0"/>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Aa楷体" panose="02000500000000000000" pitchFamily="2" charset="-122"/>
                  <a:ea typeface="+mn-ea"/>
                  <a:cs typeface="+mn-cs"/>
                </a:endParaRPr>
              </a:p>
            </p:txBody>
          </p:sp>
          <p:sp>
            <p:nvSpPr>
              <p:cNvPr id="76" name="Freeform 22">
                <a:extLst>
                  <a:ext uri="{FF2B5EF4-FFF2-40B4-BE49-F238E27FC236}">
                    <a16:creationId xmlns:a16="http://schemas.microsoft.com/office/drawing/2014/main" id="{287967E1-3F0A-1910-2593-7360ED30C0B4}"/>
                  </a:ext>
                </a:extLst>
              </p:cNvPr>
              <p:cNvSpPr>
                <a:spLocks noEditPoints="1"/>
              </p:cNvSpPr>
              <p:nvPr/>
            </p:nvSpPr>
            <p:spPr bwMode="auto">
              <a:xfrm>
                <a:off x="9629775" y="2282825"/>
                <a:ext cx="1500188" cy="719138"/>
              </a:xfrm>
              <a:custGeom>
                <a:avLst/>
                <a:gdLst>
                  <a:gd name="T0" fmla="*/ 388 w 397"/>
                  <a:gd name="T1" fmla="*/ 189 h 189"/>
                  <a:gd name="T2" fmla="*/ 397 w 397"/>
                  <a:gd name="T3" fmla="*/ 156 h 189"/>
                  <a:gd name="T4" fmla="*/ 331 w 397"/>
                  <a:gd name="T5" fmla="*/ 91 h 189"/>
                  <a:gd name="T6" fmla="*/ 318 w 397"/>
                  <a:gd name="T7" fmla="*/ 92 h 189"/>
                  <a:gd name="T8" fmla="*/ 267 w 397"/>
                  <a:gd name="T9" fmla="*/ 52 h 189"/>
                  <a:gd name="T10" fmla="*/ 260 w 397"/>
                  <a:gd name="T11" fmla="*/ 53 h 189"/>
                  <a:gd name="T12" fmla="*/ 187 w 397"/>
                  <a:gd name="T13" fmla="*/ 0 h 189"/>
                  <a:gd name="T14" fmla="*/ 112 w 397"/>
                  <a:gd name="T15" fmla="*/ 57 h 189"/>
                  <a:gd name="T16" fmla="*/ 91 w 397"/>
                  <a:gd name="T17" fmla="*/ 52 h 189"/>
                  <a:gd name="T18" fmla="*/ 39 w 397"/>
                  <a:gd name="T19" fmla="*/ 104 h 189"/>
                  <a:gd name="T20" fmla="*/ 39 w 397"/>
                  <a:gd name="T21" fmla="*/ 106 h 189"/>
                  <a:gd name="T22" fmla="*/ 0 w 397"/>
                  <a:gd name="T23" fmla="*/ 161 h 189"/>
                  <a:gd name="T24" fmla="*/ 7 w 397"/>
                  <a:gd name="T25" fmla="*/ 189 h 189"/>
                  <a:gd name="T26" fmla="*/ 388 w 397"/>
                  <a:gd name="T27" fmla="*/ 189 h 189"/>
                  <a:gd name="T28" fmla="*/ 133 w 397"/>
                  <a:gd name="T29" fmla="*/ 134 h 189"/>
                  <a:gd name="T30" fmla="*/ 134 w 397"/>
                  <a:gd name="T31" fmla="*/ 134 h 189"/>
                  <a:gd name="T32" fmla="*/ 132 w 397"/>
                  <a:gd name="T33" fmla="*/ 136 h 189"/>
                  <a:gd name="T34" fmla="*/ 133 w 397"/>
                  <a:gd name="T35" fmla="*/ 134 h 189"/>
                  <a:gd name="T36" fmla="*/ 117 w 397"/>
                  <a:gd name="T37" fmla="*/ 149 h 189"/>
                  <a:gd name="T38" fmla="*/ 115 w 397"/>
                  <a:gd name="T39" fmla="*/ 152 h 189"/>
                  <a:gd name="T40" fmla="*/ 114 w 397"/>
                  <a:gd name="T41" fmla="*/ 150 h 189"/>
                  <a:gd name="T42" fmla="*/ 117 w 397"/>
                  <a:gd name="T43" fmla="*/ 14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7" h="189">
                    <a:moveTo>
                      <a:pt x="388" y="189"/>
                    </a:moveTo>
                    <a:cubicBezTo>
                      <a:pt x="394" y="179"/>
                      <a:pt x="397" y="168"/>
                      <a:pt x="397" y="156"/>
                    </a:cubicBezTo>
                    <a:cubicBezTo>
                      <a:pt x="397" y="120"/>
                      <a:pt x="368" y="91"/>
                      <a:pt x="331" y="91"/>
                    </a:cubicBezTo>
                    <a:cubicBezTo>
                      <a:pt x="327" y="91"/>
                      <a:pt x="322" y="91"/>
                      <a:pt x="318" y="92"/>
                    </a:cubicBezTo>
                    <a:cubicBezTo>
                      <a:pt x="312" y="69"/>
                      <a:pt x="292" y="52"/>
                      <a:pt x="267" y="52"/>
                    </a:cubicBezTo>
                    <a:cubicBezTo>
                      <a:pt x="265" y="52"/>
                      <a:pt x="263" y="53"/>
                      <a:pt x="260" y="53"/>
                    </a:cubicBezTo>
                    <a:cubicBezTo>
                      <a:pt x="250" y="22"/>
                      <a:pt x="221" y="0"/>
                      <a:pt x="187" y="0"/>
                    </a:cubicBezTo>
                    <a:cubicBezTo>
                      <a:pt x="151" y="0"/>
                      <a:pt x="121" y="24"/>
                      <a:pt x="112" y="57"/>
                    </a:cubicBezTo>
                    <a:cubicBezTo>
                      <a:pt x="105" y="54"/>
                      <a:pt x="98" y="52"/>
                      <a:pt x="91" y="52"/>
                    </a:cubicBezTo>
                    <a:cubicBezTo>
                      <a:pt x="62" y="52"/>
                      <a:pt x="39" y="76"/>
                      <a:pt x="39" y="104"/>
                    </a:cubicBezTo>
                    <a:cubicBezTo>
                      <a:pt x="39" y="105"/>
                      <a:pt x="39" y="105"/>
                      <a:pt x="39" y="106"/>
                    </a:cubicBezTo>
                    <a:cubicBezTo>
                      <a:pt x="16" y="114"/>
                      <a:pt x="0" y="135"/>
                      <a:pt x="0" y="161"/>
                    </a:cubicBezTo>
                    <a:cubicBezTo>
                      <a:pt x="0" y="171"/>
                      <a:pt x="2" y="180"/>
                      <a:pt x="7" y="189"/>
                    </a:cubicBezTo>
                    <a:lnTo>
                      <a:pt x="388" y="189"/>
                    </a:lnTo>
                    <a:close/>
                    <a:moveTo>
                      <a:pt x="133" y="134"/>
                    </a:moveTo>
                    <a:cubicBezTo>
                      <a:pt x="134" y="134"/>
                      <a:pt x="134" y="134"/>
                      <a:pt x="134" y="134"/>
                    </a:cubicBezTo>
                    <a:cubicBezTo>
                      <a:pt x="133" y="135"/>
                      <a:pt x="132" y="135"/>
                      <a:pt x="132" y="136"/>
                    </a:cubicBezTo>
                    <a:cubicBezTo>
                      <a:pt x="132" y="135"/>
                      <a:pt x="133" y="134"/>
                      <a:pt x="133" y="134"/>
                    </a:cubicBezTo>
                    <a:close/>
                    <a:moveTo>
                      <a:pt x="117" y="149"/>
                    </a:moveTo>
                    <a:cubicBezTo>
                      <a:pt x="116" y="150"/>
                      <a:pt x="115" y="151"/>
                      <a:pt x="115" y="152"/>
                    </a:cubicBezTo>
                    <a:cubicBezTo>
                      <a:pt x="115" y="151"/>
                      <a:pt x="114" y="151"/>
                      <a:pt x="114" y="150"/>
                    </a:cubicBezTo>
                    <a:cubicBezTo>
                      <a:pt x="115" y="150"/>
                      <a:pt x="116" y="149"/>
                      <a:pt x="117" y="14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Aa楷体" panose="02000500000000000000" pitchFamily="2" charset="-122"/>
                  <a:ea typeface="+mn-ea"/>
                  <a:cs typeface="+mn-cs"/>
                </a:endParaRPr>
              </a:p>
            </p:txBody>
          </p:sp>
          <p:sp>
            <p:nvSpPr>
              <p:cNvPr id="77" name="Freeform 23">
                <a:extLst>
                  <a:ext uri="{FF2B5EF4-FFF2-40B4-BE49-F238E27FC236}">
                    <a16:creationId xmlns:a16="http://schemas.microsoft.com/office/drawing/2014/main" id="{F09E2C20-C859-D20D-8981-CEA543472578}"/>
                  </a:ext>
                </a:extLst>
              </p:cNvPr>
              <p:cNvSpPr>
                <a:spLocks noEditPoints="1"/>
              </p:cNvSpPr>
              <p:nvPr/>
            </p:nvSpPr>
            <p:spPr bwMode="auto">
              <a:xfrm>
                <a:off x="9629775" y="2220912"/>
                <a:ext cx="1500188" cy="720725"/>
              </a:xfrm>
              <a:custGeom>
                <a:avLst/>
                <a:gdLst>
                  <a:gd name="T0" fmla="*/ 388 w 397"/>
                  <a:gd name="T1" fmla="*/ 189 h 189"/>
                  <a:gd name="T2" fmla="*/ 397 w 397"/>
                  <a:gd name="T3" fmla="*/ 156 h 189"/>
                  <a:gd name="T4" fmla="*/ 331 w 397"/>
                  <a:gd name="T5" fmla="*/ 91 h 189"/>
                  <a:gd name="T6" fmla="*/ 318 w 397"/>
                  <a:gd name="T7" fmla="*/ 92 h 189"/>
                  <a:gd name="T8" fmla="*/ 267 w 397"/>
                  <a:gd name="T9" fmla="*/ 52 h 189"/>
                  <a:gd name="T10" fmla="*/ 260 w 397"/>
                  <a:gd name="T11" fmla="*/ 53 h 189"/>
                  <a:gd name="T12" fmla="*/ 187 w 397"/>
                  <a:gd name="T13" fmla="*/ 0 h 189"/>
                  <a:gd name="T14" fmla="*/ 112 w 397"/>
                  <a:gd name="T15" fmla="*/ 57 h 189"/>
                  <a:gd name="T16" fmla="*/ 91 w 397"/>
                  <a:gd name="T17" fmla="*/ 52 h 189"/>
                  <a:gd name="T18" fmla="*/ 39 w 397"/>
                  <a:gd name="T19" fmla="*/ 104 h 189"/>
                  <a:gd name="T20" fmla="*/ 39 w 397"/>
                  <a:gd name="T21" fmla="*/ 106 h 189"/>
                  <a:gd name="T22" fmla="*/ 0 w 397"/>
                  <a:gd name="T23" fmla="*/ 161 h 189"/>
                  <a:gd name="T24" fmla="*/ 7 w 397"/>
                  <a:gd name="T25" fmla="*/ 189 h 189"/>
                  <a:gd name="T26" fmla="*/ 388 w 397"/>
                  <a:gd name="T27" fmla="*/ 189 h 189"/>
                  <a:gd name="T28" fmla="*/ 133 w 397"/>
                  <a:gd name="T29" fmla="*/ 134 h 189"/>
                  <a:gd name="T30" fmla="*/ 134 w 397"/>
                  <a:gd name="T31" fmla="*/ 134 h 189"/>
                  <a:gd name="T32" fmla="*/ 132 w 397"/>
                  <a:gd name="T33" fmla="*/ 136 h 189"/>
                  <a:gd name="T34" fmla="*/ 133 w 397"/>
                  <a:gd name="T35" fmla="*/ 134 h 189"/>
                  <a:gd name="T36" fmla="*/ 117 w 397"/>
                  <a:gd name="T37" fmla="*/ 149 h 189"/>
                  <a:gd name="T38" fmla="*/ 115 w 397"/>
                  <a:gd name="T39" fmla="*/ 152 h 189"/>
                  <a:gd name="T40" fmla="*/ 114 w 397"/>
                  <a:gd name="T41" fmla="*/ 150 h 189"/>
                  <a:gd name="T42" fmla="*/ 117 w 397"/>
                  <a:gd name="T43" fmla="*/ 14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7" h="189">
                    <a:moveTo>
                      <a:pt x="388" y="189"/>
                    </a:moveTo>
                    <a:cubicBezTo>
                      <a:pt x="394" y="179"/>
                      <a:pt x="397" y="168"/>
                      <a:pt x="397" y="156"/>
                    </a:cubicBezTo>
                    <a:cubicBezTo>
                      <a:pt x="397" y="120"/>
                      <a:pt x="368" y="91"/>
                      <a:pt x="331" y="91"/>
                    </a:cubicBezTo>
                    <a:cubicBezTo>
                      <a:pt x="327" y="91"/>
                      <a:pt x="322" y="91"/>
                      <a:pt x="318" y="92"/>
                    </a:cubicBezTo>
                    <a:cubicBezTo>
                      <a:pt x="312" y="69"/>
                      <a:pt x="292" y="52"/>
                      <a:pt x="267" y="52"/>
                    </a:cubicBezTo>
                    <a:cubicBezTo>
                      <a:pt x="265" y="52"/>
                      <a:pt x="263" y="53"/>
                      <a:pt x="260" y="53"/>
                    </a:cubicBezTo>
                    <a:cubicBezTo>
                      <a:pt x="250" y="22"/>
                      <a:pt x="221" y="0"/>
                      <a:pt x="187" y="0"/>
                    </a:cubicBezTo>
                    <a:cubicBezTo>
                      <a:pt x="151" y="0"/>
                      <a:pt x="121" y="24"/>
                      <a:pt x="112" y="57"/>
                    </a:cubicBezTo>
                    <a:cubicBezTo>
                      <a:pt x="105" y="54"/>
                      <a:pt x="98" y="52"/>
                      <a:pt x="91" y="52"/>
                    </a:cubicBezTo>
                    <a:cubicBezTo>
                      <a:pt x="62" y="52"/>
                      <a:pt x="39" y="76"/>
                      <a:pt x="39" y="104"/>
                    </a:cubicBezTo>
                    <a:cubicBezTo>
                      <a:pt x="39" y="105"/>
                      <a:pt x="39" y="105"/>
                      <a:pt x="39" y="106"/>
                    </a:cubicBezTo>
                    <a:cubicBezTo>
                      <a:pt x="16" y="114"/>
                      <a:pt x="0" y="135"/>
                      <a:pt x="0" y="161"/>
                    </a:cubicBezTo>
                    <a:cubicBezTo>
                      <a:pt x="0" y="171"/>
                      <a:pt x="2" y="180"/>
                      <a:pt x="7" y="189"/>
                    </a:cubicBezTo>
                    <a:lnTo>
                      <a:pt x="388" y="189"/>
                    </a:lnTo>
                    <a:close/>
                    <a:moveTo>
                      <a:pt x="133" y="134"/>
                    </a:moveTo>
                    <a:cubicBezTo>
                      <a:pt x="134" y="134"/>
                      <a:pt x="134" y="134"/>
                      <a:pt x="134" y="134"/>
                    </a:cubicBezTo>
                    <a:cubicBezTo>
                      <a:pt x="133" y="135"/>
                      <a:pt x="132" y="135"/>
                      <a:pt x="132" y="136"/>
                    </a:cubicBezTo>
                    <a:cubicBezTo>
                      <a:pt x="132" y="135"/>
                      <a:pt x="133" y="134"/>
                      <a:pt x="133" y="134"/>
                    </a:cubicBezTo>
                    <a:close/>
                    <a:moveTo>
                      <a:pt x="117" y="149"/>
                    </a:moveTo>
                    <a:cubicBezTo>
                      <a:pt x="116" y="150"/>
                      <a:pt x="115" y="151"/>
                      <a:pt x="115" y="152"/>
                    </a:cubicBezTo>
                    <a:cubicBezTo>
                      <a:pt x="115" y="151"/>
                      <a:pt x="114" y="151"/>
                      <a:pt x="114" y="150"/>
                    </a:cubicBezTo>
                    <a:cubicBezTo>
                      <a:pt x="115" y="150"/>
                      <a:pt x="116" y="149"/>
                      <a:pt x="117" y="14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Aa楷体" panose="02000500000000000000" pitchFamily="2" charset="-122"/>
                  <a:ea typeface="+mn-ea"/>
                  <a:cs typeface="+mn-cs"/>
                </a:endParaRPr>
              </a:p>
            </p:txBody>
          </p:sp>
        </p:grpSp>
        <p:sp>
          <p:nvSpPr>
            <p:cNvPr id="74" name="TextBox 52">
              <a:extLst>
                <a:ext uri="{FF2B5EF4-FFF2-40B4-BE49-F238E27FC236}">
                  <a16:creationId xmlns:a16="http://schemas.microsoft.com/office/drawing/2014/main" id="{E1A68162-E527-32B2-62EF-B274BC32E5F7}"/>
                </a:ext>
              </a:extLst>
            </p:cNvPr>
            <p:cNvSpPr txBox="1"/>
            <p:nvPr/>
          </p:nvSpPr>
          <p:spPr>
            <a:xfrm>
              <a:off x="4881849" y="5642800"/>
              <a:ext cx="1082348"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778495"/>
                  </a:solidFill>
                  <a:effectLst/>
                  <a:uLnTx/>
                  <a:uFillTx/>
                  <a:latin typeface="Aa楷体" panose="02000500000000000000" pitchFamily="2" charset="-122"/>
                  <a:ea typeface="+mn-ea"/>
                  <a:cs typeface="+mn-cs"/>
                </a:rPr>
                <a:t>缓冲区管理</a:t>
              </a:r>
              <a:endParaRPr kumimoji="0" lang="id-ID" sz="1400" b="1" i="0" u="none" strike="noStrike" kern="1200" cap="none" spc="0" normalizeH="0" baseline="0" noProof="0" dirty="0">
                <a:ln>
                  <a:noFill/>
                </a:ln>
                <a:solidFill>
                  <a:srgbClr val="778495"/>
                </a:solidFill>
                <a:effectLst/>
                <a:uLnTx/>
                <a:uFillTx/>
                <a:latin typeface="Aa楷体" panose="02000500000000000000" pitchFamily="2" charset="-122"/>
                <a:ea typeface="+mn-ea"/>
                <a:cs typeface="+mn-cs"/>
              </a:endParaRPr>
            </a:p>
          </p:txBody>
        </p:sp>
      </p:grpSp>
      <p:grpSp>
        <p:nvGrpSpPr>
          <p:cNvPr id="78" name="Group 21">
            <a:extLst>
              <a:ext uri="{FF2B5EF4-FFF2-40B4-BE49-F238E27FC236}">
                <a16:creationId xmlns:a16="http://schemas.microsoft.com/office/drawing/2014/main" id="{4D47B546-AB30-98FA-FA03-743AFB463C35}"/>
              </a:ext>
            </a:extLst>
          </p:cNvPr>
          <p:cNvGrpSpPr/>
          <p:nvPr/>
        </p:nvGrpSpPr>
        <p:grpSpPr>
          <a:xfrm>
            <a:off x="2302403" y="5099278"/>
            <a:ext cx="1172550" cy="610471"/>
            <a:chOff x="6218428" y="5395379"/>
            <a:chExt cx="1172550" cy="610471"/>
          </a:xfrm>
        </p:grpSpPr>
        <p:grpSp>
          <p:nvGrpSpPr>
            <p:cNvPr id="79" name="Group 109">
              <a:extLst>
                <a:ext uri="{FF2B5EF4-FFF2-40B4-BE49-F238E27FC236}">
                  <a16:creationId xmlns:a16="http://schemas.microsoft.com/office/drawing/2014/main" id="{319BC944-EADD-9111-1433-F7CE987A5B80}"/>
                </a:ext>
              </a:extLst>
            </p:cNvPr>
            <p:cNvGrpSpPr/>
            <p:nvPr/>
          </p:nvGrpSpPr>
          <p:grpSpPr>
            <a:xfrm>
              <a:off x="6218428" y="5395379"/>
              <a:ext cx="1172550" cy="610471"/>
              <a:chOff x="9629775" y="2220912"/>
              <a:chExt cx="1500188" cy="781051"/>
            </a:xfrm>
          </p:grpSpPr>
          <p:sp>
            <p:nvSpPr>
              <p:cNvPr id="81" name="Freeform 21">
                <a:extLst>
                  <a:ext uri="{FF2B5EF4-FFF2-40B4-BE49-F238E27FC236}">
                    <a16:creationId xmlns:a16="http://schemas.microsoft.com/office/drawing/2014/main" id="{F589E515-2370-4035-E74F-CB5BED2B2BFC}"/>
                  </a:ext>
                </a:extLst>
              </p:cNvPr>
              <p:cNvSpPr>
                <a:spLocks/>
              </p:cNvSpPr>
              <p:nvPr/>
            </p:nvSpPr>
            <p:spPr bwMode="auto">
              <a:xfrm>
                <a:off x="10128250" y="2792413"/>
                <a:ext cx="7938" cy="7938"/>
              </a:xfrm>
              <a:custGeom>
                <a:avLst/>
                <a:gdLst>
                  <a:gd name="T0" fmla="*/ 1 w 2"/>
                  <a:gd name="T1" fmla="*/ 0 h 2"/>
                  <a:gd name="T2" fmla="*/ 0 w 2"/>
                  <a:gd name="T3" fmla="*/ 2 h 2"/>
                  <a:gd name="T4" fmla="*/ 2 w 2"/>
                  <a:gd name="T5" fmla="*/ 0 h 2"/>
                  <a:gd name="T6" fmla="*/ 1 w 2"/>
                  <a:gd name="T7" fmla="*/ 0 h 2"/>
                </a:gdLst>
                <a:ahLst/>
                <a:cxnLst>
                  <a:cxn ang="0">
                    <a:pos x="T0" y="T1"/>
                  </a:cxn>
                  <a:cxn ang="0">
                    <a:pos x="T2" y="T3"/>
                  </a:cxn>
                  <a:cxn ang="0">
                    <a:pos x="T4" y="T5"/>
                  </a:cxn>
                  <a:cxn ang="0">
                    <a:pos x="T6" y="T7"/>
                  </a:cxn>
                </a:cxnLst>
                <a:rect l="0" t="0" r="r" b="b"/>
                <a:pathLst>
                  <a:path w="2" h="2">
                    <a:moveTo>
                      <a:pt x="1" y="0"/>
                    </a:moveTo>
                    <a:cubicBezTo>
                      <a:pt x="1" y="0"/>
                      <a:pt x="0" y="1"/>
                      <a:pt x="0" y="2"/>
                    </a:cubicBezTo>
                    <a:cubicBezTo>
                      <a:pt x="0" y="1"/>
                      <a:pt x="1" y="1"/>
                      <a:pt x="2" y="0"/>
                    </a:cubicBezTo>
                    <a:cubicBezTo>
                      <a:pt x="2" y="0"/>
                      <a:pt x="2" y="0"/>
                      <a:pt x="1" y="0"/>
                    </a:cubicBezTo>
                    <a:close/>
                  </a:path>
                </a:pathLst>
              </a:custGeom>
              <a:solidFill>
                <a:srgbClr val="4743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Aa楷体" panose="02000500000000000000" pitchFamily="2" charset="-122"/>
                  <a:ea typeface="+mn-ea"/>
                  <a:cs typeface="+mn-cs"/>
                </a:endParaRPr>
              </a:p>
            </p:txBody>
          </p:sp>
          <p:sp>
            <p:nvSpPr>
              <p:cNvPr id="82" name="Freeform 22">
                <a:extLst>
                  <a:ext uri="{FF2B5EF4-FFF2-40B4-BE49-F238E27FC236}">
                    <a16:creationId xmlns:a16="http://schemas.microsoft.com/office/drawing/2014/main" id="{61EAB6EE-7EEA-44B1-1350-65FC83925322}"/>
                  </a:ext>
                </a:extLst>
              </p:cNvPr>
              <p:cNvSpPr>
                <a:spLocks noEditPoints="1"/>
              </p:cNvSpPr>
              <p:nvPr/>
            </p:nvSpPr>
            <p:spPr bwMode="auto">
              <a:xfrm>
                <a:off x="9629775" y="2282825"/>
                <a:ext cx="1500188" cy="719138"/>
              </a:xfrm>
              <a:custGeom>
                <a:avLst/>
                <a:gdLst>
                  <a:gd name="T0" fmla="*/ 388 w 397"/>
                  <a:gd name="T1" fmla="*/ 189 h 189"/>
                  <a:gd name="T2" fmla="*/ 397 w 397"/>
                  <a:gd name="T3" fmla="*/ 156 h 189"/>
                  <a:gd name="T4" fmla="*/ 331 w 397"/>
                  <a:gd name="T5" fmla="*/ 91 h 189"/>
                  <a:gd name="T6" fmla="*/ 318 w 397"/>
                  <a:gd name="T7" fmla="*/ 92 h 189"/>
                  <a:gd name="T8" fmla="*/ 267 w 397"/>
                  <a:gd name="T9" fmla="*/ 52 h 189"/>
                  <a:gd name="T10" fmla="*/ 260 w 397"/>
                  <a:gd name="T11" fmla="*/ 53 h 189"/>
                  <a:gd name="T12" fmla="*/ 187 w 397"/>
                  <a:gd name="T13" fmla="*/ 0 h 189"/>
                  <a:gd name="T14" fmla="*/ 112 w 397"/>
                  <a:gd name="T15" fmla="*/ 57 h 189"/>
                  <a:gd name="T16" fmla="*/ 91 w 397"/>
                  <a:gd name="T17" fmla="*/ 52 h 189"/>
                  <a:gd name="T18" fmla="*/ 39 w 397"/>
                  <a:gd name="T19" fmla="*/ 104 h 189"/>
                  <a:gd name="T20" fmla="*/ 39 w 397"/>
                  <a:gd name="T21" fmla="*/ 106 h 189"/>
                  <a:gd name="T22" fmla="*/ 0 w 397"/>
                  <a:gd name="T23" fmla="*/ 161 h 189"/>
                  <a:gd name="T24" fmla="*/ 7 w 397"/>
                  <a:gd name="T25" fmla="*/ 189 h 189"/>
                  <a:gd name="T26" fmla="*/ 388 w 397"/>
                  <a:gd name="T27" fmla="*/ 189 h 189"/>
                  <a:gd name="T28" fmla="*/ 133 w 397"/>
                  <a:gd name="T29" fmla="*/ 134 h 189"/>
                  <a:gd name="T30" fmla="*/ 134 w 397"/>
                  <a:gd name="T31" fmla="*/ 134 h 189"/>
                  <a:gd name="T32" fmla="*/ 132 w 397"/>
                  <a:gd name="T33" fmla="*/ 136 h 189"/>
                  <a:gd name="T34" fmla="*/ 133 w 397"/>
                  <a:gd name="T35" fmla="*/ 134 h 189"/>
                  <a:gd name="T36" fmla="*/ 117 w 397"/>
                  <a:gd name="T37" fmla="*/ 149 h 189"/>
                  <a:gd name="T38" fmla="*/ 115 w 397"/>
                  <a:gd name="T39" fmla="*/ 152 h 189"/>
                  <a:gd name="T40" fmla="*/ 114 w 397"/>
                  <a:gd name="T41" fmla="*/ 150 h 189"/>
                  <a:gd name="T42" fmla="*/ 117 w 397"/>
                  <a:gd name="T43" fmla="*/ 14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7" h="189">
                    <a:moveTo>
                      <a:pt x="388" y="189"/>
                    </a:moveTo>
                    <a:cubicBezTo>
                      <a:pt x="394" y="179"/>
                      <a:pt x="397" y="168"/>
                      <a:pt x="397" y="156"/>
                    </a:cubicBezTo>
                    <a:cubicBezTo>
                      <a:pt x="397" y="120"/>
                      <a:pt x="368" y="91"/>
                      <a:pt x="331" y="91"/>
                    </a:cubicBezTo>
                    <a:cubicBezTo>
                      <a:pt x="327" y="91"/>
                      <a:pt x="322" y="91"/>
                      <a:pt x="318" y="92"/>
                    </a:cubicBezTo>
                    <a:cubicBezTo>
                      <a:pt x="312" y="69"/>
                      <a:pt x="292" y="52"/>
                      <a:pt x="267" y="52"/>
                    </a:cubicBezTo>
                    <a:cubicBezTo>
                      <a:pt x="265" y="52"/>
                      <a:pt x="263" y="53"/>
                      <a:pt x="260" y="53"/>
                    </a:cubicBezTo>
                    <a:cubicBezTo>
                      <a:pt x="250" y="22"/>
                      <a:pt x="221" y="0"/>
                      <a:pt x="187" y="0"/>
                    </a:cubicBezTo>
                    <a:cubicBezTo>
                      <a:pt x="151" y="0"/>
                      <a:pt x="121" y="24"/>
                      <a:pt x="112" y="57"/>
                    </a:cubicBezTo>
                    <a:cubicBezTo>
                      <a:pt x="105" y="54"/>
                      <a:pt x="98" y="52"/>
                      <a:pt x="91" y="52"/>
                    </a:cubicBezTo>
                    <a:cubicBezTo>
                      <a:pt x="62" y="52"/>
                      <a:pt x="39" y="76"/>
                      <a:pt x="39" y="104"/>
                    </a:cubicBezTo>
                    <a:cubicBezTo>
                      <a:pt x="39" y="105"/>
                      <a:pt x="39" y="105"/>
                      <a:pt x="39" y="106"/>
                    </a:cubicBezTo>
                    <a:cubicBezTo>
                      <a:pt x="16" y="114"/>
                      <a:pt x="0" y="135"/>
                      <a:pt x="0" y="161"/>
                    </a:cubicBezTo>
                    <a:cubicBezTo>
                      <a:pt x="0" y="171"/>
                      <a:pt x="2" y="180"/>
                      <a:pt x="7" y="189"/>
                    </a:cubicBezTo>
                    <a:lnTo>
                      <a:pt x="388" y="189"/>
                    </a:lnTo>
                    <a:close/>
                    <a:moveTo>
                      <a:pt x="133" y="134"/>
                    </a:moveTo>
                    <a:cubicBezTo>
                      <a:pt x="134" y="134"/>
                      <a:pt x="134" y="134"/>
                      <a:pt x="134" y="134"/>
                    </a:cubicBezTo>
                    <a:cubicBezTo>
                      <a:pt x="133" y="135"/>
                      <a:pt x="132" y="135"/>
                      <a:pt x="132" y="136"/>
                    </a:cubicBezTo>
                    <a:cubicBezTo>
                      <a:pt x="132" y="135"/>
                      <a:pt x="133" y="134"/>
                      <a:pt x="133" y="134"/>
                    </a:cubicBezTo>
                    <a:close/>
                    <a:moveTo>
                      <a:pt x="117" y="149"/>
                    </a:moveTo>
                    <a:cubicBezTo>
                      <a:pt x="116" y="150"/>
                      <a:pt x="115" y="151"/>
                      <a:pt x="115" y="152"/>
                    </a:cubicBezTo>
                    <a:cubicBezTo>
                      <a:pt x="115" y="151"/>
                      <a:pt x="114" y="151"/>
                      <a:pt x="114" y="150"/>
                    </a:cubicBezTo>
                    <a:cubicBezTo>
                      <a:pt x="115" y="150"/>
                      <a:pt x="116" y="149"/>
                      <a:pt x="117" y="149"/>
                    </a:cubicBezTo>
                    <a:close/>
                  </a:path>
                </a:pathLst>
              </a:custGeom>
              <a:solidFill>
                <a:schemeClr val="accent5">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Aa楷体" panose="02000500000000000000" pitchFamily="2" charset="-122"/>
                  <a:ea typeface="+mn-ea"/>
                  <a:cs typeface="+mn-cs"/>
                </a:endParaRPr>
              </a:p>
            </p:txBody>
          </p:sp>
          <p:sp>
            <p:nvSpPr>
              <p:cNvPr id="86" name="Freeform 23">
                <a:extLst>
                  <a:ext uri="{FF2B5EF4-FFF2-40B4-BE49-F238E27FC236}">
                    <a16:creationId xmlns:a16="http://schemas.microsoft.com/office/drawing/2014/main" id="{65A15F39-02E1-2301-CD2A-FE7A090EF290}"/>
                  </a:ext>
                </a:extLst>
              </p:cNvPr>
              <p:cNvSpPr>
                <a:spLocks noEditPoints="1"/>
              </p:cNvSpPr>
              <p:nvPr/>
            </p:nvSpPr>
            <p:spPr bwMode="auto">
              <a:xfrm>
                <a:off x="9629775" y="2220912"/>
                <a:ext cx="1500188" cy="720725"/>
              </a:xfrm>
              <a:custGeom>
                <a:avLst/>
                <a:gdLst>
                  <a:gd name="T0" fmla="*/ 388 w 397"/>
                  <a:gd name="T1" fmla="*/ 189 h 189"/>
                  <a:gd name="T2" fmla="*/ 397 w 397"/>
                  <a:gd name="T3" fmla="*/ 156 h 189"/>
                  <a:gd name="T4" fmla="*/ 331 w 397"/>
                  <a:gd name="T5" fmla="*/ 91 h 189"/>
                  <a:gd name="T6" fmla="*/ 318 w 397"/>
                  <a:gd name="T7" fmla="*/ 92 h 189"/>
                  <a:gd name="T8" fmla="*/ 267 w 397"/>
                  <a:gd name="T9" fmla="*/ 52 h 189"/>
                  <a:gd name="T10" fmla="*/ 260 w 397"/>
                  <a:gd name="T11" fmla="*/ 53 h 189"/>
                  <a:gd name="T12" fmla="*/ 187 w 397"/>
                  <a:gd name="T13" fmla="*/ 0 h 189"/>
                  <a:gd name="T14" fmla="*/ 112 w 397"/>
                  <a:gd name="T15" fmla="*/ 57 h 189"/>
                  <a:gd name="T16" fmla="*/ 91 w 397"/>
                  <a:gd name="T17" fmla="*/ 52 h 189"/>
                  <a:gd name="T18" fmla="*/ 39 w 397"/>
                  <a:gd name="T19" fmla="*/ 104 h 189"/>
                  <a:gd name="T20" fmla="*/ 39 w 397"/>
                  <a:gd name="T21" fmla="*/ 106 h 189"/>
                  <a:gd name="T22" fmla="*/ 0 w 397"/>
                  <a:gd name="T23" fmla="*/ 161 h 189"/>
                  <a:gd name="T24" fmla="*/ 7 w 397"/>
                  <a:gd name="T25" fmla="*/ 189 h 189"/>
                  <a:gd name="T26" fmla="*/ 388 w 397"/>
                  <a:gd name="T27" fmla="*/ 189 h 189"/>
                  <a:gd name="T28" fmla="*/ 133 w 397"/>
                  <a:gd name="T29" fmla="*/ 134 h 189"/>
                  <a:gd name="T30" fmla="*/ 134 w 397"/>
                  <a:gd name="T31" fmla="*/ 134 h 189"/>
                  <a:gd name="T32" fmla="*/ 132 w 397"/>
                  <a:gd name="T33" fmla="*/ 136 h 189"/>
                  <a:gd name="T34" fmla="*/ 133 w 397"/>
                  <a:gd name="T35" fmla="*/ 134 h 189"/>
                  <a:gd name="T36" fmla="*/ 117 w 397"/>
                  <a:gd name="T37" fmla="*/ 149 h 189"/>
                  <a:gd name="T38" fmla="*/ 115 w 397"/>
                  <a:gd name="T39" fmla="*/ 152 h 189"/>
                  <a:gd name="T40" fmla="*/ 114 w 397"/>
                  <a:gd name="T41" fmla="*/ 150 h 189"/>
                  <a:gd name="T42" fmla="*/ 117 w 397"/>
                  <a:gd name="T43" fmla="*/ 14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7" h="189">
                    <a:moveTo>
                      <a:pt x="388" y="189"/>
                    </a:moveTo>
                    <a:cubicBezTo>
                      <a:pt x="394" y="179"/>
                      <a:pt x="397" y="168"/>
                      <a:pt x="397" y="156"/>
                    </a:cubicBezTo>
                    <a:cubicBezTo>
                      <a:pt x="397" y="120"/>
                      <a:pt x="368" y="91"/>
                      <a:pt x="331" y="91"/>
                    </a:cubicBezTo>
                    <a:cubicBezTo>
                      <a:pt x="327" y="91"/>
                      <a:pt x="322" y="91"/>
                      <a:pt x="318" y="92"/>
                    </a:cubicBezTo>
                    <a:cubicBezTo>
                      <a:pt x="312" y="69"/>
                      <a:pt x="292" y="52"/>
                      <a:pt x="267" y="52"/>
                    </a:cubicBezTo>
                    <a:cubicBezTo>
                      <a:pt x="265" y="52"/>
                      <a:pt x="263" y="53"/>
                      <a:pt x="260" y="53"/>
                    </a:cubicBezTo>
                    <a:cubicBezTo>
                      <a:pt x="250" y="22"/>
                      <a:pt x="221" y="0"/>
                      <a:pt x="187" y="0"/>
                    </a:cubicBezTo>
                    <a:cubicBezTo>
                      <a:pt x="151" y="0"/>
                      <a:pt x="121" y="24"/>
                      <a:pt x="112" y="57"/>
                    </a:cubicBezTo>
                    <a:cubicBezTo>
                      <a:pt x="105" y="54"/>
                      <a:pt x="98" y="52"/>
                      <a:pt x="91" y="52"/>
                    </a:cubicBezTo>
                    <a:cubicBezTo>
                      <a:pt x="62" y="52"/>
                      <a:pt x="39" y="76"/>
                      <a:pt x="39" y="104"/>
                    </a:cubicBezTo>
                    <a:cubicBezTo>
                      <a:pt x="39" y="105"/>
                      <a:pt x="39" y="105"/>
                      <a:pt x="39" y="106"/>
                    </a:cubicBezTo>
                    <a:cubicBezTo>
                      <a:pt x="16" y="114"/>
                      <a:pt x="0" y="135"/>
                      <a:pt x="0" y="161"/>
                    </a:cubicBezTo>
                    <a:cubicBezTo>
                      <a:pt x="0" y="171"/>
                      <a:pt x="2" y="180"/>
                      <a:pt x="7" y="189"/>
                    </a:cubicBezTo>
                    <a:lnTo>
                      <a:pt x="388" y="189"/>
                    </a:lnTo>
                    <a:close/>
                    <a:moveTo>
                      <a:pt x="133" y="134"/>
                    </a:moveTo>
                    <a:cubicBezTo>
                      <a:pt x="134" y="134"/>
                      <a:pt x="134" y="134"/>
                      <a:pt x="134" y="134"/>
                    </a:cubicBezTo>
                    <a:cubicBezTo>
                      <a:pt x="133" y="135"/>
                      <a:pt x="132" y="135"/>
                      <a:pt x="132" y="136"/>
                    </a:cubicBezTo>
                    <a:cubicBezTo>
                      <a:pt x="132" y="135"/>
                      <a:pt x="133" y="134"/>
                      <a:pt x="133" y="134"/>
                    </a:cubicBezTo>
                    <a:close/>
                    <a:moveTo>
                      <a:pt x="117" y="149"/>
                    </a:moveTo>
                    <a:cubicBezTo>
                      <a:pt x="116" y="150"/>
                      <a:pt x="115" y="151"/>
                      <a:pt x="115" y="152"/>
                    </a:cubicBezTo>
                    <a:cubicBezTo>
                      <a:pt x="115" y="151"/>
                      <a:pt x="114" y="151"/>
                      <a:pt x="114" y="150"/>
                    </a:cubicBezTo>
                    <a:cubicBezTo>
                      <a:pt x="115" y="150"/>
                      <a:pt x="116" y="149"/>
                      <a:pt x="117" y="149"/>
                    </a:cubicBez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Aa楷体" panose="02000500000000000000" pitchFamily="2" charset="-122"/>
                  <a:ea typeface="+mn-ea"/>
                  <a:cs typeface="+mn-cs"/>
                </a:endParaRPr>
              </a:p>
            </p:txBody>
          </p:sp>
        </p:grpSp>
        <p:sp>
          <p:nvSpPr>
            <p:cNvPr id="80" name="TextBox 57">
              <a:extLst>
                <a:ext uri="{FF2B5EF4-FFF2-40B4-BE49-F238E27FC236}">
                  <a16:creationId xmlns:a16="http://schemas.microsoft.com/office/drawing/2014/main" id="{48F8175E-1D11-7012-8CDF-66AE1D3546B7}"/>
                </a:ext>
              </a:extLst>
            </p:cNvPr>
            <p:cNvSpPr txBox="1"/>
            <p:nvPr/>
          </p:nvSpPr>
          <p:spPr>
            <a:xfrm>
              <a:off x="6533840" y="5642800"/>
              <a:ext cx="510076"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778495"/>
                  </a:solidFill>
                  <a:effectLst/>
                  <a:uLnTx/>
                  <a:uFillTx/>
                  <a:latin typeface="Aa楷体" panose="02000500000000000000" pitchFamily="2" charset="-122"/>
                  <a:ea typeface="+mn-ea"/>
                  <a:cs typeface="+mn-cs"/>
                </a:rPr>
                <a:t>序号</a:t>
              </a:r>
              <a:endParaRPr kumimoji="0" lang="id-ID" sz="1200" b="1" i="0" u="none" strike="noStrike" kern="1200" cap="none" spc="0" normalizeH="0" baseline="0" noProof="0" dirty="0">
                <a:ln>
                  <a:noFill/>
                </a:ln>
                <a:solidFill>
                  <a:srgbClr val="778495"/>
                </a:solidFill>
                <a:effectLst/>
                <a:uLnTx/>
                <a:uFillTx/>
                <a:latin typeface="Aa楷体" panose="02000500000000000000" pitchFamily="2" charset="-122"/>
                <a:ea typeface="+mn-ea"/>
                <a:cs typeface="+mn-cs"/>
              </a:endParaRPr>
            </a:p>
          </p:txBody>
        </p:sp>
      </p:grpSp>
      <p:grpSp>
        <p:nvGrpSpPr>
          <p:cNvPr id="87" name="Group 21">
            <a:extLst>
              <a:ext uri="{FF2B5EF4-FFF2-40B4-BE49-F238E27FC236}">
                <a16:creationId xmlns:a16="http://schemas.microsoft.com/office/drawing/2014/main" id="{A0C87178-CC29-B5E7-4EA4-8BF833BB0412}"/>
              </a:ext>
            </a:extLst>
          </p:cNvPr>
          <p:cNvGrpSpPr/>
          <p:nvPr/>
        </p:nvGrpSpPr>
        <p:grpSpPr>
          <a:xfrm>
            <a:off x="3602677" y="5109232"/>
            <a:ext cx="1172550" cy="610471"/>
            <a:chOff x="6218428" y="5395379"/>
            <a:chExt cx="1172550" cy="610471"/>
          </a:xfrm>
          <a:solidFill>
            <a:srgbClr val="91A1DC"/>
          </a:solidFill>
        </p:grpSpPr>
        <p:grpSp>
          <p:nvGrpSpPr>
            <p:cNvPr id="88" name="Group 109">
              <a:extLst>
                <a:ext uri="{FF2B5EF4-FFF2-40B4-BE49-F238E27FC236}">
                  <a16:creationId xmlns:a16="http://schemas.microsoft.com/office/drawing/2014/main" id="{C8C6FB3B-FFC4-96D3-F731-6F1151883E74}"/>
                </a:ext>
              </a:extLst>
            </p:cNvPr>
            <p:cNvGrpSpPr/>
            <p:nvPr/>
          </p:nvGrpSpPr>
          <p:grpSpPr>
            <a:xfrm>
              <a:off x="6218428" y="5395379"/>
              <a:ext cx="1172550" cy="610471"/>
              <a:chOff x="9629775" y="2220912"/>
              <a:chExt cx="1500188" cy="781051"/>
            </a:xfrm>
            <a:grpFill/>
          </p:grpSpPr>
          <p:sp>
            <p:nvSpPr>
              <p:cNvPr id="100" name="Freeform 21">
                <a:extLst>
                  <a:ext uri="{FF2B5EF4-FFF2-40B4-BE49-F238E27FC236}">
                    <a16:creationId xmlns:a16="http://schemas.microsoft.com/office/drawing/2014/main" id="{DA17BCAB-4FDD-6794-0816-EE5B1A0AF71D}"/>
                  </a:ext>
                </a:extLst>
              </p:cNvPr>
              <p:cNvSpPr>
                <a:spLocks/>
              </p:cNvSpPr>
              <p:nvPr/>
            </p:nvSpPr>
            <p:spPr bwMode="auto">
              <a:xfrm>
                <a:off x="10128250" y="2792413"/>
                <a:ext cx="7938" cy="7938"/>
              </a:xfrm>
              <a:custGeom>
                <a:avLst/>
                <a:gdLst>
                  <a:gd name="T0" fmla="*/ 1 w 2"/>
                  <a:gd name="T1" fmla="*/ 0 h 2"/>
                  <a:gd name="T2" fmla="*/ 0 w 2"/>
                  <a:gd name="T3" fmla="*/ 2 h 2"/>
                  <a:gd name="T4" fmla="*/ 2 w 2"/>
                  <a:gd name="T5" fmla="*/ 0 h 2"/>
                  <a:gd name="T6" fmla="*/ 1 w 2"/>
                  <a:gd name="T7" fmla="*/ 0 h 2"/>
                </a:gdLst>
                <a:ahLst/>
                <a:cxnLst>
                  <a:cxn ang="0">
                    <a:pos x="T0" y="T1"/>
                  </a:cxn>
                  <a:cxn ang="0">
                    <a:pos x="T2" y="T3"/>
                  </a:cxn>
                  <a:cxn ang="0">
                    <a:pos x="T4" y="T5"/>
                  </a:cxn>
                  <a:cxn ang="0">
                    <a:pos x="T6" y="T7"/>
                  </a:cxn>
                </a:cxnLst>
                <a:rect l="0" t="0" r="r" b="b"/>
                <a:pathLst>
                  <a:path w="2" h="2">
                    <a:moveTo>
                      <a:pt x="1" y="0"/>
                    </a:moveTo>
                    <a:cubicBezTo>
                      <a:pt x="1" y="0"/>
                      <a:pt x="0" y="1"/>
                      <a:pt x="0" y="2"/>
                    </a:cubicBezTo>
                    <a:cubicBezTo>
                      <a:pt x="0" y="1"/>
                      <a:pt x="1" y="1"/>
                      <a:pt x="2" y="0"/>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Aa楷体" panose="02000500000000000000" pitchFamily="2" charset="-122"/>
                  <a:ea typeface="+mn-ea"/>
                  <a:cs typeface="+mn-cs"/>
                </a:endParaRPr>
              </a:p>
            </p:txBody>
          </p:sp>
          <p:sp>
            <p:nvSpPr>
              <p:cNvPr id="101" name="Freeform 22">
                <a:extLst>
                  <a:ext uri="{FF2B5EF4-FFF2-40B4-BE49-F238E27FC236}">
                    <a16:creationId xmlns:a16="http://schemas.microsoft.com/office/drawing/2014/main" id="{7A09A5CF-01E4-6DEE-D7A4-1119018C9EED}"/>
                  </a:ext>
                </a:extLst>
              </p:cNvPr>
              <p:cNvSpPr>
                <a:spLocks noEditPoints="1"/>
              </p:cNvSpPr>
              <p:nvPr/>
            </p:nvSpPr>
            <p:spPr bwMode="auto">
              <a:xfrm>
                <a:off x="9629775" y="2282825"/>
                <a:ext cx="1500188" cy="719138"/>
              </a:xfrm>
              <a:custGeom>
                <a:avLst/>
                <a:gdLst>
                  <a:gd name="T0" fmla="*/ 388 w 397"/>
                  <a:gd name="T1" fmla="*/ 189 h 189"/>
                  <a:gd name="T2" fmla="*/ 397 w 397"/>
                  <a:gd name="T3" fmla="*/ 156 h 189"/>
                  <a:gd name="T4" fmla="*/ 331 w 397"/>
                  <a:gd name="T5" fmla="*/ 91 h 189"/>
                  <a:gd name="T6" fmla="*/ 318 w 397"/>
                  <a:gd name="T7" fmla="*/ 92 h 189"/>
                  <a:gd name="T8" fmla="*/ 267 w 397"/>
                  <a:gd name="T9" fmla="*/ 52 h 189"/>
                  <a:gd name="T10" fmla="*/ 260 w 397"/>
                  <a:gd name="T11" fmla="*/ 53 h 189"/>
                  <a:gd name="T12" fmla="*/ 187 w 397"/>
                  <a:gd name="T13" fmla="*/ 0 h 189"/>
                  <a:gd name="T14" fmla="*/ 112 w 397"/>
                  <a:gd name="T15" fmla="*/ 57 h 189"/>
                  <a:gd name="T16" fmla="*/ 91 w 397"/>
                  <a:gd name="T17" fmla="*/ 52 h 189"/>
                  <a:gd name="T18" fmla="*/ 39 w 397"/>
                  <a:gd name="T19" fmla="*/ 104 h 189"/>
                  <a:gd name="T20" fmla="*/ 39 w 397"/>
                  <a:gd name="T21" fmla="*/ 106 h 189"/>
                  <a:gd name="T22" fmla="*/ 0 w 397"/>
                  <a:gd name="T23" fmla="*/ 161 h 189"/>
                  <a:gd name="T24" fmla="*/ 7 w 397"/>
                  <a:gd name="T25" fmla="*/ 189 h 189"/>
                  <a:gd name="T26" fmla="*/ 388 w 397"/>
                  <a:gd name="T27" fmla="*/ 189 h 189"/>
                  <a:gd name="T28" fmla="*/ 133 w 397"/>
                  <a:gd name="T29" fmla="*/ 134 h 189"/>
                  <a:gd name="T30" fmla="*/ 134 w 397"/>
                  <a:gd name="T31" fmla="*/ 134 h 189"/>
                  <a:gd name="T32" fmla="*/ 132 w 397"/>
                  <a:gd name="T33" fmla="*/ 136 h 189"/>
                  <a:gd name="T34" fmla="*/ 133 w 397"/>
                  <a:gd name="T35" fmla="*/ 134 h 189"/>
                  <a:gd name="T36" fmla="*/ 117 w 397"/>
                  <a:gd name="T37" fmla="*/ 149 h 189"/>
                  <a:gd name="T38" fmla="*/ 115 w 397"/>
                  <a:gd name="T39" fmla="*/ 152 h 189"/>
                  <a:gd name="T40" fmla="*/ 114 w 397"/>
                  <a:gd name="T41" fmla="*/ 150 h 189"/>
                  <a:gd name="T42" fmla="*/ 117 w 397"/>
                  <a:gd name="T43" fmla="*/ 14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7" h="189">
                    <a:moveTo>
                      <a:pt x="388" y="189"/>
                    </a:moveTo>
                    <a:cubicBezTo>
                      <a:pt x="394" y="179"/>
                      <a:pt x="397" y="168"/>
                      <a:pt x="397" y="156"/>
                    </a:cubicBezTo>
                    <a:cubicBezTo>
                      <a:pt x="397" y="120"/>
                      <a:pt x="368" y="91"/>
                      <a:pt x="331" y="91"/>
                    </a:cubicBezTo>
                    <a:cubicBezTo>
                      <a:pt x="327" y="91"/>
                      <a:pt x="322" y="91"/>
                      <a:pt x="318" y="92"/>
                    </a:cubicBezTo>
                    <a:cubicBezTo>
                      <a:pt x="312" y="69"/>
                      <a:pt x="292" y="52"/>
                      <a:pt x="267" y="52"/>
                    </a:cubicBezTo>
                    <a:cubicBezTo>
                      <a:pt x="265" y="52"/>
                      <a:pt x="263" y="53"/>
                      <a:pt x="260" y="53"/>
                    </a:cubicBezTo>
                    <a:cubicBezTo>
                      <a:pt x="250" y="22"/>
                      <a:pt x="221" y="0"/>
                      <a:pt x="187" y="0"/>
                    </a:cubicBezTo>
                    <a:cubicBezTo>
                      <a:pt x="151" y="0"/>
                      <a:pt x="121" y="24"/>
                      <a:pt x="112" y="57"/>
                    </a:cubicBezTo>
                    <a:cubicBezTo>
                      <a:pt x="105" y="54"/>
                      <a:pt x="98" y="52"/>
                      <a:pt x="91" y="52"/>
                    </a:cubicBezTo>
                    <a:cubicBezTo>
                      <a:pt x="62" y="52"/>
                      <a:pt x="39" y="76"/>
                      <a:pt x="39" y="104"/>
                    </a:cubicBezTo>
                    <a:cubicBezTo>
                      <a:pt x="39" y="105"/>
                      <a:pt x="39" y="105"/>
                      <a:pt x="39" y="106"/>
                    </a:cubicBezTo>
                    <a:cubicBezTo>
                      <a:pt x="16" y="114"/>
                      <a:pt x="0" y="135"/>
                      <a:pt x="0" y="161"/>
                    </a:cubicBezTo>
                    <a:cubicBezTo>
                      <a:pt x="0" y="171"/>
                      <a:pt x="2" y="180"/>
                      <a:pt x="7" y="189"/>
                    </a:cubicBezTo>
                    <a:lnTo>
                      <a:pt x="388" y="189"/>
                    </a:lnTo>
                    <a:close/>
                    <a:moveTo>
                      <a:pt x="133" y="134"/>
                    </a:moveTo>
                    <a:cubicBezTo>
                      <a:pt x="134" y="134"/>
                      <a:pt x="134" y="134"/>
                      <a:pt x="134" y="134"/>
                    </a:cubicBezTo>
                    <a:cubicBezTo>
                      <a:pt x="133" y="135"/>
                      <a:pt x="132" y="135"/>
                      <a:pt x="132" y="136"/>
                    </a:cubicBezTo>
                    <a:cubicBezTo>
                      <a:pt x="132" y="135"/>
                      <a:pt x="133" y="134"/>
                      <a:pt x="133" y="134"/>
                    </a:cubicBezTo>
                    <a:close/>
                    <a:moveTo>
                      <a:pt x="117" y="149"/>
                    </a:moveTo>
                    <a:cubicBezTo>
                      <a:pt x="116" y="150"/>
                      <a:pt x="115" y="151"/>
                      <a:pt x="115" y="152"/>
                    </a:cubicBezTo>
                    <a:cubicBezTo>
                      <a:pt x="115" y="151"/>
                      <a:pt x="114" y="151"/>
                      <a:pt x="114" y="150"/>
                    </a:cubicBezTo>
                    <a:cubicBezTo>
                      <a:pt x="115" y="150"/>
                      <a:pt x="116" y="149"/>
                      <a:pt x="117" y="14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Aa楷体" panose="02000500000000000000" pitchFamily="2" charset="-122"/>
                  <a:ea typeface="+mn-ea"/>
                  <a:cs typeface="+mn-cs"/>
                </a:endParaRPr>
              </a:p>
            </p:txBody>
          </p:sp>
          <p:sp>
            <p:nvSpPr>
              <p:cNvPr id="126" name="Freeform 23">
                <a:extLst>
                  <a:ext uri="{FF2B5EF4-FFF2-40B4-BE49-F238E27FC236}">
                    <a16:creationId xmlns:a16="http://schemas.microsoft.com/office/drawing/2014/main" id="{46BFDE68-0EB1-ACA1-B933-BE9FF7250746}"/>
                  </a:ext>
                </a:extLst>
              </p:cNvPr>
              <p:cNvSpPr>
                <a:spLocks noEditPoints="1"/>
              </p:cNvSpPr>
              <p:nvPr/>
            </p:nvSpPr>
            <p:spPr bwMode="auto">
              <a:xfrm>
                <a:off x="9629775" y="2220912"/>
                <a:ext cx="1500188" cy="720725"/>
              </a:xfrm>
              <a:custGeom>
                <a:avLst/>
                <a:gdLst>
                  <a:gd name="T0" fmla="*/ 388 w 397"/>
                  <a:gd name="T1" fmla="*/ 189 h 189"/>
                  <a:gd name="T2" fmla="*/ 397 w 397"/>
                  <a:gd name="T3" fmla="*/ 156 h 189"/>
                  <a:gd name="T4" fmla="*/ 331 w 397"/>
                  <a:gd name="T5" fmla="*/ 91 h 189"/>
                  <a:gd name="T6" fmla="*/ 318 w 397"/>
                  <a:gd name="T7" fmla="*/ 92 h 189"/>
                  <a:gd name="T8" fmla="*/ 267 w 397"/>
                  <a:gd name="T9" fmla="*/ 52 h 189"/>
                  <a:gd name="T10" fmla="*/ 260 w 397"/>
                  <a:gd name="T11" fmla="*/ 53 h 189"/>
                  <a:gd name="T12" fmla="*/ 187 w 397"/>
                  <a:gd name="T13" fmla="*/ 0 h 189"/>
                  <a:gd name="T14" fmla="*/ 112 w 397"/>
                  <a:gd name="T15" fmla="*/ 57 h 189"/>
                  <a:gd name="T16" fmla="*/ 91 w 397"/>
                  <a:gd name="T17" fmla="*/ 52 h 189"/>
                  <a:gd name="T18" fmla="*/ 39 w 397"/>
                  <a:gd name="T19" fmla="*/ 104 h 189"/>
                  <a:gd name="T20" fmla="*/ 39 w 397"/>
                  <a:gd name="T21" fmla="*/ 106 h 189"/>
                  <a:gd name="T22" fmla="*/ 0 w 397"/>
                  <a:gd name="T23" fmla="*/ 161 h 189"/>
                  <a:gd name="T24" fmla="*/ 7 w 397"/>
                  <a:gd name="T25" fmla="*/ 189 h 189"/>
                  <a:gd name="T26" fmla="*/ 388 w 397"/>
                  <a:gd name="T27" fmla="*/ 189 h 189"/>
                  <a:gd name="T28" fmla="*/ 133 w 397"/>
                  <a:gd name="T29" fmla="*/ 134 h 189"/>
                  <a:gd name="T30" fmla="*/ 134 w 397"/>
                  <a:gd name="T31" fmla="*/ 134 h 189"/>
                  <a:gd name="T32" fmla="*/ 132 w 397"/>
                  <a:gd name="T33" fmla="*/ 136 h 189"/>
                  <a:gd name="T34" fmla="*/ 133 w 397"/>
                  <a:gd name="T35" fmla="*/ 134 h 189"/>
                  <a:gd name="T36" fmla="*/ 117 w 397"/>
                  <a:gd name="T37" fmla="*/ 149 h 189"/>
                  <a:gd name="T38" fmla="*/ 115 w 397"/>
                  <a:gd name="T39" fmla="*/ 152 h 189"/>
                  <a:gd name="T40" fmla="*/ 114 w 397"/>
                  <a:gd name="T41" fmla="*/ 150 h 189"/>
                  <a:gd name="T42" fmla="*/ 117 w 397"/>
                  <a:gd name="T43" fmla="*/ 14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7" h="189">
                    <a:moveTo>
                      <a:pt x="388" y="189"/>
                    </a:moveTo>
                    <a:cubicBezTo>
                      <a:pt x="394" y="179"/>
                      <a:pt x="397" y="168"/>
                      <a:pt x="397" y="156"/>
                    </a:cubicBezTo>
                    <a:cubicBezTo>
                      <a:pt x="397" y="120"/>
                      <a:pt x="368" y="91"/>
                      <a:pt x="331" y="91"/>
                    </a:cubicBezTo>
                    <a:cubicBezTo>
                      <a:pt x="327" y="91"/>
                      <a:pt x="322" y="91"/>
                      <a:pt x="318" y="92"/>
                    </a:cubicBezTo>
                    <a:cubicBezTo>
                      <a:pt x="312" y="69"/>
                      <a:pt x="292" y="52"/>
                      <a:pt x="267" y="52"/>
                    </a:cubicBezTo>
                    <a:cubicBezTo>
                      <a:pt x="265" y="52"/>
                      <a:pt x="263" y="53"/>
                      <a:pt x="260" y="53"/>
                    </a:cubicBezTo>
                    <a:cubicBezTo>
                      <a:pt x="250" y="22"/>
                      <a:pt x="221" y="0"/>
                      <a:pt x="187" y="0"/>
                    </a:cubicBezTo>
                    <a:cubicBezTo>
                      <a:pt x="151" y="0"/>
                      <a:pt x="121" y="24"/>
                      <a:pt x="112" y="57"/>
                    </a:cubicBezTo>
                    <a:cubicBezTo>
                      <a:pt x="105" y="54"/>
                      <a:pt x="98" y="52"/>
                      <a:pt x="91" y="52"/>
                    </a:cubicBezTo>
                    <a:cubicBezTo>
                      <a:pt x="62" y="52"/>
                      <a:pt x="39" y="76"/>
                      <a:pt x="39" y="104"/>
                    </a:cubicBezTo>
                    <a:cubicBezTo>
                      <a:pt x="39" y="105"/>
                      <a:pt x="39" y="105"/>
                      <a:pt x="39" y="106"/>
                    </a:cubicBezTo>
                    <a:cubicBezTo>
                      <a:pt x="16" y="114"/>
                      <a:pt x="0" y="135"/>
                      <a:pt x="0" y="161"/>
                    </a:cubicBezTo>
                    <a:cubicBezTo>
                      <a:pt x="0" y="171"/>
                      <a:pt x="2" y="180"/>
                      <a:pt x="7" y="189"/>
                    </a:cubicBezTo>
                    <a:lnTo>
                      <a:pt x="388" y="189"/>
                    </a:lnTo>
                    <a:close/>
                    <a:moveTo>
                      <a:pt x="133" y="134"/>
                    </a:moveTo>
                    <a:cubicBezTo>
                      <a:pt x="134" y="134"/>
                      <a:pt x="134" y="134"/>
                      <a:pt x="134" y="134"/>
                    </a:cubicBezTo>
                    <a:cubicBezTo>
                      <a:pt x="133" y="135"/>
                      <a:pt x="132" y="135"/>
                      <a:pt x="132" y="136"/>
                    </a:cubicBezTo>
                    <a:cubicBezTo>
                      <a:pt x="132" y="135"/>
                      <a:pt x="133" y="134"/>
                      <a:pt x="133" y="134"/>
                    </a:cubicBezTo>
                    <a:close/>
                    <a:moveTo>
                      <a:pt x="117" y="149"/>
                    </a:moveTo>
                    <a:cubicBezTo>
                      <a:pt x="116" y="150"/>
                      <a:pt x="115" y="151"/>
                      <a:pt x="115" y="152"/>
                    </a:cubicBezTo>
                    <a:cubicBezTo>
                      <a:pt x="115" y="151"/>
                      <a:pt x="114" y="151"/>
                      <a:pt x="114" y="150"/>
                    </a:cubicBezTo>
                    <a:cubicBezTo>
                      <a:pt x="115" y="150"/>
                      <a:pt x="116" y="149"/>
                      <a:pt x="117" y="14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Aa楷体" panose="02000500000000000000" pitchFamily="2" charset="-122"/>
                  <a:ea typeface="+mn-ea"/>
                  <a:cs typeface="+mn-cs"/>
                </a:endParaRPr>
              </a:p>
            </p:txBody>
          </p:sp>
        </p:grpSp>
        <p:sp>
          <p:nvSpPr>
            <p:cNvPr id="99" name="TextBox 57">
              <a:extLst>
                <a:ext uri="{FF2B5EF4-FFF2-40B4-BE49-F238E27FC236}">
                  <a16:creationId xmlns:a16="http://schemas.microsoft.com/office/drawing/2014/main" id="{52E66AA8-2377-3023-FBF5-0155A59DF8BA}"/>
                </a:ext>
              </a:extLst>
            </p:cNvPr>
            <p:cNvSpPr txBox="1"/>
            <p:nvPr/>
          </p:nvSpPr>
          <p:spPr>
            <a:xfrm>
              <a:off x="6542657" y="5642800"/>
              <a:ext cx="492443"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latin typeface="Aa楷体" panose="02000500000000000000" pitchFamily="2" charset="-122"/>
                  <a:ea typeface="+mn-ea"/>
                  <a:cs typeface="+mn-cs"/>
                </a:rPr>
                <a:t>确认</a:t>
              </a:r>
              <a:endParaRPr kumimoji="0" lang="id-ID" sz="1200" b="1" i="0" u="none" strike="noStrike" kern="1200" cap="none" spc="0" normalizeH="0" baseline="0" noProof="0" dirty="0">
                <a:ln>
                  <a:noFill/>
                </a:ln>
                <a:solidFill>
                  <a:srgbClr val="000000"/>
                </a:solidFill>
                <a:effectLst/>
                <a:uLnTx/>
                <a:uFillTx/>
                <a:latin typeface="Aa楷体" panose="02000500000000000000" pitchFamily="2" charset="-122"/>
                <a:ea typeface="+mn-ea"/>
                <a:cs typeface="+mn-cs"/>
              </a:endParaRPr>
            </a:p>
          </p:txBody>
        </p:sp>
      </p:grpSp>
      <p:grpSp>
        <p:nvGrpSpPr>
          <p:cNvPr id="127" name="Group 21">
            <a:extLst>
              <a:ext uri="{FF2B5EF4-FFF2-40B4-BE49-F238E27FC236}">
                <a16:creationId xmlns:a16="http://schemas.microsoft.com/office/drawing/2014/main" id="{551A091E-172D-581A-51C5-2BF8F310CA10}"/>
              </a:ext>
            </a:extLst>
          </p:cNvPr>
          <p:cNvGrpSpPr/>
          <p:nvPr/>
        </p:nvGrpSpPr>
        <p:grpSpPr>
          <a:xfrm>
            <a:off x="4927189" y="5109232"/>
            <a:ext cx="1172550" cy="610471"/>
            <a:chOff x="6218428" y="5395379"/>
            <a:chExt cx="1172550" cy="610471"/>
          </a:xfrm>
          <a:solidFill>
            <a:srgbClr val="91A1DC"/>
          </a:solidFill>
        </p:grpSpPr>
        <p:grpSp>
          <p:nvGrpSpPr>
            <p:cNvPr id="128" name="Group 109">
              <a:extLst>
                <a:ext uri="{FF2B5EF4-FFF2-40B4-BE49-F238E27FC236}">
                  <a16:creationId xmlns:a16="http://schemas.microsoft.com/office/drawing/2014/main" id="{07F18AB5-DACB-E916-384C-A3FAB54F81E7}"/>
                </a:ext>
              </a:extLst>
            </p:cNvPr>
            <p:cNvGrpSpPr/>
            <p:nvPr/>
          </p:nvGrpSpPr>
          <p:grpSpPr>
            <a:xfrm>
              <a:off x="6218428" y="5395379"/>
              <a:ext cx="1172550" cy="610471"/>
              <a:chOff x="9629775" y="2220912"/>
              <a:chExt cx="1500188" cy="781051"/>
            </a:xfrm>
            <a:grpFill/>
          </p:grpSpPr>
          <p:sp>
            <p:nvSpPr>
              <p:cNvPr id="130" name="Freeform 21">
                <a:extLst>
                  <a:ext uri="{FF2B5EF4-FFF2-40B4-BE49-F238E27FC236}">
                    <a16:creationId xmlns:a16="http://schemas.microsoft.com/office/drawing/2014/main" id="{B7A451B7-A980-1024-A57B-5045AABD7FBC}"/>
                  </a:ext>
                </a:extLst>
              </p:cNvPr>
              <p:cNvSpPr>
                <a:spLocks/>
              </p:cNvSpPr>
              <p:nvPr/>
            </p:nvSpPr>
            <p:spPr bwMode="auto">
              <a:xfrm>
                <a:off x="10128250" y="2792413"/>
                <a:ext cx="7938" cy="7938"/>
              </a:xfrm>
              <a:custGeom>
                <a:avLst/>
                <a:gdLst>
                  <a:gd name="T0" fmla="*/ 1 w 2"/>
                  <a:gd name="T1" fmla="*/ 0 h 2"/>
                  <a:gd name="T2" fmla="*/ 0 w 2"/>
                  <a:gd name="T3" fmla="*/ 2 h 2"/>
                  <a:gd name="T4" fmla="*/ 2 w 2"/>
                  <a:gd name="T5" fmla="*/ 0 h 2"/>
                  <a:gd name="T6" fmla="*/ 1 w 2"/>
                  <a:gd name="T7" fmla="*/ 0 h 2"/>
                </a:gdLst>
                <a:ahLst/>
                <a:cxnLst>
                  <a:cxn ang="0">
                    <a:pos x="T0" y="T1"/>
                  </a:cxn>
                  <a:cxn ang="0">
                    <a:pos x="T2" y="T3"/>
                  </a:cxn>
                  <a:cxn ang="0">
                    <a:pos x="T4" y="T5"/>
                  </a:cxn>
                  <a:cxn ang="0">
                    <a:pos x="T6" y="T7"/>
                  </a:cxn>
                </a:cxnLst>
                <a:rect l="0" t="0" r="r" b="b"/>
                <a:pathLst>
                  <a:path w="2" h="2">
                    <a:moveTo>
                      <a:pt x="1" y="0"/>
                    </a:moveTo>
                    <a:cubicBezTo>
                      <a:pt x="1" y="0"/>
                      <a:pt x="0" y="1"/>
                      <a:pt x="0" y="2"/>
                    </a:cubicBezTo>
                    <a:cubicBezTo>
                      <a:pt x="0" y="1"/>
                      <a:pt x="1" y="1"/>
                      <a:pt x="2" y="0"/>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Aa楷体" panose="02000500000000000000" pitchFamily="2" charset="-122"/>
                  <a:ea typeface="+mn-ea"/>
                  <a:cs typeface="+mn-cs"/>
                </a:endParaRPr>
              </a:p>
            </p:txBody>
          </p:sp>
          <p:sp>
            <p:nvSpPr>
              <p:cNvPr id="131" name="Freeform 22">
                <a:extLst>
                  <a:ext uri="{FF2B5EF4-FFF2-40B4-BE49-F238E27FC236}">
                    <a16:creationId xmlns:a16="http://schemas.microsoft.com/office/drawing/2014/main" id="{F696BC8E-36BC-868C-7854-93C3DEB97CA7}"/>
                  </a:ext>
                </a:extLst>
              </p:cNvPr>
              <p:cNvSpPr>
                <a:spLocks noEditPoints="1"/>
              </p:cNvSpPr>
              <p:nvPr/>
            </p:nvSpPr>
            <p:spPr bwMode="auto">
              <a:xfrm>
                <a:off x="9629775" y="2282825"/>
                <a:ext cx="1500188" cy="719138"/>
              </a:xfrm>
              <a:custGeom>
                <a:avLst/>
                <a:gdLst>
                  <a:gd name="T0" fmla="*/ 388 w 397"/>
                  <a:gd name="T1" fmla="*/ 189 h 189"/>
                  <a:gd name="T2" fmla="*/ 397 w 397"/>
                  <a:gd name="T3" fmla="*/ 156 h 189"/>
                  <a:gd name="T4" fmla="*/ 331 w 397"/>
                  <a:gd name="T5" fmla="*/ 91 h 189"/>
                  <a:gd name="T6" fmla="*/ 318 w 397"/>
                  <a:gd name="T7" fmla="*/ 92 h 189"/>
                  <a:gd name="T8" fmla="*/ 267 w 397"/>
                  <a:gd name="T9" fmla="*/ 52 h 189"/>
                  <a:gd name="T10" fmla="*/ 260 w 397"/>
                  <a:gd name="T11" fmla="*/ 53 h 189"/>
                  <a:gd name="T12" fmla="*/ 187 w 397"/>
                  <a:gd name="T13" fmla="*/ 0 h 189"/>
                  <a:gd name="T14" fmla="*/ 112 w 397"/>
                  <a:gd name="T15" fmla="*/ 57 h 189"/>
                  <a:gd name="T16" fmla="*/ 91 w 397"/>
                  <a:gd name="T17" fmla="*/ 52 h 189"/>
                  <a:gd name="T18" fmla="*/ 39 w 397"/>
                  <a:gd name="T19" fmla="*/ 104 h 189"/>
                  <a:gd name="T20" fmla="*/ 39 w 397"/>
                  <a:gd name="T21" fmla="*/ 106 h 189"/>
                  <a:gd name="T22" fmla="*/ 0 w 397"/>
                  <a:gd name="T23" fmla="*/ 161 h 189"/>
                  <a:gd name="T24" fmla="*/ 7 w 397"/>
                  <a:gd name="T25" fmla="*/ 189 h 189"/>
                  <a:gd name="T26" fmla="*/ 388 w 397"/>
                  <a:gd name="T27" fmla="*/ 189 h 189"/>
                  <a:gd name="T28" fmla="*/ 133 w 397"/>
                  <a:gd name="T29" fmla="*/ 134 h 189"/>
                  <a:gd name="T30" fmla="*/ 134 w 397"/>
                  <a:gd name="T31" fmla="*/ 134 h 189"/>
                  <a:gd name="T32" fmla="*/ 132 w 397"/>
                  <a:gd name="T33" fmla="*/ 136 h 189"/>
                  <a:gd name="T34" fmla="*/ 133 w 397"/>
                  <a:gd name="T35" fmla="*/ 134 h 189"/>
                  <a:gd name="T36" fmla="*/ 117 w 397"/>
                  <a:gd name="T37" fmla="*/ 149 h 189"/>
                  <a:gd name="T38" fmla="*/ 115 w 397"/>
                  <a:gd name="T39" fmla="*/ 152 h 189"/>
                  <a:gd name="T40" fmla="*/ 114 w 397"/>
                  <a:gd name="T41" fmla="*/ 150 h 189"/>
                  <a:gd name="T42" fmla="*/ 117 w 397"/>
                  <a:gd name="T43" fmla="*/ 14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7" h="189">
                    <a:moveTo>
                      <a:pt x="388" y="189"/>
                    </a:moveTo>
                    <a:cubicBezTo>
                      <a:pt x="394" y="179"/>
                      <a:pt x="397" y="168"/>
                      <a:pt x="397" y="156"/>
                    </a:cubicBezTo>
                    <a:cubicBezTo>
                      <a:pt x="397" y="120"/>
                      <a:pt x="368" y="91"/>
                      <a:pt x="331" y="91"/>
                    </a:cubicBezTo>
                    <a:cubicBezTo>
                      <a:pt x="327" y="91"/>
                      <a:pt x="322" y="91"/>
                      <a:pt x="318" y="92"/>
                    </a:cubicBezTo>
                    <a:cubicBezTo>
                      <a:pt x="312" y="69"/>
                      <a:pt x="292" y="52"/>
                      <a:pt x="267" y="52"/>
                    </a:cubicBezTo>
                    <a:cubicBezTo>
                      <a:pt x="265" y="52"/>
                      <a:pt x="263" y="53"/>
                      <a:pt x="260" y="53"/>
                    </a:cubicBezTo>
                    <a:cubicBezTo>
                      <a:pt x="250" y="22"/>
                      <a:pt x="221" y="0"/>
                      <a:pt x="187" y="0"/>
                    </a:cubicBezTo>
                    <a:cubicBezTo>
                      <a:pt x="151" y="0"/>
                      <a:pt x="121" y="24"/>
                      <a:pt x="112" y="57"/>
                    </a:cubicBezTo>
                    <a:cubicBezTo>
                      <a:pt x="105" y="54"/>
                      <a:pt x="98" y="52"/>
                      <a:pt x="91" y="52"/>
                    </a:cubicBezTo>
                    <a:cubicBezTo>
                      <a:pt x="62" y="52"/>
                      <a:pt x="39" y="76"/>
                      <a:pt x="39" y="104"/>
                    </a:cubicBezTo>
                    <a:cubicBezTo>
                      <a:pt x="39" y="105"/>
                      <a:pt x="39" y="105"/>
                      <a:pt x="39" y="106"/>
                    </a:cubicBezTo>
                    <a:cubicBezTo>
                      <a:pt x="16" y="114"/>
                      <a:pt x="0" y="135"/>
                      <a:pt x="0" y="161"/>
                    </a:cubicBezTo>
                    <a:cubicBezTo>
                      <a:pt x="0" y="171"/>
                      <a:pt x="2" y="180"/>
                      <a:pt x="7" y="189"/>
                    </a:cubicBezTo>
                    <a:lnTo>
                      <a:pt x="388" y="189"/>
                    </a:lnTo>
                    <a:close/>
                    <a:moveTo>
                      <a:pt x="133" y="134"/>
                    </a:moveTo>
                    <a:cubicBezTo>
                      <a:pt x="134" y="134"/>
                      <a:pt x="134" y="134"/>
                      <a:pt x="134" y="134"/>
                    </a:cubicBezTo>
                    <a:cubicBezTo>
                      <a:pt x="133" y="135"/>
                      <a:pt x="132" y="135"/>
                      <a:pt x="132" y="136"/>
                    </a:cubicBezTo>
                    <a:cubicBezTo>
                      <a:pt x="132" y="135"/>
                      <a:pt x="133" y="134"/>
                      <a:pt x="133" y="134"/>
                    </a:cubicBezTo>
                    <a:close/>
                    <a:moveTo>
                      <a:pt x="117" y="149"/>
                    </a:moveTo>
                    <a:cubicBezTo>
                      <a:pt x="116" y="150"/>
                      <a:pt x="115" y="151"/>
                      <a:pt x="115" y="152"/>
                    </a:cubicBezTo>
                    <a:cubicBezTo>
                      <a:pt x="115" y="151"/>
                      <a:pt x="114" y="151"/>
                      <a:pt x="114" y="150"/>
                    </a:cubicBezTo>
                    <a:cubicBezTo>
                      <a:pt x="115" y="150"/>
                      <a:pt x="116" y="149"/>
                      <a:pt x="117" y="14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Aa楷体" panose="02000500000000000000" pitchFamily="2" charset="-122"/>
                  <a:ea typeface="+mn-ea"/>
                  <a:cs typeface="+mn-cs"/>
                </a:endParaRPr>
              </a:p>
            </p:txBody>
          </p:sp>
          <p:sp>
            <p:nvSpPr>
              <p:cNvPr id="132" name="Freeform 23">
                <a:extLst>
                  <a:ext uri="{FF2B5EF4-FFF2-40B4-BE49-F238E27FC236}">
                    <a16:creationId xmlns:a16="http://schemas.microsoft.com/office/drawing/2014/main" id="{61B5173B-D68B-B838-DE8F-3DC3DEB24BD6}"/>
                  </a:ext>
                </a:extLst>
              </p:cNvPr>
              <p:cNvSpPr>
                <a:spLocks noEditPoints="1"/>
              </p:cNvSpPr>
              <p:nvPr/>
            </p:nvSpPr>
            <p:spPr bwMode="auto">
              <a:xfrm>
                <a:off x="9629775" y="2220912"/>
                <a:ext cx="1500188" cy="720725"/>
              </a:xfrm>
              <a:custGeom>
                <a:avLst/>
                <a:gdLst>
                  <a:gd name="T0" fmla="*/ 388 w 397"/>
                  <a:gd name="T1" fmla="*/ 189 h 189"/>
                  <a:gd name="T2" fmla="*/ 397 w 397"/>
                  <a:gd name="T3" fmla="*/ 156 h 189"/>
                  <a:gd name="T4" fmla="*/ 331 w 397"/>
                  <a:gd name="T5" fmla="*/ 91 h 189"/>
                  <a:gd name="T6" fmla="*/ 318 w 397"/>
                  <a:gd name="T7" fmla="*/ 92 h 189"/>
                  <a:gd name="T8" fmla="*/ 267 w 397"/>
                  <a:gd name="T9" fmla="*/ 52 h 189"/>
                  <a:gd name="T10" fmla="*/ 260 w 397"/>
                  <a:gd name="T11" fmla="*/ 53 h 189"/>
                  <a:gd name="T12" fmla="*/ 187 w 397"/>
                  <a:gd name="T13" fmla="*/ 0 h 189"/>
                  <a:gd name="T14" fmla="*/ 112 w 397"/>
                  <a:gd name="T15" fmla="*/ 57 h 189"/>
                  <a:gd name="T16" fmla="*/ 91 w 397"/>
                  <a:gd name="T17" fmla="*/ 52 h 189"/>
                  <a:gd name="T18" fmla="*/ 39 w 397"/>
                  <a:gd name="T19" fmla="*/ 104 h 189"/>
                  <a:gd name="T20" fmla="*/ 39 w 397"/>
                  <a:gd name="T21" fmla="*/ 106 h 189"/>
                  <a:gd name="T22" fmla="*/ 0 w 397"/>
                  <a:gd name="T23" fmla="*/ 161 h 189"/>
                  <a:gd name="T24" fmla="*/ 7 w 397"/>
                  <a:gd name="T25" fmla="*/ 189 h 189"/>
                  <a:gd name="T26" fmla="*/ 388 w 397"/>
                  <a:gd name="T27" fmla="*/ 189 h 189"/>
                  <a:gd name="T28" fmla="*/ 133 w 397"/>
                  <a:gd name="T29" fmla="*/ 134 h 189"/>
                  <a:gd name="T30" fmla="*/ 134 w 397"/>
                  <a:gd name="T31" fmla="*/ 134 h 189"/>
                  <a:gd name="T32" fmla="*/ 132 w 397"/>
                  <a:gd name="T33" fmla="*/ 136 h 189"/>
                  <a:gd name="T34" fmla="*/ 133 w 397"/>
                  <a:gd name="T35" fmla="*/ 134 h 189"/>
                  <a:gd name="T36" fmla="*/ 117 w 397"/>
                  <a:gd name="T37" fmla="*/ 149 h 189"/>
                  <a:gd name="T38" fmla="*/ 115 w 397"/>
                  <a:gd name="T39" fmla="*/ 152 h 189"/>
                  <a:gd name="T40" fmla="*/ 114 w 397"/>
                  <a:gd name="T41" fmla="*/ 150 h 189"/>
                  <a:gd name="T42" fmla="*/ 117 w 397"/>
                  <a:gd name="T43" fmla="*/ 14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7" h="189">
                    <a:moveTo>
                      <a:pt x="388" y="189"/>
                    </a:moveTo>
                    <a:cubicBezTo>
                      <a:pt x="394" y="179"/>
                      <a:pt x="397" y="168"/>
                      <a:pt x="397" y="156"/>
                    </a:cubicBezTo>
                    <a:cubicBezTo>
                      <a:pt x="397" y="120"/>
                      <a:pt x="368" y="91"/>
                      <a:pt x="331" y="91"/>
                    </a:cubicBezTo>
                    <a:cubicBezTo>
                      <a:pt x="327" y="91"/>
                      <a:pt x="322" y="91"/>
                      <a:pt x="318" y="92"/>
                    </a:cubicBezTo>
                    <a:cubicBezTo>
                      <a:pt x="312" y="69"/>
                      <a:pt x="292" y="52"/>
                      <a:pt x="267" y="52"/>
                    </a:cubicBezTo>
                    <a:cubicBezTo>
                      <a:pt x="265" y="52"/>
                      <a:pt x="263" y="53"/>
                      <a:pt x="260" y="53"/>
                    </a:cubicBezTo>
                    <a:cubicBezTo>
                      <a:pt x="250" y="22"/>
                      <a:pt x="221" y="0"/>
                      <a:pt x="187" y="0"/>
                    </a:cubicBezTo>
                    <a:cubicBezTo>
                      <a:pt x="151" y="0"/>
                      <a:pt x="121" y="24"/>
                      <a:pt x="112" y="57"/>
                    </a:cubicBezTo>
                    <a:cubicBezTo>
                      <a:pt x="105" y="54"/>
                      <a:pt x="98" y="52"/>
                      <a:pt x="91" y="52"/>
                    </a:cubicBezTo>
                    <a:cubicBezTo>
                      <a:pt x="62" y="52"/>
                      <a:pt x="39" y="76"/>
                      <a:pt x="39" y="104"/>
                    </a:cubicBezTo>
                    <a:cubicBezTo>
                      <a:pt x="39" y="105"/>
                      <a:pt x="39" y="105"/>
                      <a:pt x="39" y="106"/>
                    </a:cubicBezTo>
                    <a:cubicBezTo>
                      <a:pt x="16" y="114"/>
                      <a:pt x="0" y="135"/>
                      <a:pt x="0" y="161"/>
                    </a:cubicBezTo>
                    <a:cubicBezTo>
                      <a:pt x="0" y="171"/>
                      <a:pt x="2" y="180"/>
                      <a:pt x="7" y="189"/>
                    </a:cubicBezTo>
                    <a:lnTo>
                      <a:pt x="388" y="189"/>
                    </a:lnTo>
                    <a:close/>
                    <a:moveTo>
                      <a:pt x="133" y="134"/>
                    </a:moveTo>
                    <a:cubicBezTo>
                      <a:pt x="134" y="134"/>
                      <a:pt x="134" y="134"/>
                      <a:pt x="134" y="134"/>
                    </a:cubicBezTo>
                    <a:cubicBezTo>
                      <a:pt x="133" y="135"/>
                      <a:pt x="132" y="135"/>
                      <a:pt x="132" y="136"/>
                    </a:cubicBezTo>
                    <a:cubicBezTo>
                      <a:pt x="132" y="135"/>
                      <a:pt x="133" y="134"/>
                      <a:pt x="133" y="134"/>
                    </a:cubicBezTo>
                    <a:close/>
                    <a:moveTo>
                      <a:pt x="117" y="149"/>
                    </a:moveTo>
                    <a:cubicBezTo>
                      <a:pt x="116" y="150"/>
                      <a:pt x="115" y="151"/>
                      <a:pt x="115" y="152"/>
                    </a:cubicBezTo>
                    <a:cubicBezTo>
                      <a:pt x="115" y="151"/>
                      <a:pt x="114" y="151"/>
                      <a:pt x="114" y="150"/>
                    </a:cubicBezTo>
                    <a:cubicBezTo>
                      <a:pt x="115" y="150"/>
                      <a:pt x="116" y="149"/>
                      <a:pt x="117" y="14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Aa楷体" panose="02000500000000000000" pitchFamily="2" charset="-122"/>
                  <a:ea typeface="+mn-ea"/>
                  <a:cs typeface="+mn-cs"/>
                </a:endParaRPr>
              </a:p>
            </p:txBody>
          </p:sp>
        </p:grpSp>
        <p:sp>
          <p:nvSpPr>
            <p:cNvPr id="129" name="TextBox 57">
              <a:extLst>
                <a:ext uri="{FF2B5EF4-FFF2-40B4-BE49-F238E27FC236}">
                  <a16:creationId xmlns:a16="http://schemas.microsoft.com/office/drawing/2014/main" id="{4D449B02-8965-275E-7561-4AB34006337B}"/>
                </a:ext>
              </a:extLst>
            </p:cNvPr>
            <p:cNvSpPr txBox="1"/>
            <p:nvPr/>
          </p:nvSpPr>
          <p:spPr>
            <a:xfrm>
              <a:off x="6542657" y="5642800"/>
              <a:ext cx="492443"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latin typeface="Aa楷体" panose="02000500000000000000" pitchFamily="2" charset="-122"/>
                  <a:ea typeface="+mn-ea"/>
                  <a:cs typeface="+mn-cs"/>
                </a:rPr>
                <a:t>校验</a:t>
              </a:r>
              <a:endParaRPr kumimoji="0" lang="id-ID" sz="1200" b="1" i="0" u="none" strike="noStrike" kern="1200" cap="none" spc="0" normalizeH="0" baseline="0" noProof="0" dirty="0">
                <a:ln>
                  <a:noFill/>
                </a:ln>
                <a:solidFill>
                  <a:srgbClr val="000000"/>
                </a:solidFill>
                <a:effectLst/>
                <a:uLnTx/>
                <a:uFillTx/>
                <a:latin typeface="Aa楷体" panose="02000500000000000000" pitchFamily="2" charset="-122"/>
                <a:ea typeface="+mn-ea"/>
                <a:cs typeface="+mn-cs"/>
              </a:endParaRPr>
            </a:p>
          </p:txBody>
        </p:sp>
      </p:grpSp>
      <p:grpSp>
        <p:nvGrpSpPr>
          <p:cNvPr id="133" name="Group 21">
            <a:extLst>
              <a:ext uri="{FF2B5EF4-FFF2-40B4-BE49-F238E27FC236}">
                <a16:creationId xmlns:a16="http://schemas.microsoft.com/office/drawing/2014/main" id="{ED0759D3-2DE4-9E9D-C783-36B743551B83}"/>
              </a:ext>
            </a:extLst>
          </p:cNvPr>
          <p:cNvGrpSpPr/>
          <p:nvPr/>
        </p:nvGrpSpPr>
        <p:grpSpPr>
          <a:xfrm>
            <a:off x="6248529" y="5099278"/>
            <a:ext cx="1172550" cy="610471"/>
            <a:chOff x="6218428" y="5395379"/>
            <a:chExt cx="1172550" cy="610471"/>
          </a:xfrm>
          <a:solidFill>
            <a:schemeClr val="accent5">
              <a:lumMod val="40000"/>
              <a:lumOff val="60000"/>
            </a:schemeClr>
          </a:solidFill>
        </p:grpSpPr>
        <p:grpSp>
          <p:nvGrpSpPr>
            <p:cNvPr id="134" name="Group 109">
              <a:extLst>
                <a:ext uri="{FF2B5EF4-FFF2-40B4-BE49-F238E27FC236}">
                  <a16:creationId xmlns:a16="http://schemas.microsoft.com/office/drawing/2014/main" id="{82FB5003-4462-0D7D-9350-ACFD9ACC07E0}"/>
                </a:ext>
              </a:extLst>
            </p:cNvPr>
            <p:cNvGrpSpPr/>
            <p:nvPr/>
          </p:nvGrpSpPr>
          <p:grpSpPr>
            <a:xfrm>
              <a:off x="6218428" y="5395379"/>
              <a:ext cx="1172550" cy="610471"/>
              <a:chOff x="9629775" y="2220912"/>
              <a:chExt cx="1500188" cy="781051"/>
            </a:xfrm>
            <a:grpFill/>
          </p:grpSpPr>
          <p:sp>
            <p:nvSpPr>
              <p:cNvPr id="136" name="Freeform 21">
                <a:extLst>
                  <a:ext uri="{FF2B5EF4-FFF2-40B4-BE49-F238E27FC236}">
                    <a16:creationId xmlns:a16="http://schemas.microsoft.com/office/drawing/2014/main" id="{96DA6782-B278-892F-7473-12150A4D51B0}"/>
                  </a:ext>
                </a:extLst>
              </p:cNvPr>
              <p:cNvSpPr>
                <a:spLocks/>
              </p:cNvSpPr>
              <p:nvPr/>
            </p:nvSpPr>
            <p:spPr bwMode="auto">
              <a:xfrm>
                <a:off x="10128250" y="2792413"/>
                <a:ext cx="7938" cy="7938"/>
              </a:xfrm>
              <a:custGeom>
                <a:avLst/>
                <a:gdLst>
                  <a:gd name="T0" fmla="*/ 1 w 2"/>
                  <a:gd name="T1" fmla="*/ 0 h 2"/>
                  <a:gd name="T2" fmla="*/ 0 w 2"/>
                  <a:gd name="T3" fmla="*/ 2 h 2"/>
                  <a:gd name="T4" fmla="*/ 2 w 2"/>
                  <a:gd name="T5" fmla="*/ 0 h 2"/>
                  <a:gd name="T6" fmla="*/ 1 w 2"/>
                  <a:gd name="T7" fmla="*/ 0 h 2"/>
                </a:gdLst>
                <a:ahLst/>
                <a:cxnLst>
                  <a:cxn ang="0">
                    <a:pos x="T0" y="T1"/>
                  </a:cxn>
                  <a:cxn ang="0">
                    <a:pos x="T2" y="T3"/>
                  </a:cxn>
                  <a:cxn ang="0">
                    <a:pos x="T4" y="T5"/>
                  </a:cxn>
                  <a:cxn ang="0">
                    <a:pos x="T6" y="T7"/>
                  </a:cxn>
                </a:cxnLst>
                <a:rect l="0" t="0" r="r" b="b"/>
                <a:pathLst>
                  <a:path w="2" h="2">
                    <a:moveTo>
                      <a:pt x="1" y="0"/>
                    </a:moveTo>
                    <a:cubicBezTo>
                      <a:pt x="1" y="0"/>
                      <a:pt x="0" y="1"/>
                      <a:pt x="0" y="2"/>
                    </a:cubicBezTo>
                    <a:cubicBezTo>
                      <a:pt x="0" y="1"/>
                      <a:pt x="1" y="1"/>
                      <a:pt x="2" y="0"/>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Aa楷体" panose="02000500000000000000" pitchFamily="2" charset="-122"/>
                  <a:ea typeface="+mn-ea"/>
                  <a:cs typeface="+mn-cs"/>
                </a:endParaRPr>
              </a:p>
            </p:txBody>
          </p:sp>
          <p:sp>
            <p:nvSpPr>
              <p:cNvPr id="137" name="Freeform 22">
                <a:extLst>
                  <a:ext uri="{FF2B5EF4-FFF2-40B4-BE49-F238E27FC236}">
                    <a16:creationId xmlns:a16="http://schemas.microsoft.com/office/drawing/2014/main" id="{5F557A5F-A3E3-56AC-B4B9-7D02669070F8}"/>
                  </a:ext>
                </a:extLst>
              </p:cNvPr>
              <p:cNvSpPr>
                <a:spLocks noEditPoints="1"/>
              </p:cNvSpPr>
              <p:nvPr/>
            </p:nvSpPr>
            <p:spPr bwMode="auto">
              <a:xfrm>
                <a:off x="9629775" y="2282825"/>
                <a:ext cx="1500188" cy="719138"/>
              </a:xfrm>
              <a:custGeom>
                <a:avLst/>
                <a:gdLst>
                  <a:gd name="T0" fmla="*/ 388 w 397"/>
                  <a:gd name="T1" fmla="*/ 189 h 189"/>
                  <a:gd name="T2" fmla="*/ 397 w 397"/>
                  <a:gd name="T3" fmla="*/ 156 h 189"/>
                  <a:gd name="T4" fmla="*/ 331 w 397"/>
                  <a:gd name="T5" fmla="*/ 91 h 189"/>
                  <a:gd name="T6" fmla="*/ 318 w 397"/>
                  <a:gd name="T7" fmla="*/ 92 h 189"/>
                  <a:gd name="T8" fmla="*/ 267 w 397"/>
                  <a:gd name="T9" fmla="*/ 52 h 189"/>
                  <a:gd name="T10" fmla="*/ 260 w 397"/>
                  <a:gd name="T11" fmla="*/ 53 h 189"/>
                  <a:gd name="T12" fmla="*/ 187 w 397"/>
                  <a:gd name="T13" fmla="*/ 0 h 189"/>
                  <a:gd name="T14" fmla="*/ 112 w 397"/>
                  <a:gd name="T15" fmla="*/ 57 h 189"/>
                  <a:gd name="T16" fmla="*/ 91 w 397"/>
                  <a:gd name="T17" fmla="*/ 52 h 189"/>
                  <a:gd name="T18" fmla="*/ 39 w 397"/>
                  <a:gd name="T19" fmla="*/ 104 h 189"/>
                  <a:gd name="T20" fmla="*/ 39 w 397"/>
                  <a:gd name="T21" fmla="*/ 106 h 189"/>
                  <a:gd name="T22" fmla="*/ 0 w 397"/>
                  <a:gd name="T23" fmla="*/ 161 h 189"/>
                  <a:gd name="T24" fmla="*/ 7 w 397"/>
                  <a:gd name="T25" fmla="*/ 189 h 189"/>
                  <a:gd name="T26" fmla="*/ 388 w 397"/>
                  <a:gd name="T27" fmla="*/ 189 h 189"/>
                  <a:gd name="T28" fmla="*/ 133 w 397"/>
                  <a:gd name="T29" fmla="*/ 134 h 189"/>
                  <a:gd name="T30" fmla="*/ 134 w 397"/>
                  <a:gd name="T31" fmla="*/ 134 h 189"/>
                  <a:gd name="T32" fmla="*/ 132 w 397"/>
                  <a:gd name="T33" fmla="*/ 136 h 189"/>
                  <a:gd name="T34" fmla="*/ 133 w 397"/>
                  <a:gd name="T35" fmla="*/ 134 h 189"/>
                  <a:gd name="T36" fmla="*/ 117 w 397"/>
                  <a:gd name="T37" fmla="*/ 149 h 189"/>
                  <a:gd name="T38" fmla="*/ 115 w 397"/>
                  <a:gd name="T39" fmla="*/ 152 h 189"/>
                  <a:gd name="T40" fmla="*/ 114 w 397"/>
                  <a:gd name="T41" fmla="*/ 150 h 189"/>
                  <a:gd name="T42" fmla="*/ 117 w 397"/>
                  <a:gd name="T43" fmla="*/ 14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7" h="189">
                    <a:moveTo>
                      <a:pt x="388" y="189"/>
                    </a:moveTo>
                    <a:cubicBezTo>
                      <a:pt x="394" y="179"/>
                      <a:pt x="397" y="168"/>
                      <a:pt x="397" y="156"/>
                    </a:cubicBezTo>
                    <a:cubicBezTo>
                      <a:pt x="397" y="120"/>
                      <a:pt x="368" y="91"/>
                      <a:pt x="331" y="91"/>
                    </a:cubicBezTo>
                    <a:cubicBezTo>
                      <a:pt x="327" y="91"/>
                      <a:pt x="322" y="91"/>
                      <a:pt x="318" y="92"/>
                    </a:cubicBezTo>
                    <a:cubicBezTo>
                      <a:pt x="312" y="69"/>
                      <a:pt x="292" y="52"/>
                      <a:pt x="267" y="52"/>
                    </a:cubicBezTo>
                    <a:cubicBezTo>
                      <a:pt x="265" y="52"/>
                      <a:pt x="263" y="53"/>
                      <a:pt x="260" y="53"/>
                    </a:cubicBezTo>
                    <a:cubicBezTo>
                      <a:pt x="250" y="22"/>
                      <a:pt x="221" y="0"/>
                      <a:pt x="187" y="0"/>
                    </a:cubicBezTo>
                    <a:cubicBezTo>
                      <a:pt x="151" y="0"/>
                      <a:pt x="121" y="24"/>
                      <a:pt x="112" y="57"/>
                    </a:cubicBezTo>
                    <a:cubicBezTo>
                      <a:pt x="105" y="54"/>
                      <a:pt x="98" y="52"/>
                      <a:pt x="91" y="52"/>
                    </a:cubicBezTo>
                    <a:cubicBezTo>
                      <a:pt x="62" y="52"/>
                      <a:pt x="39" y="76"/>
                      <a:pt x="39" y="104"/>
                    </a:cubicBezTo>
                    <a:cubicBezTo>
                      <a:pt x="39" y="105"/>
                      <a:pt x="39" y="105"/>
                      <a:pt x="39" y="106"/>
                    </a:cubicBezTo>
                    <a:cubicBezTo>
                      <a:pt x="16" y="114"/>
                      <a:pt x="0" y="135"/>
                      <a:pt x="0" y="161"/>
                    </a:cubicBezTo>
                    <a:cubicBezTo>
                      <a:pt x="0" y="171"/>
                      <a:pt x="2" y="180"/>
                      <a:pt x="7" y="189"/>
                    </a:cubicBezTo>
                    <a:lnTo>
                      <a:pt x="388" y="189"/>
                    </a:lnTo>
                    <a:close/>
                    <a:moveTo>
                      <a:pt x="133" y="134"/>
                    </a:moveTo>
                    <a:cubicBezTo>
                      <a:pt x="134" y="134"/>
                      <a:pt x="134" y="134"/>
                      <a:pt x="134" y="134"/>
                    </a:cubicBezTo>
                    <a:cubicBezTo>
                      <a:pt x="133" y="135"/>
                      <a:pt x="132" y="135"/>
                      <a:pt x="132" y="136"/>
                    </a:cubicBezTo>
                    <a:cubicBezTo>
                      <a:pt x="132" y="135"/>
                      <a:pt x="133" y="134"/>
                      <a:pt x="133" y="134"/>
                    </a:cubicBezTo>
                    <a:close/>
                    <a:moveTo>
                      <a:pt x="117" y="149"/>
                    </a:moveTo>
                    <a:cubicBezTo>
                      <a:pt x="116" y="150"/>
                      <a:pt x="115" y="151"/>
                      <a:pt x="115" y="152"/>
                    </a:cubicBezTo>
                    <a:cubicBezTo>
                      <a:pt x="115" y="151"/>
                      <a:pt x="114" y="151"/>
                      <a:pt x="114" y="150"/>
                    </a:cubicBezTo>
                    <a:cubicBezTo>
                      <a:pt x="115" y="150"/>
                      <a:pt x="116" y="149"/>
                      <a:pt x="117" y="14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Aa楷体" panose="02000500000000000000" pitchFamily="2" charset="-122"/>
                  <a:ea typeface="+mn-ea"/>
                  <a:cs typeface="+mn-cs"/>
                </a:endParaRPr>
              </a:p>
            </p:txBody>
          </p:sp>
          <p:sp>
            <p:nvSpPr>
              <p:cNvPr id="138" name="Freeform 23">
                <a:extLst>
                  <a:ext uri="{FF2B5EF4-FFF2-40B4-BE49-F238E27FC236}">
                    <a16:creationId xmlns:a16="http://schemas.microsoft.com/office/drawing/2014/main" id="{124B3E8B-048C-F69F-709F-85103266CD4F}"/>
                  </a:ext>
                </a:extLst>
              </p:cNvPr>
              <p:cNvSpPr>
                <a:spLocks noEditPoints="1"/>
              </p:cNvSpPr>
              <p:nvPr/>
            </p:nvSpPr>
            <p:spPr bwMode="auto">
              <a:xfrm>
                <a:off x="9629775" y="2220912"/>
                <a:ext cx="1500188" cy="720725"/>
              </a:xfrm>
              <a:custGeom>
                <a:avLst/>
                <a:gdLst>
                  <a:gd name="T0" fmla="*/ 388 w 397"/>
                  <a:gd name="T1" fmla="*/ 189 h 189"/>
                  <a:gd name="T2" fmla="*/ 397 w 397"/>
                  <a:gd name="T3" fmla="*/ 156 h 189"/>
                  <a:gd name="T4" fmla="*/ 331 w 397"/>
                  <a:gd name="T5" fmla="*/ 91 h 189"/>
                  <a:gd name="T6" fmla="*/ 318 w 397"/>
                  <a:gd name="T7" fmla="*/ 92 h 189"/>
                  <a:gd name="T8" fmla="*/ 267 w 397"/>
                  <a:gd name="T9" fmla="*/ 52 h 189"/>
                  <a:gd name="T10" fmla="*/ 260 w 397"/>
                  <a:gd name="T11" fmla="*/ 53 h 189"/>
                  <a:gd name="T12" fmla="*/ 187 w 397"/>
                  <a:gd name="T13" fmla="*/ 0 h 189"/>
                  <a:gd name="T14" fmla="*/ 112 w 397"/>
                  <a:gd name="T15" fmla="*/ 57 h 189"/>
                  <a:gd name="T16" fmla="*/ 91 w 397"/>
                  <a:gd name="T17" fmla="*/ 52 h 189"/>
                  <a:gd name="T18" fmla="*/ 39 w 397"/>
                  <a:gd name="T19" fmla="*/ 104 h 189"/>
                  <a:gd name="T20" fmla="*/ 39 w 397"/>
                  <a:gd name="T21" fmla="*/ 106 h 189"/>
                  <a:gd name="T22" fmla="*/ 0 w 397"/>
                  <a:gd name="T23" fmla="*/ 161 h 189"/>
                  <a:gd name="T24" fmla="*/ 7 w 397"/>
                  <a:gd name="T25" fmla="*/ 189 h 189"/>
                  <a:gd name="T26" fmla="*/ 388 w 397"/>
                  <a:gd name="T27" fmla="*/ 189 h 189"/>
                  <a:gd name="T28" fmla="*/ 133 w 397"/>
                  <a:gd name="T29" fmla="*/ 134 h 189"/>
                  <a:gd name="T30" fmla="*/ 134 w 397"/>
                  <a:gd name="T31" fmla="*/ 134 h 189"/>
                  <a:gd name="T32" fmla="*/ 132 w 397"/>
                  <a:gd name="T33" fmla="*/ 136 h 189"/>
                  <a:gd name="T34" fmla="*/ 133 w 397"/>
                  <a:gd name="T35" fmla="*/ 134 h 189"/>
                  <a:gd name="T36" fmla="*/ 117 w 397"/>
                  <a:gd name="T37" fmla="*/ 149 h 189"/>
                  <a:gd name="T38" fmla="*/ 115 w 397"/>
                  <a:gd name="T39" fmla="*/ 152 h 189"/>
                  <a:gd name="T40" fmla="*/ 114 w 397"/>
                  <a:gd name="T41" fmla="*/ 150 h 189"/>
                  <a:gd name="T42" fmla="*/ 117 w 397"/>
                  <a:gd name="T43" fmla="*/ 14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7" h="189">
                    <a:moveTo>
                      <a:pt x="388" y="189"/>
                    </a:moveTo>
                    <a:cubicBezTo>
                      <a:pt x="394" y="179"/>
                      <a:pt x="397" y="168"/>
                      <a:pt x="397" y="156"/>
                    </a:cubicBezTo>
                    <a:cubicBezTo>
                      <a:pt x="397" y="120"/>
                      <a:pt x="368" y="91"/>
                      <a:pt x="331" y="91"/>
                    </a:cubicBezTo>
                    <a:cubicBezTo>
                      <a:pt x="327" y="91"/>
                      <a:pt x="322" y="91"/>
                      <a:pt x="318" y="92"/>
                    </a:cubicBezTo>
                    <a:cubicBezTo>
                      <a:pt x="312" y="69"/>
                      <a:pt x="292" y="52"/>
                      <a:pt x="267" y="52"/>
                    </a:cubicBezTo>
                    <a:cubicBezTo>
                      <a:pt x="265" y="52"/>
                      <a:pt x="263" y="53"/>
                      <a:pt x="260" y="53"/>
                    </a:cubicBezTo>
                    <a:cubicBezTo>
                      <a:pt x="250" y="22"/>
                      <a:pt x="221" y="0"/>
                      <a:pt x="187" y="0"/>
                    </a:cubicBezTo>
                    <a:cubicBezTo>
                      <a:pt x="151" y="0"/>
                      <a:pt x="121" y="24"/>
                      <a:pt x="112" y="57"/>
                    </a:cubicBezTo>
                    <a:cubicBezTo>
                      <a:pt x="105" y="54"/>
                      <a:pt x="98" y="52"/>
                      <a:pt x="91" y="52"/>
                    </a:cubicBezTo>
                    <a:cubicBezTo>
                      <a:pt x="62" y="52"/>
                      <a:pt x="39" y="76"/>
                      <a:pt x="39" y="104"/>
                    </a:cubicBezTo>
                    <a:cubicBezTo>
                      <a:pt x="39" y="105"/>
                      <a:pt x="39" y="105"/>
                      <a:pt x="39" y="106"/>
                    </a:cubicBezTo>
                    <a:cubicBezTo>
                      <a:pt x="16" y="114"/>
                      <a:pt x="0" y="135"/>
                      <a:pt x="0" y="161"/>
                    </a:cubicBezTo>
                    <a:cubicBezTo>
                      <a:pt x="0" y="171"/>
                      <a:pt x="2" y="180"/>
                      <a:pt x="7" y="189"/>
                    </a:cubicBezTo>
                    <a:lnTo>
                      <a:pt x="388" y="189"/>
                    </a:lnTo>
                    <a:close/>
                    <a:moveTo>
                      <a:pt x="133" y="134"/>
                    </a:moveTo>
                    <a:cubicBezTo>
                      <a:pt x="134" y="134"/>
                      <a:pt x="134" y="134"/>
                      <a:pt x="134" y="134"/>
                    </a:cubicBezTo>
                    <a:cubicBezTo>
                      <a:pt x="133" y="135"/>
                      <a:pt x="132" y="135"/>
                      <a:pt x="132" y="136"/>
                    </a:cubicBezTo>
                    <a:cubicBezTo>
                      <a:pt x="132" y="135"/>
                      <a:pt x="133" y="134"/>
                      <a:pt x="133" y="134"/>
                    </a:cubicBezTo>
                    <a:close/>
                    <a:moveTo>
                      <a:pt x="117" y="149"/>
                    </a:moveTo>
                    <a:cubicBezTo>
                      <a:pt x="116" y="150"/>
                      <a:pt x="115" y="151"/>
                      <a:pt x="115" y="152"/>
                    </a:cubicBezTo>
                    <a:cubicBezTo>
                      <a:pt x="115" y="151"/>
                      <a:pt x="114" y="151"/>
                      <a:pt x="114" y="150"/>
                    </a:cubicBezTo>
                    <a:cubicBezTo>
                      <a:pt x="115" y="150"/>
                      <a:pt x="116" y="149"/>
                      <a:pt x="117" y="14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Aa楷体" panose="02000500000000000000" pitchFamily="2" charset="-122"/>
                  <a:ea typeface="+mn-ea"/>
                  <a:cs typeface="+mn-cs"/>
                </a:endParaRPr>
              </a:p>
            </p:txBody>
          </p:sp>
        </p:grpSp>
        <p:sp>
          <p:nvSpPr>
            <p:cNvPr id="135" name="TextBox 57">
              <a:extLst>
                <a:ext uri="{FF2B5EF4-FFF2-40B4-BE49-F238E27FC236}">
                  <a16:creationId xmlns:a16="http://schemas.microsoft.com/office/drawing/2014/main" id="{4A291E64-B7F1-9810-C204-31742E449A31}"/>
                </a:ext>
              </a:extLst>
            </p:cNvPr>
            <p:cNvSpPr txBox="1"/>
            <p:nvPr/>
          </p:nvSpPr>
          <p:spPr>
            <a:xfrm>
              <a:off x="6542656" y="5642800"/>
              <a:ext cx="492443"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latin typeface="Aa楷体" panose="02000500000000000000" pitchFamily="2" charset="-122"/>
                  <a:ea typeface="+mn-ea"/>
                  <a:cs typeface="+mn-cs"/>
                </a:rPr>
                <a:t>重传</a:t>
              </a:r>
              <a:endParaRPr kumimoji="0" lang="id-ID" sz="1200" b="1" i="0" u="none" strike="noStrike" kern="1200" cap="none" spc="0" normalizeH="0" baseline="0" noProof="0" dirty="0">
                <a:ln>
                  <a:noFill/>
                </a:ln>
                <a:solidFill>
                  <a:srgbClr val="000000"/>
                </a:solidFill>
                <a:effectLst/>
                <a:uLnTx/>
                <a:uFillTx/>
                <a:latin typeface="Aa楷体" panose="02000500000000000000" pitchFamily="2" charset="-122"/>
                <a:ea typeface="+mn-ea"/>
                <a:cs typeface="+mn-cs"/>
              </a:endParaRPr>
            </a:p>
          </p:txBody>
        </p:sp>
      </p:grpSp>
      <p:cxnSp>
        <p:nvCxnSpPr>
          <p:cNvPr id="139" name="Straight Connector 32">
            <a:extLst>
              <a:ext uri="{FF2B5EF4-FFF2-40B4-BE49-F238E27FC236}">
                <a16:creationId xmlns:a16="http://schemas.microsoft.com/office/drawing/2014/main" id="{CC4547FC-9D72-0884-EFBA-831AB962DF46}"/>
              </a:ext>
            </a:extLst>
          </p:cNvPr>
          <p:cNvCxnSpPr>
            <a:cxnSpLocks/>
          </p:cNvCxnSpPr>
          <p:nvPr/>
        </p:nvCxnSpPr>
        <p:spPr>
          <a:xfrm>
            <a:off x="3272735" y="3521879"/>
            <a:ext cx="0" cy="140217"/>
          </a:xfrm>
          <a:prstGeom prst="line">
            <a:avLst/>
          </a:prstGeom>
          <a:ln w="19050">
            <a:solidFill>
              <a:schemeClr val="tx2"/>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33">
            <a:extLst>
              <a:ext uri="{FF2B5EF4-FFF2-40B4-BE49-F238E27FC236}">
                <a16:creationId xmlns:a16="http://schemas.microsoft.com/office/drawing/2014/main" id="{97B8691A-B833-D01C-3608-27FB13A3B762}"/>
              </a:ext>
            </a:extLst>
          </p:cNvPr>
          <p:cNvCxnSpPr/>
          <p:nvPr/>
        </p:nvCxnSpPr>
        <p:spPr>
          <a:xfrm>
            <a:off x="2583198" y="3662096"/>
            <a:ext cx="1379074" cy="0"/>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141" name="Straight Connector 34">
            <a:extLst>
              <a:ext uri="{FF2B5EF4-FFF2-40B4-BE49-F238E27FC236}">
                <a16:creationId xmlns:a16="http://schemas.microsoft.com/office/drawing/2014/main" id="{0115EF7E-A61D-AD7A-4BDE-723BC8CDA2D2}"/>
              </a:ext>
            </a:extLst>
          </p:cNvPr>
          <p:cNvCxnSpPr/>
          <p:nvPr/>
        </p:nvCxnSpPr>
        <p:spPr>
          <a:xfrm>
            <a:off x="2583198" y="3662096"/>
            <a:ext cx="0" cy="285141"/>
          </a:xfrm>
          <a:prstGeom prst="line">
            <a:avLst/>
          </a:prstGeom>
          <a:ln w="19050">
            <a:solidFill>
              <a:schemeClr val="tx2"/>
            </a:solidFill>
            <a:prstDash val="sysDash"/>
            <a:tailEnd type="stealth"/>
          </a:ln>
        </p:spPr>
        <p:style>
          <a:lnRef idx="1">
            <a:schemeClr val="accent1"/>
          </a:lnRef>
          <a:fillRef idx="0">
            <a:schemeClr val="accent1"/>
          </a:fillRef>
          <a:effectRef idx="0">
            <a:schemeClr val="accent1"/>
          </a:effectRef>
          <a:fontRef idx="minor">
            <a:schemeClr val="tx1"/>
          </a:fontRef>
        </p:style>
      </p:cxnSp>
      <p:cxnSp>
        <p:nvCxnSpPr>
          <p:cNvPr id="142" name="Straight Connector 35">
            <a:extLst>
              <a:ext uri="{FF2B5EF4-FFF2-40B4-BE49-F238E27FC236}">
                <a16:creationId xmlns:a16="http://schemas.microsoft.com/office/drawing/2014/main" id="{9D659DB5-F483-016A-8F6E-49BA08630A7E}"/>
              </a:ext>
            </a:extLst>
          </p:cNvPr>
          <p:cNvCxnSpPr/>
          <p:nvPr/>
        </p:nvCxnSpPr>
        <p:spPr>
          <a:xfrm>
            <a:off x="3959755" y="3662096"/>
            <a:ext cx="0" cy="285141"/>
          </a:xfrm>
          <a:prstGeom prst="line">
            <a:avLst/>
          </a:prstGeom>
          <a:ln w="19050">
            <a:solidFill>
              <a:schemeClr val="tx2"/>
            </a:solidFill>
            <a:prstDash val="sysDash"/>
            <a:tailEnd type="stealth"/>
          </a:ln>
        </p:spPr>
        <p:style>
          <a:lnRef idx="1">
            <a:schemeClr val="accent1"/>
          </a:lnRef>
          <a:fillRef idx="0">
            <a:schemeClr val="accent1"/>
          </a:fillRef>
          <a:effectRef idx="0">
            <a:schemeClr val="accent1"/>
          </a:effectRef>
          <a:fontRef idx="minor">
            <a:schemeClr val="tx1"/>
          </a:fontRef>
        </p:style>
      </p:cxnSp>
      <p:cxnSp>
        <p:nvCxnSpPr>
          <p:cNvPr id="148" name="Straight Connector 36">
            <a:extLst>
              <a:ext uri="{FF2B5EF4-FFF2-40B4-BE49-F238E27FC236}">
                <a16:creationId xmlns:a16="http://schemas.microsoft.com/office/drawing/2014/main" id="{03425183-2E43-F2C7-68F4-1FAA8ECC6D12}"/>
              </a:ext>
            </a:extLst>
          </p:cNvPr>
          <p:cNvCxnSpPr>
            <a:cxnSpLocks/>
          </p:cNvCxnSpPr>
          <p:nvPr/>
        </p:nvCxnSpPr>
        <p:spPr>
          <a:xfrm>
            <a:off x="4795734" y="3563321"/>
            <a:ext cx="0" cy="1196944"/>
          </a:xfrm>
          <a:prstGeom prst="line">
            <a:avLst/>
          </a:prstGeom>
          <a:ln w="19050">
            <a:solidFill>
              <a:schemeClr val="tx2"/>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37">
            <a:extLst>
              <a:ext uri="{FF2B5EF4-FFF2-40B4-BE49-F238E27FC236}">
                <a16:creationId xmlns:a16="http://schemas.microsoft.com/office/drawing/2014/main" id="{54BAA234-EFB0-99E0-D698-8745EC675BF5}"/>
              </a:ext>
            </a:extLst>
          </p:cNvPr>
          <p:cNvCxnSpPr>
            <a:cxnSpLocks/>
          </p:cNvCxnSpPr>
          <p:nvPr/>
        </p:nvCxnSpPr>
        <p:spPr>
          <a:xfrm flipV="1">
            <a:off x="2845874" y="4769738"/>
            <a:ext cx="3915211" cy="6468"/>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150" name="Straight Connector 38">
            <a:extLst>
              <a:ext uri="{FF2B5EF4-FFF2-40B4-BE49-F238E27FC236}">
                <a16:creationId xmlns:a16="http://schemas.microsoft.com/office/drawing/2014/main" id="{1ADDD795-C918-D238-EB2D-69F77E30610B}"/>
              </a:ext>
            </a:extLst>
          </p:cNvPr>
          <p:cNvCxnSpPr>
            <a:cxnSpLocks/>
          </p:cNvCxnSpPr>
          <p:nvPr/>
        </p:nvCxnSpPr>
        <p:spPr>
          <a:xfrm>
            <a:off x="2851829" y="4785679"/>
            <a:ext cx="0" cy="285141"/>
          </a:xfrm>
          <a:prstGeom prst="line">
            <a:avLst/>
          </a:prstGeom>
          <a:ln w="19050">
            <a:solidFill>
              <a:schemeClr val="tx2"/>
            </a:solidFill>
            <a:prstDash val="sysDash"/>
            <a:tailEnd type="stealth"/>
          </a:ln>
        </p:spPr>
        <p:style>
          <a:lnRef idx="1">
            <a:schemeClr val="accent1"/>
          </a:lnRef>
          <a:fillRef idx="0">
            <a:schemeClr val="accent1"/>
          </a:fillRef>
          <a:effectRef idx="0">
            <a:schemeClr val="accent1"/>
          </a:effectRef>
          <a:fontRef idx="minor">
            <a:schemeClr val="tx1"/>
          </a:fontRef>
        </p:style>
      </p:cxnSp>
      <p:cxnSp>
        <p:nvCxnSpPr>
          <p:cNvPr id="151" name="Straight Connector 39">
            <a:extLst>
              <a:ext uri="{FF2B5EF4-FFF2-40B4-BE49-F238E27FC236}">
                <a16:creationId xmlns:a16="http://schemas.microsoft.com/office/drawing/2014/main" id="{1313E7C5-5A02-A3B3-E899-4C4584148D07}"/>
              </a:ext>
            </a:extLst>
          </p:cNvPr>
          <p:cNvCxnSpPr>
            <a:cxnSpLocks/>
          </p:cNvCxnSpPr>
          <p:nvPr/>
        </p:nvCxnSpPr>
        <p:spPr>
          <a:xfrm>
            <a:off x="4166581" y="4785679"/>
            <a:ext cx="0" cy="285141"/>
          </a:xfrm>
          <a:prstGeom prst="line">
            <a:avLst/>
          </a:prstGeom>
          <a:ln w="19050">
            <a:solidFill>
              <a:schemeClr val="tx2"/>
            </a:solidFill>
            <a:prstDash val="sysDash"/>
            <a:tailEnd type="stealth"/>
          </a:ln>
        </p:spPr>
        <p:style>
          <a:lnRef idx="1">
            <a:schemeClr val="accent1"/>
          </a:lnRef>
          <a:fillRef idx="0">
            <a:schemeClr val="accent1"/>
          </a:fillRef>
          <a:effectRef idx="0">
            <a:schemeClr val="accent1"/>
          </a:effectRef>
          <a:fontRef idx="minor">
            <a:schemeClr val="tx1"/>
          </a:fontRef>
        </p:style>
      </p:cxnSp>
      <p:cxnSp>
        <p:nvCxnSpPr>
          <p:cNvPr id="152" name="Straight Connector 39">
            <a:extLst>
              <a:ext uri="{FF2B5EF4-FFF2-40B4-BE49-F238E27FC236}">
                <a16:creationId xmlns:a16="http://schemas.microsoft.com/office/drawing/2014/main" id="{7A8C9BC3-214B-59BF-C2FD-EC84411C56CA}"/>
              </a:ext>
            </a:extLst>
          </p:cNvPr>
          <p:cNvCxnSpPr>
            <a:cxnSpLocks/>
          </p:cNvCxnSpPr>
          <p:nvPr/>
        </p:nvCxnSpPr>
        <p:spPr>
          <a:xfrm>
            <a:off x="5537810" y="4769738"/>
            <a:ext cx="0" cy="285141"/>
          </a:xfrm>
          <a:prstGeom prst="line">
            <a:avLst/>
          </a:prstGeom>
          <a:ln w="19050">
            <a:solidFill>
              <a:schemeClr val="tx2"/>
            </a:solidFill>
            <a:prstDash val="sysDash"/>
            <a:tailEnd type="stealth"/>
          </a:ln>
        </p:spPr>
        <p:style>
          <a:lnRef idx="1">
            <a:schemeClr val="accent1"/>
          </a:lnRef>
          <a:fillRef idx="0">
            <a:schemeClr val="accent1"/>
          </a:fillRef>
          <a:effectRef idx="0">
            <a:schemeClr val="accent1"/>
          </a:effectRef>
          <a:fontRef idx="minor">
            <a:schemeClr val="tx1"/>
          </a:fontRef>
        </p:style>
      </p:cxnSp>
      <p:cxnSp>
        <p:nvCxnSpPr>
          <p:cNvPr id="173" name="Straight Connector 39">
            <a:extLst>
              <a:ext uri="{FF2B5EF4-FFF2-40B4-BE49-F238E27FC236}">
                <a16:creationId xmlns:a16="http://schemas.microsoft.com/office/drawing/2014/main" id="{8418698B-AA0E-3E5A-F75D-3B9E67CEC072}"/>
              </a:ext>
            </a:extLst>
          </p:cNvPr>
          <p:cNvCxnSpPr>
            <a:cxnSpLocks/>
          </p:cNvCxnSpPr>
          <p:nvPr/>
        </p:nvCxnSpPr>
        <p:spPr>
          <a:xfrm>
            <a:off x="6769613" y="4769738"/>
            <a:ext cx="0" cy="285141"/>
          </a:xfrm>
          <a:prstGeom prst="line">
            <a:avLst/>
          </a:prstGeom>
          <a:ln w="19050">
            <a:solidFill>
              <a:schemeClr val="tx2"/>
            </a:solidFill>
            <a:prstDash val="sysDash"/>
            <a:tailEnd type="stealth"/>
          </a:ln>
        </p:spPr>
        <p:style>
          <a:lnRef idx="1">
            <a:schemeClr val="accent1"/>
          </a:lnRef>
          <a:fillRef idx="0">
            <a:schemeClr val="accent1"/>
          </a:fillRef>
          <a:effectRef idx="0">
            <a:schemeClr val="accent1"/>
          </a:effectRef>
          <a:fontRef idx="minor">
            <a:schemeClr val="tx1"/>
          </a:fontRef>
        </p:style>
      </p:cxnSp>
      <p:cxnSp>
        <p:nvCxnSpPr>
          <p:cNvPr id="203" name="Straight Connector 28">
            <a:extLst>
              <a:ext uri="{FF2B5EF4-FFF2-40B4-BE49-F238E27FC236}">
                <a16:creationId xmlns:a16="http://schemas.microsoft.com/office/drawing/2014/main" id="{282701ED-31F6-76BA-9FDA-127CE121D31C}"/>
              </a:ext>
            </a:extLst>
          </p:cNvPr>
          <p:cNvCxnSpPr/>
          <p:nvPr/>
        </p:nvCxnSpPr>
        <p:spPr>
          <a:xfrm>
            <a:off x="10819330" y="2388703"/>
            <a:ext cx="0" cy="140217"/>
          </a:xfrm>
          <a:prstGeom prst="line">
            <a:avLst/>
          </a:prstGeom>
          <a:ln w="19050">
            <a:solidFill>
              <a:schemeClr val="tx2"/>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204" name="Straight Connector 29">
            <a:extLst>
              <a:ext uri="{FF2B5EF4-FFF2-40B4-BE49-F238E27FC236}">
                <a16:creationId xmlns:a16="http://schemas.microsoft.com/office/drawing/2014/main" id="{D47D8254-AD90-F187-4CDA-0D84C3C7D863}"/>
              </a:ext>
            </a:extLst>
          </p:cNvPr>
          <p:cNvCxnSpPr/>
          <p:nvPr/>
        </p:nvCxnSpPr>
        <p:spPr>
          <a:xfrm>
            <a:off x="10129793" y="2528920"/>
            <a:ext cx="1379074" cy="0"/>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205" name="Straight Connector 30">
            <a:extLst>
              <a:ext uri="{FF2B5EF4-FFF2-40B4-BE49-F238E27FC236}">
                <a16:creationId xmlns:a16="http://schemas.microsoft.com/office/drawing/2014/main" id="{E953F3AF-1BA6-D14A-E858-2A24809FAAF4}"/>
              </a:ext>
            </a:extLst>
          </p:cNvPr>
          <p:cNvCxnSpPr/>
          <p:nvPr/>
        </p:nvCxnSpPr>
        <p:spPr>
          <a:xfrm>
            <a:off x="10129793" y="2528920"/>
            <a:ext cx="0" cy="285141"/>
          </a:xfrm>
          <a:prstGeom prst="line">
            <a:avLst/>
          </a:prstGeom>
          <a:ln w="19050">
            <a:solidFill>
              <a:schemeClr val="tx2"/>
            </a:solidFill>
            <a:prstDash val="sysDash"/>
            <a:tailEnd type="stealth"/>
          </a:ln>
        </p:spPr>
        <p:style>
          <a:lnRef idx="1">
            <a:schemeClr val="accent1"/>
          </a:lnRef>
          <a:fillRef idx="0">
            <a:schemeClr val="accent1"/>
          </a:fillRef>
          <a:effectRef idx="0">
            <a:schemeClr val="accent1"/>
          </a:effectRef>
          <a:fontRef idx="minor">
            <a:schemeClr val="tx1"/>
          </a:fontRef>
        </p:style>
      </p:cxnSp>
      <p:cxnSp>
        <p:nvCxnSpPr>
          <p:cNvPr id="206" name="Straight Connector 31">
            <a:extLst>
              <a:ext uri="{FF2B5EF4-FFF2-40B4-BE49-F238E27FC236}">
                <a16:creationId xmlns:a16="http://schemas.microsoft.com/office/drawing/2014/main" id="{9E405AFC-D0BE-906A-BC1A-587FEECC287C}"/>
              </a:ext>
            </a:extLst>
          </p:cNvPr>
          <p:cNvCxnSpPr/>
          <p:nvPr/>
        </p:nvCxnSpPr>
        <p:spPr>
          <a:xfrm>
            <a:off x="11506350" y="2528920"/>
            <a:ext cx="0" cy="285141"/>
          </a:xfrm>
          <a:prstGeom prst="line">
            <a:avLst/>
          </a:prstGeom>
          <a:ln w="19050">
            <a:solidFill>
              <a:schemeClr val="tx2"/>
            </a:solidFill>
            <a:prstDash val="sysDash"/>
            <a:tailEnd type="stealth"/>
          </a:ln>
        </p:spPr>
        <p:style>
          <a:lnRef idx="1">
            <a:schemeClr val="accent1"/>
          </a:lnRef>
          <a:fillRef idx="0">
            <a:schemeClr val="accent1"/>
          </a:fillRef>
          <a:effectRef idx="0">
            <a:schemeClr val="accent1"/>
          </a:effectRef>
          <a:fontRef idx="minor">
            <a:schemeClr val="tx1"/>
          </a:fontRef>
        </p:style>
      </p:cxnSp>
      <p:grpSp>
        <p:nvGrpSpPr>
          <p:cNvPr id="207" name="Group 17">
            <a:extLst>
              <a:ext uri="{FF2B5EF4-FFF2-40B4-BE49-F238E27FC236}">
                <a16:creationId xmlns:a16="http://schemas.microsoft.com/office/drawing/2014/main" id="{93BFDF77-0D8B-2E4A-86B3-00374EA464B4}"/>
              </a:ext>
            </a:extLst>
          </p:cNvPr>
          <p:cNvGrpSpPr/>
          <p:nvPr/>
        </p:nvGrpSpPr>
        <p:grpSpPr>
          <a:xfrm>
            <a:off x="9567078" y="2911408"/>
            <a:ext cx="1172550" cy="610471"/>
            <a:chOff x="1712129" y="5395379"/>
            <a:chExt cx="1172550" cy="610471"/>
          </a:xfrm>
        </p:grpSpPr>
        <p:grpSp>
          <p:nvGrpSpPr>
            <p:cNvPr id="208" name="Group 104">
              <a:extLst>
                <a:ext uri="{FF2B5EF4-FFF2-40B4-BE49-F238E27FC236}">
                  <a16:creationId xmlns:a16="http://schemas.microsoft.com/office/drawing/2014/main" id="{95769E42-772B-0687-3127-3241BF334E51}"/>
                </a:ext>
              </a:extLst>
            </p:cNvPr>
            <p:cNvGrpSpPr/>
            <p:nvPr/>
          </p:nvGrpSpPr>
          <p:grpSpPr>
            <a:xfrm>
              <a:off x="1712129" y="5395379"/>
              <a:ext cx="1172550" cy="610471"/>
              <a:chOff x="9629775" y="2220912"/>
              <a:chExt cx="1500188" cy="781051"/>
            </a:xfrm>
          </p:grpSpPr>
          <p:sp>
            <p:nvSpPr>
              <p:cNvPr id="210" name="Freeform 21">
                <a:extLst>
                  <a:ext uri="{FF2B5EF4-FFF2-40B4-BE49-F238E27FC236}">
                    <a16:creationId xmlns:a16="http://schemas.microsoft.com/office/drawing/2014/main" id="{8025F020-FB05-BD4C-3CDF-81144D7195E7}"/>
                  </a:ext>
                </a:extLst>
              </p:cNvPr>
              <p:cNvSpPr>
                <a:spLocks/>
              </p:cNvSpPr>
              <p:nvPr/>
            </p:nvSpPr>
            <p:spPr bwMode="auto">
              <a:xfrm>
                <a:off x="10128250" y="2792413"/>
                <a:ext cx="7938" cy="7938"/>
              </a:xfrm>
              <a:custGeom>
                <a:avLst/>
                <a:gdLst>
                  <a:gd name="T0" fmla="*/ 1 w 2"/>
                  <a:gd name="T1" fmla="*/ 0 h 2"/>
                  <a:gd name="T2" fmla="*/ 0 w 2"/>
                  <a:gd name="T3" fmla="*/ 2 h 2"/>
                  <a:gd name="T4" fmla="*/ 2 w 2"/>
                  <a:gd name="T5" fmla="*/ 0 h 2"/>
                  <a:gd name="T6" fmla="*/ 1 w 2"/>
                  <a:gd name="T7" fmla="*/ 0 h 2"/>
                </a:gdLst>
                <a:ahLst/>
                <a:cxnLst>
                  <a:cxn ang="0">
                    <a:pos x="T0" y="T1"/>
                  </a:cxn>
                  <a:cxn ang="0">
                    <a:pos x="T2" y="T3"/>
                  </a:cxn>
                  <a:cxn ang="0">
                    <a:pos x="T4" y="T5"/>
                  </a:cxn>
                  <a:cxn ang="0">
                    <a:pos x="T6" y="T7"/>
                  </a:cxn>
                </a:cxnLst>
                <a:rect l="0" t="0" r="r" b="b"/>
                <a:pathLst>
                  <a:path w="2" h="2">
                    <a:moveTo>
                      <a:pt x="1" y="0"/>
                    </a:moveTo>
                    <a:cubicBezTo>
                      <a:pt x="1" y="0"/>
                      <a:pt x="0" y="1"/>
                      <a:pt x="0" y="2"/>
                    </a:cubicBezTo>
                    <a:cubicBezTo>
                      <a:pt x="0" y="1"/>
                      <a:pt x="1" y="1"/>
                      <a:pt x="2" y="0"/>
                    </a:cubicBezTo>
                    <a:cubicBezTo>
                      <a:pt x="2" y="0"/>
                      <a:pt x="2" y="0"/>
                      <a:pt x="1" y="0"/>
                    </a:cubicBezTo>
                    <a:close/>
                  </a:path>
                </a:pathLst>
              </a:custGeom>
              <a:solidFill>
                <a:srgbClr val="4743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Aa楷体" panose="02000500000000000000" pitchFamily="2" charset="-122"/>
                  <a:ea typeface="+mn-ea"/>
                  <a:cs typeface="+mn-cs"/>
                </a:endParaRPr>
              </a:p>
            </p:txBody>
          </p:sp>
          <p:sp>
            <p:nvSpPr>
              <p:cNvPr id="211" name="Freeform 22">
                <a:extLst>
                  <a:ext uri="{FF2B5EF4-FFF2-40B4-BE49-F238E27FC236}">
                    <a16:creationId xmlns:a16="http://schemas.microsoft.com/office/drawing/2014/main" id="{9605C091-7D58-9FC6-9375-D546F3BC5F01}"/>
                  </a:ext>
                </a:extLst>
              </p:cNvPr>
              <p:cNvSpPr>
                <a:spLocks noEditPoints="1"/>
              </p:cNvSpPr>
              <p:nvPr/>
            </p:nvSpPr>
            <p:spPr bwMode="auto">
              <a:xfrm>
                <a:off x="9629775" y="2282825"/>
                <a:ext cx="1500188" cy="719138"/>
              </a:xfrm>
              <a:custGeom>
                <a:avLst/>
                <a:gdLst>
                  <a:gd name="T0" fmla="*/ 388 w 397"/>
                  <a:gd name="T1" fmla="*/ 189 h 189"/>
                  <a:gd name="T2" fmla="*/ 397 w 397"/>
                  <a:gd name="T3" fmla="*/ 156 h 189"/>
                  <a:gd name="T4" fmla="*/ 331 w 397"/>
                  <a:gd name="T5" fmla="*/ 91 h 189"/>
                  <a:gd name="T6" fmla="*/ 318 w 397"/>
                  <a:gd name="T7" fmla="*/ 92 h 189"/>
                  <a:gd name="T8" fmla="*/ 267 w 397"/>
                  <a:gd name="T9" fmla="*/ 52 h 189"/>
                  <a:gd name="T10" fmla="*/ 260 w 397"/>
                  <a:gd name="T11" fmla="*/ 53 h 189"/>
                  <a:gd name="T12" fmla="*/ 187 w 397"/>
                  <a:gd name="T13" fmla="*/ 0 h 189"/>
                  <a:gd name="T14" fmla="*/ 112 w 397"/>
                  <a:gd name="T15" fmla="*/ 57 h 189"/>
                  <a:gd name="T16" fmla="*/ 91 w 397"/>
                  <a:gd name="T17" fmla="*/ 52 h 189"/>
                  <a:gd name="T18" fmla="*/ 39 w 397"/>
                  <a:gd name="T19" fmla="*/ 104 h 189"/>
                  <a:gd name="T20" fmla="*/ 39 w 397"/>
                  <a:gd name="T21" fmla="*/ 106 h 189"/>
                  <a:gd name="T22" fmla="*/ 0 w 397"/>
                  <a:gd name="T23" fmla="*/ 161 h 189"/>
                  <a:gd name="T24" fmla="*/ 7 w 397"/>
                  <a:gd name="T25" fmla="*/ 189 h 189"/>
                  <a:gd name="T26" fmla="*/ 388 w 397"/>
                  <a:gd name="T27" fmla="*/ 189 h 189"/>
                  <a:gd name="T28" fmla="*/ 133 w 397"/>
                  <a:gd name="T29" fmla="*/ 134 h 189"/>
                  <a:gd name="T30" fmla="*/ 134 w 397"/>
                  <a:gd name="T31" fmla="*/ 134 h 189"/>
                  <a:gd name="T32" fmla="*/ 132 w 397"/>
                  <a:gd name="T33" fmla="*/ 136 h 189"/>
                  <a:gd name="T34" fmla="*/ 133 w 397"/>
                  <a:gd name="T35" fmla="*/ 134 h 189"/>
                  <a:gd name="T36" fmla="*/ 117 w 397"/>
                  <a:gd name="T37" fmla="*/ 149 h 189"/>
                  <a:gd name="T38" fmla="*/ 115 w 397"/>
                  <a:gd name="T39" fmla="*/ 152 h 189"/>
                  <a:gd name="T40" fmla="*/ 114 w 397"/>
                  <a:gd name="T41" fmla="*/ 150 h 189"/>
                  <a:gd name="T42" fmla="*/ 117 w 397"/>
                  <a:gd name="T43" fmla="*/ 14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7" h="189">
                    <a:moveTo>
                      <a:pt x="388" y="189"/>
                    </a:moveTo>
                    <a:cubicBezTo>
                      <a:pt x="394" y="179"/>
                      <a:pt x="397" y="168"/>
                      <a:pt x="397" y="156"/>
                    </a:cubicBezTo>
                    <a:cubicBezTo>
                      <a:pt x="397" y="120"/>
                      <a:pt x="368" y="91"/>
                      <a:pt x="331" y="91"/>
                    </a:cubicBezTo>
                    <a:cubicBezTo>
                      <a:pt x="327" y="91"/>
                      <a:pt x="322" y="91"/>
                      <a:pt x="318" y="92"/>
                    </a:cubicBezTo>
                    <a:cubicBezTo>
                      <a:pt x="312" y="69"/>
                      <a:pt x="292" y="52"/>
                      <a:pt x="267" y="52"/>
                    </a:cubicBezTo>
                    <a:cubicBezTo>
                      <a:pt x="265" y="52"/>
                      <a:pt x="263" y="53"/>
                      <a:pt x="260" y="53"/>
                    </a:cubicBezTo>
                    <a:cubicBezTo>
                      <a:pt x="250" y="22"/>
                      <a:pt x="221" y="0"/>
                      <a:pt x="187" y="0"/>
                    </a:cubicBezTo>
                    <a:cubicBezTo>
                      <a:pt x="151" y="0"/>
                      <a:pt x="121" y="24"/>
                      <a:pt x="112" y="57"/>
                    </a:cubicBezTo>
                    <a:cubicBezTo>
                      <a:pt x="105" y="54"/>
                      <a:pt x="98" y="52"/>
                      <a:pt x="91" y="52"/>
                    </a:cubicBezTo>
                    <a:cubicBezTo>
                      <a:pt x="62" y="52"/>
                      <a:pt x="39" y="76"/>
                      <a:pt x="39" y="104"/>
                    </a:cubicBezTo>
                    <a:cubicBezTo>
                      <a:pt x="39" y="105"/>
                      <a:pt x="39" y="105"/>
                      <a:pt x="39" y="106"/>
                    </a:cubicBezTo>
                    <a:cubicBezTo>
                      <a:pt x="16" y="114"/>
                      <a:pt x="0" y="135"/>
                      <a:pt x="0" y="161"/>
                    </a:cubicBezTo>
                    <a:cubicBezTo>
                      <a:pt x="0" y="171"/>
                      <a:pt x="2" y="180"/>
                      <a:pt x="7" y="189"/>
                    </a:cubicBezTo>
                    <a:lnTo>
                      <a:pt x="388" y="189"/>
                    </a:lnTo>
                    <a:close/>
                    <a:moveTo>
                      <a:pt x="133" y="134"/>
                    </a:moveTo>
                    <a:cubicBezTo>
                      <a:pt x="134" y="134"/>
                      <a:pt x="134" y="134"/>
                      <a:pt x="134" y="134"/>
                    </a:cubicBezTo>
                    <a:cubicBezTo>
                      <a:pt x="133" y="135"/>
                      <a:pt x="132" y="135"/>
                      <a:pt x="132" y="136"/>
                    </a:cubicBezTo>
                    <a:cubicBezTo>
                      <a:pt x="132" y="135"/>
                      <a:pt x="133" y="134"/>
                      <a:pt x="133" y="134"/>
                    </a:cubicBezTo>
                    <a:close/>
                    <a:moveTo>
                      <a:pt x="117" y="149"/>
                    </a:moveTo>
                    <a:cubicBezTo>
                      <a:pt x="116" y="150"/>
                      <a:pt x="115" y="151"/>
                      <a:pt x="115" y="152"/>
                    </a:cubicBezTo>
                    <a:cubicBezTo>
                      <a:pt x="115" y="151"/>
                      <a:pt x="114" y="151"/>
                      <a:pt x="114" y="150"/>
                    </a:cubicBezTo>
                    <a:cubicBezTo>
                      <a:pt x="115" y="150"/>
                      <a:pt x="116" y="149"/>
                      <a:pt x="117" y="149"/>
                    </a:cubicBez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Aa楷体" panose="02000500000000000000" pitchFamily="2" charset="-122"/>
                  <a:ea typeface="+mn-ea"/>
                  <a:cs typeface="+mn-cs"/>
                </a:endParaRPr>
              </a:p>
            </p:txBody>
          </p:sp>
          <p:sp>
            <p:nvSpPr>
              <p:cNvPr id="212" name="Freeform 23">
                <a:extLst>
                  <a:ext uri="{FF2B5EF4-FFF2-40B4-BE49-F238E27FC236}">
                    <a16:creationId xmlns:a16="http://schemas.microsoft.com/office/drawing/2014/main" id="{51A91414-4458-9AE1-5BA8-CA89DF9E4A21}"/>
                  </a:ext>
                </a:extLst>
              </p:cNvPr>
              <p:cNvSpPr>
                <a:spLocks noEditPoints="1"/>
              </p:cNvSpPr>
              <p:nvPr/>
            </p:nvSpPr>
            <p:spPr bwMode="auto">
              <a:xfrm>
                <a:off x="9629775" y="2220912"/>
                <a:ext cx="1500188" cy="720725"/>
              </a:xfrm>
              <a:custGeom>
                <a:avLst/>
                <a:gdLst>
                  <a:gd name="T0" fmla="*/ 388 w 397"/>
                  <a:gd name="T1" fmla="*/ 189 h 189"/>
                  <a:gd name="T2" fmla="*/ 397 w 397"/>
                  <a:gd name="T3" fmla="*/ 156 h 189"/>
                  <a:gd name="T4" fmla="*/ 331 w 397"/>
                  <a:gd name="T5" fmla="*/ 91 h 189"/>
                  <a:gd name="T6" fmla="*/ 318 w 397"/>
                  <a:gd name="T7" fmla="*/ 92 h 189"/>
                  <a:gd name="T8" fmla="*/ 267 w 397"/>
                  <a:gd name="T9" fmla="*/ 52 h 189"/>
                  <a:gd name="T10" fmla="*/ 260 w 397"/>
                  <a:gd name="T11" fmla="*/ 53 h 189"/>
                  <a:gd name="T12" fmla="*/ 187 w 397"/>
                  <a:gd name="T13" fmla="*/ 0 h 189"/>
                  <a:gd name="T14" fmla="*/ 112 w 397"/>
                  <a:gd name="T15" fmla="*/ 57 h 189"/>
                  <a:gd name="T16" fmla="*/ 91 w 397"/>
                  <a:gd name="T17" fmla="*/ 52 h 189"/>
                  <a:gd name="T18" fmla="*/ 39 w 397"/>
                  <a:gd name="T19" fmla="*/ 104 h 189"/>
                  <a:gd name="T20" fmla="*/ 39 w 397"/>
                  <a:gd name="T21" fmla="*/ 106 h 189"/>
                  <a:gd name="T22" fmla="*/ 0 w 397"/>
                  <a:gd name="T23" fmla="*/ 161 h 189"/>
                  <a:gd name="T24" fmla="*/ 7 w 397"/>
                  <a:gd name="T25" fmla="*/ 189 h 189"/>
                  <a:gd name="T26" fmla="*/ 388 w 397"/>
                  <a:gd name="T27" fmla="*/ 189 h 189"/>
                  <a:gd name="T28" fmla="*/ 133 w 397"/>
                  <a:gd name="T29" fmla="*/ 134 h 189"/>
                  <a:gd name="T30" fmla="*/ 134 w 397"/>
                  <a:gd name="T31" fmla="*/ 134 h 189"/>
                  <a:gd name="T32" fmla="*/ 132 w 397"/>
                  <a:gd name="T33" fmla="*/ 136 h 189"/>
                  <a:gd name="T34" fmla="*/ 133 w 397"/>
                  <a:gd name="T35" fmla="*/ 134 h 189"/>
                  <a:gd name="T36" fmla="*/ 117 w 397"/>
                  <a:gd name="T37" fmla="*/ 149 h 189"/>
                  <a:gd name="T38" fmla="*/ 115 w 397"/>
                  <a:gd name="T39" fmla="*/ 152 h 189"/>
                  <a:gd name="T40" fmla="*/ 114 w 397"/>
                  <a:gd name="T41" fmla="*/ 150 h 189"/>
                  <a:gd name="T42" fmla="*/ 117 w 397"/>
                  <a:gd name="T43" fmla="*/ 14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7" h="189">
                    <a:moveTo>
                      <a:pt x="388" y="189"/>
                    </a:moveTo>
                    <a:cubicBezTo>
                      <a:pt x="394" y="179"/>
                      <a:pt x="397" y="168"/>
                      <a:pt x="397" y="156"/>
                    </a:cubicBezTo>
                    <a:cubicBezTo>
                      <a:pt x="397" y="120"/>
                      <a:pt x="368" y="91"/>
                      <a:pt x="331" y="91"/>
                    </a:cubicBezTo>
                    <a:cubicBezTo>
                      <a:pt x="327" y="91"/>
                      <a:pt x="322" y="91"/>
                      <a:pt x="318" y="92"/>
                    </a:cubicBezTo>
                    <a:cubicBezTo>
                      <a:pt x="312" y="69"/>
                      <a:pt x="292" y="52"/>
                      <a:pt x="267" y="52"/>
                    </a:cubicBezTo>
                    <a:cubicBezTo>
                      <a:pt x="265" y="52"/>
                      <a:pt x="263" y="53"/>
                      <a:pt x="260" y="53"/>
                    </a:cubicBezTo>
                    <a:cubicBezTo>
                      <a:pt x="250" y="22"/>
                      <a:pt x="221" y="0"/>
                      <a:pt x="187" y="0"/>
                    </a:cubicBezTo>
                    <a:cubicBezTo>
                      <a:pt x="151" y="0"/>
                      <a:pt x="121" y="24"/>
                      <a:pt x="112" y="57"/>
                    </a:cubicBezTo>
                    <a:cubicBezTo>
                      <a:pt x="105" y="54"/>
                      <a:pt x="98" y="52"/>
                      <a:pt x="91" y="52"/>
                    </a:cubicBezTo>
                    <a:cubicBezTo>
                      <a:pt x="62" y="52"/>
                      <a:pt x="39" y="76"/>
                      <a:pt x="39" y="104"/>
                    </a:cubicBezTo>
                    <a:cubicBezTo>
                      <a:pt x="39" y="105"/>
                      <a:pt x="39" y="105"/>
                      <a:pt x="39" y="106"/>
                    </a:cubicBezTo>
                    <a:cubicBezTo>
                      <a:pt x="16" y="114"/>
                      <a:pt x="0" y="135"/>
                      <a:pt x="0" y="161"/>
                    </a:cubicBezTo>
                    <a:cubicBezTo>
                      <a:pt x="0" y="171"/>
                      <a:pt x="2" y="180"/>
                      <a:pt x="7" y="189"/>
                    </a:cubicBezTo>
                    <a:lnTo>
                      <a:pt x="388" y="189"/>
                    </a:lnTo>
                    <a:close/>
                    <a:moveTo>
                      <a:pt x="133" y="134"/>
                    </a:moveTo>
                    <a:cubicBezTo>
                      <a:pt x="134" y="134"/>
                      <a:pt x="134" y="134"/>
                      <a:pt x="134" y="134"/>
                    </a:cubicBezTo>
                    <a:cubicBezTo>
                      <a:pt x="133" y="135"/>
                      <a:pt x="132" y="135"/>
                      <a:pt x="132" y="136"/>
                    </a:cubicBezTo>
                    <a:cubicBezTo>
                      <a:pt x="132" y="135"/>
                      <a:pt x="133" y="134"/>
                      <a:pt x="133" y="134"/>
                    </a:cubicBezTo>
                    <a:close/>
                    <a:moveTo>
                      <a:pt x="117" y="149"/>
                    </a:moveTo>
                    <a:cubicBezTo>
                      <a:pt x="116" y="150"/>
                      <a:pt x="115" y="151"/>
                      <a:pt x="115" y="152"/>
                    </a:cubicBezTo>
                    <a:cubicBezTo>
                      <a:pt x="115" y="151"/>
                      <a:pt x="114" y="151"/>
                      <a:pt x="114" y="150"/>
                    </a:cubicBezTo>
                    <a:cubicBezTo>
                      <a:pt x="115" y="150"/>
                      <a:pt x="116" y="149"/>
                      <a:pt x="117" y="149"/>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Aa楷体" panose="02000500000000000000" pitchFamily="2" charset="-122"/>
                  <a:ea typeface="+mn-ea"/>
                  <a:cs typeface="+mn-cs"/>
                </a:endParaRPr>
              </a:p>
            </p:txBody>
          </p:sp>
        </p:grpSp>
        <p:sp>
          <p:nvSpPr>
            <p:cNvPr id="209" name="TextBox 42">
              <a:extLst>
                <a:ext uri="{FF2B5EF4-FFF2-40B4-BE49-F238E27FC236}">
                  <a16:creationId xmlns:a16="http://schemas.microsoft.com/office/drawing/2014/main" id="{5ABF265A-5A96-8040-FB73-8CAEE0815436}"/>
                </a:ext>
              </a:extLst>
            </p:cNvPr>
            <p:cNvSpPr txBox="1"/>
            <p:nvPr/>
          </p:nvSpPr>
          <p:spPr>
            <a:xfrm>
              <a:off x="1874739" y="5642800"/>
              <a:ext cx="800219"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latin typeface="calibri"/>
                  <a:ea typeface="+mn-ea"/>
                  <a:cs typeface="+mn-cs"/>
                </a:rPr>
                <a:t>通告窗口</a:t>
              </a:r>
              <a:endParaRPr kumimoji="0" lang="id-ID" sz="1200" b="1" i="0"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213" name="Group 18">
            <a:extLst>
              <a:ext uri="{FF2B5EF4-FFF2-40B4-BE49-F238E27FC236}">
                <a16:creationId xmlns:a16="http://schemas.microsoft.com/office/drawing/2014/main" id="{7489AD8B-EF70-2CFF-AE78-3F5DB187D31F}"/>
              </a:ext>
            </a:extLst>
          </p:cNvPr>
          <p:cNvGrpSpPr/>
          <p:nvPr/>
        </p:nvGrpSpPr>
        <p:grpSpPr>
          <a:xfrm>
            <a:off x="10943545" y="2911408"/>
            <a:ext cx="1172550" cy="610471"/>
            <a:chOff x="3088596" y="5395379"/>
            <a:chExt cx="1172550" cy="610471"/>
          </a:xfrm>
        </p:grpSpPr>
        <p:grpSp>
          <p:nvGrpSpPr>
            <p:cNvPr id="214" name="Group 105">
              <a:extLst>
                <a:ext uri="{FF2B5EF4-FFF2-40B4-BE49-F238E27FC236}">
                  <a16:creationId xmlns:a16="http://schemas.microsoft.com/office/drawing/2014/main" id="{69CC16EB-C817-950D-867A-F4C0C99822D9}"/>
                </a:ext>
              </a:extLst>
            </p:cNvPr>
            <p:cNvGrpSpPr/>
            <p:nvPr/>
          </p:nvGrpSpPr>
          <p:grpSpPr>
            <a:xfrm flipH="1">
              <a:off x="3088596" y="5395379"/>
              <a:ext cx="1172550" cy="610471"/>
              <a:chOff x="9629775" y="2220912"/>
              <a:chExt cx="1500188" cy="781051"/>
            </a:xfrm>
          </p:grpSpPr>
          <p:sp>
            <p:nvSpPr>
              <p:cNvPr id="216" name="Freeform 21">
                <a:extLst>
                  <a:ext uri="{FF2B5EF4-FFF2-40B4-BE49-F238E27FC236}">
                    <a16:creationId xmlns:a16="http://schemas.microsoft.com/office/drawing/2014/main" id="{6C4FE4C2-FF93-D132-5B10-35C7E19DABC4}"/>
                  </a:ext>
                </a:extLst>
              </p:cNvPr>
              <p:cNvSpPr>
                <a:spLocks/>
              </p:cNvSpPr>
              <p:nvPr/>
            </p:nvSpPr>
            <p:spPr bwMode="auto">
              <a:xfrm>
                <a:off x="10128250" y="2792413"/>
                <a:ext cx="7938" cy="7938"/>
              </a:xfrm>
              <a:custGeom>
                <a:avLst/>
                <a:gdLst>
                  <a:gd name="T0" fmla="*/ 1 w 2"/>
                  <a:gd name="T1" fmla="*/ 0 h 2"/>
                  <a:gd name="T2" fmla="*/ 0 w 2"/>
                  <a:gd name="T3" fmla="*/ 2 h 2"/>
                  <a:gd name="T4" fmla="*/ 2 w 2"/>
                  <a:gd name="T5" fmla="*/ 0 h 2"/>
                  <a:gd name="T6" fmla="*/ 1 w 2"/>
                  <a:gd name="T7" fmla="*/ 0 h 2"/>
                </a:gdLst>
                <a:ahLst/>
                <a:cxnLst>
                  <a:cxn ang="0">
                    <a:pos x="T0" y="T1"/>
                  </a:cxn>
                  <a:cxn ang="0">
                    <a:pos x="T2" y="T3"/>
                  </a:cxn>
                  <a:cxn ang="0">
                    <a:pos x="T4" y="T5"/>
                  </a:cxn>
                  <a:cxn ang="0">
                    <a:pos x="T6" y="T7"/>
                  </a:cxn>
                </a:cxnLst>
                <a:rect l="0" t="0" r="r" b="b"/>
                <a:pathLst>
                  <a:path w="2" h="2">
                    <a:moveTo>
                      <a:pt x="1" y="0"/>
                    </a:moveTo>
                    <a:cubicBezTo>
                      <a:pt x="1" y="0"/>
                      <a:pt x="0" y="1"/>
                      <a:pt x="0" y="2"/>
                    </a:cubicBezTo>
                    <a:cubicBezTo>
                      <a:pt x="0" y="1"/>
                      <a:pt x="1" y="1"/>
                      <a:pt x="2" y="0"/>
                    </a:cubicBezTo>
                    <a:cubicBezTo>
                      <a:pt x="2" y="0"/>
                      <a:pt x="2" y="0"/>
                      <a:pt x="1" y="0"/>
                    </a:cubicBezTo>
                    <a:close/>
                  </a:path>
                </a:pathLst>
              </a:custGeom>
              <a:solidFill>
                <a:srgbClr val="4743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Aa楷体" panose="02000500000000000000" pitchFamily="2" charset="-122"/>
                  <a:ea typeface="+mn-ea"/>
                  <a:cs typeface="+mn-cs"/>
                </a:endParaRPr>
              </a:p>
            </p:txBody>
          </p:sp>
          <p:sp>
            <p:nvSpPr>
              <p:cNvPr id="217" name="Freeform 22">
                <a:extLst>
                  <a:ext uri="{FF2B5EF4-FFF2-40B4-BE49-F238E27FC236}">
                    <a16:creationId xmlns:a16="http://schemas.microsoft.com/office/drawing/2014/main" id="{60E67B55-4E54-4A00-FBFD-51F86C7F24D1}"/>
                  </a:ext>
                </a:extLst>
              </p:cNvPr>
              <p:cNvSpPr>
                <a:spLocks noEditPoints="1"/>
              </p:cNvSpPr>
              <p:nvPr/>
            </p:nvSpPr>
            <p:spPr bwMode="auto">
              <a:xfrm>
                <a:off x="9629775" y="2282825"/>
                <a:ext cx="1500188" cy="719138"/>
              </a:xfrm>
              <a:custGeom>
                <a:avLst/>
                <a:gdLst>
                  <a:gd name="T0" fmla="*/ 388 w 397"/>
                  <a:gd name="T1" fmla="*/ 189 h 189"/>
                  <a:gd name="T2" fmla="*/ 397 w 397"/>
                  <a:gd name="T3" fmla="*/ 156 h 189"/>
                  <a:gd name="T4" fmla="*/ 331 w 397"/>
                  <a:gd name="T5" fmla="*/ 91 h 189"/>
                  <a:gd name="T6" fmla="*/ 318 w 397"/>
                  <a:gd name="T7" fmla="*/ 92 h 189"/>
                  <a:gd name="T8" fmla="*/ 267 w 397"/>
                  <a:gd name="T9" fmla="*/ 52 h 189"/>
                  <a:gd name="T10" fmla="*/ 260 w 397"/>
                  <a:gd name="T11" fmla="*/ 53 h 189"/>
                  <a:gd name="T12" fmla="*/ 187 w 397"/>
                  <a:gd name="T13" fmla="*/ 0 h 189"/>
                  <a:gd name="T14" fmla="*/ 112 w 397"/>
                  <a:gd name="T15" fmla="*/ 57 h 189"/>
                  <a:gd name="T16" fmla="*/ 91 w 397"/>
                  <a:gd name="T17" fmla="*/ 52 h 189"/>
                  <a:gd name="T18" fmla="*/ 39 w 397"/>
                  <a:gd name="T19" fmla="*/ 104 h 189"/>
                  <a:gd name="T20" fmla="*/ 39 w 397"/>
                  <a:gd name="T21" fmla="*/ 106 h 189"/>
                  <a:gd name="T22" fmla="*/ 0 w 397"/>
                  <a:gd name="T23" fmla="*/ 161 h 189"/>
                  <a:gd name="T24" fmla="*/ 7 w 397"/>
                  <a:gd name="T25" fmla="*/ 189 h 189"/>
                  <a:gd name="T26" fmla="*/ 388 w 397"/>
                  <a:gd name="T27" fmla="*/ 189 h 189"/>
                  <a:gd name="T28" fmla="*/ 133 w 397"/>
                  <a:gd name="T29" fmla="*/ 134 h 189"/>
                  <a:gd name="T30" fmla="*/ 134 w 397"/>
                  <a:gd name="T31" fmla="*/ 134 h 189"/>
                  <a:gd name="T32" fmla="*/ 132 w 397"/>
                  <a:gd name="T33" fmla="*/ 136 h 189"/>
                  <a:gd name="T34" fmla="*/ 133 w 397"/>
                  <a:gd name="T35" fmla="*/ 134 h 189"/>
                  <a:gd name="T36" fmla="*/ 117 w 397"/>
                  <a:gd name="T37" fmla="*/ 149 h 189"/>
                  <a:gd name="T38" fmla="*/ 115 w 397"/>
                  <a:gd name="T39" fmla="*/ 152 h 189"/>
                  <a:gd name="T40" fmla="*/ 114 w 397"/>
                  <a:gd name="T41" fmla="*/ 150 h 189"/>
                  <a:gd name="T42" fmla="*/ 117 w 397"/>
                  <a:gd name="T43" fmla="*/ 14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7" h="189">
                    <a:moveTo>
                      <a:pt x="388" y="189"/>
                    </a:moveTo>
                    <a:cubicBezTo>
                      <a:pt x="394" y="179"/>
                      <a:pt x="397" y="168"/>
                      <a:pt x="397" y="156"/>
                    </a:cubicBezTo>
                    <a:cubicBezTo>
                      <a:pt x="397" y="120"/>
                      <a:pt x="368" y="91"/>
                      <a:pt x="331" y="91"/>
                    </a:cubicBezTo>
                    <a:cubicBezTo>
                      <a:pt x="327" y="91"/>
                      <a:pt x="322" y="91"/>
                      <a:pt x="318" y="92"/>
                    </a:cubicBezTo>
                    <a:cubicBezTo>
                      <a:pt x="312" y="69"/>
                      <a:pt x="292" y="52"/>
                      <a:pt x="267" y="52"/>
                    </a:cubicBezTo>
                    <a:cubicBezTo>
                      <a:pt x="265" y="52"/>
                      <a:pt x="263" y="53"/>
                      <a:pt x="260" y="53"/>
                    </a:cubicBezTo>
                    <a:cubicBezTo>
                      <a:pt x="250" y="22"/>
                      <a:pt x="221" y="0"/>
                      <a:pt x="187" y="0"/>
                    </a:cubicBezTo>
                    <a:cubicBezTo>
                      <a:pt x="151" y="0"/>
                      <a:pt x="121" y="24"/>
                      <a:pt x="112" y="57"/>
                    </a:cubicBezTo>
                    <a:cubicBezTo>
                      <a:pt x="105" y="54"/>
                      <a:pt x="98" y="52"/>
                      <a:pt x="91" y="52"/>
                    </a:cubicBezTo>
                    <a:cubicBezTo>
                      <a:pt x="62" y="52"/>
                      <a:pt x="39" y="76"/>
                      <a:pt x="39" y="104"/>
                    </a:cubicBezTo>
                    <a:cubicBezTo>
                      <a:pt x="39" y="105"/>
                      <a:pt x="39" y="105"/>
                      <a:pt x="39" y="106"/>
                    </a:cubicBezTo>
                    <a:cubicBezTo>
                      <a:pt x="16" y="114"/>
                      <a:pt x="0" y="135"/>
                      <a:pt x="0" y="161"/>
                    </a:cubicBezTo>
                    <a:cubicBezTo>
                      <a:pt x="0" y="171"/>
                      <a:pt x="2" y="180"/>
                      <a:pt x="7" y="189"/>
                    </a:cubicBezTo>
                    <a:lnTo>
                      <a:pt x="388" y="189"/>
                    </a:lnTo>
                    <a:close/>
                    <a:moveTo>
                      <a:pt x="133" y="134"/>
                    </a:moveTo>
                    <a:cubicBezTo>
                      <a:pt x="134" y="134"/>
                      <a:pt x="134" y="134"/>
                      <a:pt x="134" y="134"/>
                    </a:cubicBezTo>
                    <a:cubicBezTo>
                      <a:pt x="133" y="135"/>
                      <a:pt x="132" y="135"/>
                      <a:pt x="132" y="136"/>
                    </a:cubicBezTo>
                    <a:cubicBezTo>
                      <a:pt x="132" y="135"/>
                      <a:pt x="133" y="134"/>
                      <a:pt x="133" y="134"/>
                    </a:cubicBezTo>
                    <a:close/>
                    <a:moveTo>
                      <a:pt x="117" y="149"/>
                    </a:moveTo>
                    <a:cubicBezTo>
                      <a:pt x="116" y="150"/>
                      <a:pt x="115" y="151"/>
                      <a:pt x="115" y="152"/>
                    </a:cubicBezTo>
                    <a:cubicBezTo>
                      <a:pt x="115" y="151"/>
                      <a:pt x="114" y="151"/>
                      <a:pt x="114" y="150"/>
                    </a:cubicBezTo>
                    <a:cubicBezTo>
                      <a:pt x="115" y="150"/>
                      <a:pt x="116" y="149"/>
                      <a:pt x="117" y="149"/>
                    </a:cubicBez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Aa楷体" panose="02000500000000000000" pitchFamily="2" charset="-122"/>
                  <a:ea typeface="+mn-ea"/>
                  <a:cs typeface="+mn-cs"/>
                </a:endParaRPr>
              </a:p>
            </p:txBody>
          </p:sp>
          <p:sp>
            <p:nvSpPr>
              <p:cNvPr id="218" name="Freeform 23">
                <a:extLst>
                  <a:ext uri="{FF2B5EF4-FFF2-40B4-BE49-F238E27FC236}">
                    <a16:creationId xmlns:a16="http://schemas.microsoft.com/office/drawing/2014/main" id="{F0FD5FE4-7C7C-FACC-10C7-E82FE3B4B115}"/>
                  </a:ext>
                </a:extLst>
              </p:cNvPr>
              <p:cNvSpPr>
                <a:spLocks noEditPoints="1"/>
              </p:cNvSpPr>
              <p:nvPr/>
            </p:nvSpPr>
            <p:spPr bwMode="auto">
              <a:xfrm>
                <a:off x="9629775" y="2220912"/>
                <a:ext cx="1500188" cy="720725"/>
              </a:xfrm>
              <a:custGeom>
                <a:avLst/>
                <a:gdLst>
                  <a:gd name="T0" fmla="*/ 388 w 397"/>
                  <a:gd name="T1" fmla="*/ 189 h 189"/>
                  <a:gd name="T2" fmla="*/ 397 w 397"/>
                  <a:gd name="T3" fmla="*/ 156 h 189"/>
                  <a:gd name="T4" fmla="*/ 331 w 397"/>
                  <a:gd name="T5" fmla="*/ 91 h 189"/>
                  <a:gd name="T6" fmla="*/ 318 w 397"/>
                  <a:gd name="T7" fmla="*/ 92 h 189"/>
                  <a:gd name="T8" fmla="*/ 267 w 397"/>
                  <a:gd name="T9" fmla="*/ 52 h 189"/>
                  <a:gd name="T10" fmla="*/ 260 w 397"/>
                  <a:gd name="T11" fmla="*/ 53 h 189"/>
                  <a:gd name="T12" fmla="*/ 187 w 397"/>
                  <a:gd name="T13" fmla="*/ 0 h 189"/>
                  <a:gd name="T14" fmla="*/ 112 w 397"/>
                  <a:gd name="T15" fmla="*/ 57 h 189"/>
                  <a:gd name="T16" fmla="*/ 91 w 397"/>
                  <a:gd name="T17" fmla="*/ 52 h 189"/>
                  <a:gd name="T18" fmla="*/ 39 w 397"/>
                  <a:gd name="T19" fmla="*/ 104 h 189"/>
                  <a:gd name="T20" fmla="*/ 39 w 397"/>
                  <a:gd name="T21" fmla="*/ 106 h 189"/>
                  <a:gd name="T22" fmla="*/ 0 w 397"/>
                  <a:gd name="T23" fmla="*/ 161 h 189"/>
                  <a:gd name="T24" fmla="*/ 7 w 397"/>
                  <a:gd name="T25" fmla="*/ 189 h 189"/>
                  <a:gd name="T26" fmla="*/ 388 w 397"/>
                  <a:gd name="T27" fmla="*/ 189 h 189"/>
                  <a:gd name="T28" fmla="*/ 133 w 397"/>
                  <a:gd name="T29" fmla="*/ 134 h 189"/>
                  <a:gd name="T30" fmla="*/ 134 w 397"/>
                  <a:gd name="T31" fmla="*/ 134 h 189"/>
                  <a:gd name="T32" fmla="*/ 132 w 397"/>
                  <a:gd name="T33" fmla="*/ 136 h 189"/>
                  <a:gd name="T34" fmla="*/ 133 w 397"/>
                  <a:gd name="T35" fmla="*/ 134 h 189"/>
                  <a:gd name="T36" fmla="*/ 117 w 397"/>
                  <a:gd name="T37" fmla="*/ 149 h 189"/>
                  <a:gd name="T38" fmla="*/ 115 w 397"/>
                  <a:gd name="T39" fmla="*/ 152 h 189"/>
                  <a:gd name="T40" fmla="*/ 114 w 397"/>
                  <a:gd name="T41" fmla="*/ 150 h 189"/>
                  <a:gd name="T42" fmla="*/ 117 w 397"/>
                  <a:gd name="T43" fmla="*/ 14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7" h="189">
                    <a:moveTo>
                      <a:pt x="388" y="189"/>
                    </a:moveTo>
                    <a:cubicBezTo>
                      <a:pt x="394" y="179"/>
                      <a:pt x="397" y="168"/>
                      <a:pt x="397" y="156"/>
                    </a:cubicBezTo>
                    <a:cubicBezTo>
                      <a:pt x="397" y="120"/>
                      <a:pt x="368" y="91"/>
                      <a:pt x="331" y="91"/>
                    </a:cubicBezTo>
                    <a:cubicBezTo>
                      <a:pt x="327" y="91"/>
                      <a:pt x="322" y="91"/>
                      <a:pt x="318" y="92"/>
                    </a:cubicBezTo>
                    <a:cubicBezTo>
                      <a:pt x="312" y="69"/>
                      <a:pt x="292" y="52"/>
                      <a:pt x="267" y="52"/>
                    </a:cubicBezTo>
                    <a:cubicBezTo>
                      <a:pt x="265" y="52"/>
                      <a:pt x="263" y="53"/>
                      <a:pt x="260" y="53"/>
                    </a:cubicBezTo>
                    <a:cubicBezTo>
                      <a:pt x="250" y="22"/>
                      <a:pt x="221" y="0"/>
                      <a:pt x="187" y="0"/>
                    </a:cubicBezTo>
                    <a:cubicBezTo>
                      <a:pt x="151" y="0"/>
                      <a:pt x="121" y="24"/>
                      <a:pt x="112" y="57"/>
                    </a:cubicBezTo>
                    <a:cubicBezTo>
                      <a:pt x="105" y="54"/>
                      <a:pt x="98" y="52"/>
                      <a:pt x="91" y="52"/>
                    </a:cubicBezTo>
                    <a:cubicBezTo>
                      <a:pt x="62" y="52"/>
                      <a:pt x="39" y="76"/>
                      <a:pt x="39" y="104"/>
                    </a:cubicBezTo>
                    <a:cubicBezTo>
                      <a:pt x="39" y="105"/>
                      <a:pt x="39" y="105"/>
                      <a:pt x="39" y="106"/>
                    </a:cubicBezTo>
                    <a:cubicBezTo>
                      <a:pt x="16" y="114"/>
                      <a:pt x="0" y="135"/>
                      <a:pt x="0" y="161"/>
                    </a:cubicBezTo>
                    <a:cubicBezTo>
                      <a:pt x="0" y="171"/>
                      <a:pt x="2" y="180"/>
                      <a:pt x="7" y="189"/>
                    </a:cubicBezTo>
                    <a:lnTo>
                      <a:pt x="388" y="189"/>
                    </a:lnTo>
                    <a:close/>
                    <a:moveTo>
                      <a:pt x="133" y="134"/>
                    </a:moveTo>
                    <a:cubicBezTo>
                      <a:pt x="134" y="134"/>
                      <a:pt x="134" y="134"/>
                      <a:pt x="134" y="134"/>
                    </a:cubicBezTo>
                    <a:cubicBezTo>
                      <a:pt x="133" y="135"/>
                      <a:pt x="132" y="135"/>
                      <a:pt x="132" y="136"/>
                    </a:cubicBezTo>
                    <a:cubicBezTo>
                      <a:pt x="132" y="135"/>
                      <a:pt x="133" y="134"/>
                      <a:pt x="133" y="134"/>
                    </a:cubicBezTo>
                    <a:close/>
                    <a:moveTo>
                      <a:pt x="117" y="149"/>
                    </a:moveTo>
                    <a:cubicBezTo>
                      <a:pt x="116" y="150"/>
                      <a:pt x="115" y="151"/>
                      <a:pt x="115" y="152"/>
                    </a:cubicBezTo>
                    <a:cubicBezTo>
                      <a:pt x="115" y="151"/>
                      <a:pt x="114" y="151"/>
                      <a:pt x="114" y="150"/>
                    </a:cubicBezTo>
                    <a:cubicBezTo>
                      <a:pt x="115" y="150"/>
                      <a:pt x="116" y="149"/>
                      <a:pt x="117" y="149"/>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Aa楷体" panose="02000500000000000000" pitchFamily="2" charset="-122"/>
                  <a:ea typeface="+mn-ea"/>
                  <a:cs typeface="+mn-cs"/>
                </a:endParaRPr>
              </a:p>
            </p:txBody>
          </p:sp>
        </p:grpSp>
        <p:sp>
          <p:nvSpPr>
            <p:cNvPr id="215" name="TextBox 47">
              <a:extLst>
                <a:ext uri="{FF2B5EF4-FFF2-40B4-BE49-F238E27FC236}">
                  <a16:creationId xmlns:a16="http://schemas.microsoft.com/office/drawing/2014/main" id="{86538431-C5AC-6A4F-4A9D-3E8702E7FEDB}"/>
                </a:ext>
              </a:extLst>
            </p:cNvPr>
            <p:cNvSpPr txBox="1"/>
            <p:nvPr/>
          </p:nvSpPr>
          <p:spPr>
            <a:xfrm>
              <a:off x="3163650" y="5642800"/>
              <a:ext cx="954107"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latin typeface="calibri"/>
                  <a:ea typeface="+mn-ea"/>
                  <a:cs typeface="+mn-cs"/>
                </a:rPr>
                <a:t>零窗口检测</a:t>
              </a:r>
              <a:endParaRPr kumimoji="0" lang="id-ID" sz="1200" b="1" i="0" u="none" strike="noStrike" kern="1200" cap="none" spc="0" normalizeH="0" baseline="0" noProof="0" dirty="0">
                <a:ln>
                  <a:noFill/>
                </a:ln>
                <a:solidFill>
                  <a:srgbClr val="000000"/>
                </a:solidFill>
                <a:effectLst/>
                <a:uLnTx/>
                <a:uFillTx/>
                <a:latin typeface="calibri"/>
                <a:ea typeface="+mn-ea"/>
                <a:cs typeface="+mn-cs"/>
              </a:endParaRPr>
            </a:p>
          </p:txBody>
        </p:sp>
      </p:grpSp>
      <p:cxnSp>
        <p:nvCxnSpPr>
          <p:cNvPr id="223" name="Straight Connector 28">
            <a:extLst>
              <a:ext uri="{FF2B5EF4-FFF2-40B4-BE49-F238E27FC236}">
                <a16:creationId xmlns:a16="http://schemas.microsoft.com/office/drawing/2014/main" id="{CB52C1CA-0BF2-3B07-6118-69D687BC1F0C}"/>
              </a:ext>
            </a:extLst>
          </p:cNvPr>
          <p:cNvCxnSpPr>
            <a:cxnSpLocks/>
          </p:cNvCxnSpPr>
          <p:nvPr/>
        </p:nvCxnSpPr>
        <p:spPr>
          <a:xfrm>
            <a:off x="7463012" y="2270539"/>
            <a:ext cx="0" cy="214844"/>
          </a:xfrm>
          <a:prstGeom prst="line">
            <a:avLst/>
          </a:prstGeom>
          <a:ln w="19050">
            <a:solidFill>
              <a:schemeClr val="tx2"/>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3"/>
          <p:cNvCxnSpPr>
            <a:cxnSpLocks/>
          </p:cNvCxnSpPr>
          <p:nvPr/>
        </p:nvCxnSpPr>
        <p:spPr>
          <a:xfrm>
            <a:off x="4112109" y="1257835"/>
            <a:ext cx="0" cy="216000"/>
          </a:xfrm>
          <a:prstGeom prst="line">
            <a:avLst/>
          </a:prstGeom>
          <a:ln w="19050">
            <a:solidFill>
              <a:schemeClr val="tx2"/>
            </a:solidFill>
            <a:prstDash val="sysDash"/>
            <a:headEnd type="oval"/>
            <a:tailEnd type="stealth"/>
          </a:ln>
        </p:spPr>
        <p:style>
          <a:lnRef idx="1">
            <a:schemeClr val="accent1"/>
          </a:lnRef>
          <a:fillRef idx="0">
            <a:schemeClr val="accent1"/>
          </a:fillRef>
          <a:effectRef idx="0">
            <a:schemeClr val="accent1"/>
          </a:effectRef>
          <a:fontRef idx="minor">
            <a:schemeClr val="tx1"/>
          </a:fontRef>
        </p:style>
      </p:cxnSp>
      <p:cxnSp>
        <p:nvCxnSpPr>
          <p:cNvPr id="228" name="Straight Connector 36">
            <a:extLst>
              <a:ext uri="{FF2B5EF4-FFF2-40B4-BE49-F238E27FC236}">
                <a16:creationId xmlns:a16="http://schemas.microsoft.com/office/drawing/2014/main" id="{73D1A8AE-3713-9BC0-A44D-ADAD75D03E5E}"/>
              </a:ext>
            </a:extLst>
          </p:cNvPr>
          <p:cNvCxnSpPr>
            <a:cxnSpLocks/>
          </p:cNvCxnSpPr>
          <p:nvPr/>
        </p:nvCxnSpPr>
        <p:spPr>
          <a:xfrm>
            <a:off x="5972262" y="875363"/>
            <a:ext cx="0" cy="358010"/>
          </a:xfrm>
          <a:prstGeom prst="line">
            <a:avLst/>
          </a:prstGeom>
          <a:ln w="19050">
            <a:solidFill>
              <a:schemeClr val="tx2"/>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3" name="演示研究所 SlideLab.cc">
            <a:extLst>
              <a:ext uri="{FF2B5EF4-FFF2-40B4-BE49-F238E27FC236}">
                <a16:creationId xmlns:a16="http://schemas.microsoft.com/office/drawing/2014/main" id="{BF1BBEDD-405E-73C0-40FD-12087F50E0A9}"/>
              </a:ext>
            </a:extLst>
          </p:cNvPr>
          <p:cNvSpPr/>
          <p:nvPr/>
        </p:nvSpPr>
        <p:spPr bwMode="auto">
          <a:xfrm>
            <a:off x="1" y="0"/>
            <a:ext cx="1352581" cy="1086132"/>
          </a:xfrm>
          <a:custGeom>
            <a:avLst/>
            <a:gdLst>
              <a:gd name="connsiteX0" fmla="*/ 0 w 1352581"/>
              <a:gd name="connsiteY0" fmla="*/ 0 h 1086132"/>
              <a:gd name="connsiteX1" fmla="*/ 1352581 w 1352581"/>
              <a:gd name="connsiteY1" fmla="*/ 0 h 1086132"/>
              <a:gd name="connsiteX2" fmla="*/ 1341459 w 1352581"/>
              <a:gd name="connsiteY2" fmla="*/ 72870 h 1086132"/>
              <a:gd name="connsiteX3" fmla="*/ 98229 w 1352581"/>
              <a:gd name="connsiteY3" fmla="*/ 1086132 h 1086132"/>
              <a:gd name="connsiteX4" fmla="*/ 0 w 1352581"/>
              <a:gd name="connsiteY4" fmla="*/ 1081172 h 1086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581" h="1086132">
                <a:moveTo>
                  <a:pt x="0" y="0"/>
                </a:moveTo>
                <a:lnTo>
                  <a:pt x="1352581" y="0"/>
                </a:lnTo>
                <a:lnTo>
                  <a:pt x="1341459" y="72870"/>
                </a:lnTo>
                <a:cubicBezTo>
                  <a:pt x="1223129" y="651138"/>
                  <a:pt x="711478" y="1086132"/>
                  <a:pt x="98229" y="1086132"/>
                </a:cubicBezTo>
                <a:lnTo>
                  <a:pt x="0" y="1081172"/>
                </a:lnTo>
                <a:close/>
              </a:path>
            </a:pathLst>
          </a:custGeom>
          <a:solidFill>
            <a:srgbClr val="182848"/>
          </a:solidFill>
          <a:ln>
            <a:noFill/>
          </a:ln>
        </p:spPr>
        <p:txBody>
          <a:bodyPr vert="horz" wrap="square" lIns="91440" tIns="45720" rIns="91440" bIns="45720" numCol="1" rtlCol="0"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nvGrpSpPr>
          <p:cNvPr id="12" name="演示研究所 SlideLab.cc">
            <a:extLst>
              <a:ext uri="{FF2B5EF4-FFF2-40B4-BE49-F238E27FC236}">
                <a16:creationId xmlns:a16="http://schemas.microsoft.com/office/drawing/2014/main" id="{0A42BC85-1D72-261F-9F00-A96C0D8996E3}"/>
              </a:ext>
            </a:extLst>
          </p:cNvPr>
          <p:cNvGrpSpPr/>
          <p:nvPr/>
        </p:nvGrpSpPr>
        <p:grpSpPr>
          <a:xfrm rot="5400000" flipH="1" flipV="1">
            <a:off x="11384554" y="59775"/>
            <a:ext cx="180734" cy="827714"/>
            <a:chOff x="11303000" y="2324100"/>
            <a:chExt cx="176784" cy="809625"/>
          </a:xfrm>
          <a:solidFill>
            <a:srgbClr val="4B6CB7"/>
          </a:solidFill>
        </p:grpSpPr>
        <p:sp>
          <p:nvSpPr>
            <p:cNvPr id="13" name="演示研究所 SlideLab.cc">
              <a:extLst>
                <a:ext uri="{FF2B5EF4-FFF2-40B4-BE49-F238E27FC236}">
                  <a16:creationId xmlns:a16="http://schemas.microsoft.com/office/drawing/2014/main" id="{7D446C76-5162-DD08-915C-9B27BB143C05}"/>
                </a:ext>
              </a:extLst>
            </p:cNvPr>
            <p:cNvSpPr/>
            <p:nvPr/>
          </p:nvSpPr>
          <p:spPr>
            <a:xfrm>
              <a:off x="11303000" y="2324100"/>
              <a:ext cx="176784" cy="152400"/>
            </a:xfrm>
            <a:prstGeom prst="triangle">
              <a:avLst/>
            </a:prstGeom>
            <a:solidFill>
              <a:srgbClr val="4B6CB7">
                <a:alpha val="2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27" name="演示研究所 SlideLab.cc">
              <a:extLst>
                <a:ext uri="{FF2B5EF4-FFF2-40B4-BE49-F238E27FC236}">
                  <a16:creationId xmlns:a16="http://schemas.microsoft.com/office/drawing/2014/main" id="{FF9BB7B0-E198-AC58-AE3B-6FAA7F07D294}"/>
                </a:ext>
              </a:extLst>
            </p:cNvPr>
            <p:cNvSpPr/>
            <p:nvPr/>
          </p:nvSpPr>
          <p:spPr>
            <a:xfrm>
              <a:off x="11303000" y="2543175"/>
              <a:ext cx="176784" cy="152400"/>
            </a:xfrm>
            <a:prstGeom prst="triangle">
              <a:avLst/>
            </a:prstGeom>
            <a:solidFill>
              <a:srgbClr val="4B6CB7">
                <a:alpha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37" name="演示研究所 SlideLab.cc">
              <a:extLst>
                <a:ext uri="{FF2B5EF4-FFF2-40B4-BE49-F238E27FC236}">
                  <a16:creationId xmlns:a16="http://schemas.microsoft.com/office/drawing/2014/main" id="{47E41410-AC91-4074-A09A-F9E8E78550D0}"/>
                </a:ext>
              </a:extLst>
            </p:cNvPr>
            <p:cNvSpPr/>
            <p:nvPr/>
          </p:nvSpPr>
          <p:spPr>
            <a:xfrm>
              <a:off x="11303000" y="2762250"/>
              <a:ext cx="176784" cy="152400"/>
            </a:xfrm>
            <a:prstGeom prst="triangle">
              <a:avLst/>
            </a:prstGeom>
            <a:solidFill>
              <a:srgbClr val="4B6CB7">
                <a:alpha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46" name="演示研究所 SlideLab.cc">
              <a:extLst>
                <a:ext uri="{FF2B5EF4-FFF2-40B4-BE49-F238E27FC236}">
                  <a16:creationId xmlns:a16="http://schemas.microsoft.com/office/drawing/2014/main" id="{D5A7304A-0F77-4D93-AB52-93C7726DFA8D}"/>
                </a:ext>
              </a:extLst>
            </p:cNvPr>
            <p:cNvSpPr/>
            <p:nvPr/>
          </p:nvSpPr>
          <p:spPr>
            <a:xfrm>
              <a:off x="11303000" y="2981325"/>
              <a:ext cx="176784" cy="152400"/>
            </a:xfrm>
            <a:prstGeom prst="triangle">
              <a:avLst/>
            </a:prstGeom>
            <a:solidFill>
              <a:srgbClr val="4B6CB7">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sp>
        <p:nvSpPr>
          <p:cNvPr id="50" name="演示研究所 SlideLab.cc">
            <a:extLst>
              <a:ext uri="{FF2B5EF4-FFF2-40B4-BE49-F238E27FC236}">
                <a16:creationId xmlns:a16="http://schemas.microsoft.com/office/drawing/2014/main" id="{7E65A3F9-E6A9-0B58-F5CA-D3D702539808}"/>
              </a:ext>
            </a:extLst>
          </p:cNvPr>
          <p:cNvSpPr/>
          <p:nvPr/>
        </p:nvSpPr>
        <p:spPr bwMode="auto">
          <a:xfrm>
            <a:off x="335160" y="5929009"/>
            <a:ext cx="602041" cy="602041"/>
          </a:xfrm>
          <a:prstGeom prst="ellipse">
            <a:avLst/>
          </a:prstGeom>
          <a:solidFill>
            <a:srgbClr val="182848"/>
          </a:solidFill>
          <a:ln>
            <a:noFill/>
          </a:ln>
        </p:spPr>
        <p:txBody>
          <a:bodyPr vert="horz" wrap="square" lIns="91440" tIns="45720" rIns="91440" bIns="45720" numCol="1" rtlCol="0"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52" name="演示研究所 SlideLab.cc">
            <a:extLst>
              <a:ext uri="{FF2B5EF4-FFF2-40B4-BE49-F238E27FC236}">
                <a16:creationId xmlns:a16="http://schemas.microsoft.com/office/drawing/2014/main" id="{8C813ED8-0404-2357-C3C8-3E83EE71AC3F}"/>
              </a:ext>
            </a:extLst>
          </p:cNvPr>
          <p:cNvSpPr/>
          <p:nvPr/>
        </p:nvSpPr>
        <p:spPr bwMode="auto">
          <a:xfrm>
            <a:off x="11447032" y="5887429"/>
            <a:ext cx="744968" cy="963720"/>
          </a:xfrm>
          <a:custGeom>
            <a:avLst/>
            <a:gdLst>
              <a:gd name="connsiteX0" fmla="*/ 744968 w 744968"/>
              <a:gd name="connsiteY0" fmla="*/ 0 h 963720"/>
              <a:gd name="connsiteX1" fmla="*/ 744968 w 744968"/>
              <a:gd name="connsiteY1" fmla="*/ 963720 h 963720"/>
              <a:gd name="connsiteX2" fmla="*/ 0 w 744968"/>
              <a:gd name="connsiteY2" fmla="*/ 963720 h 963720"/>
              <a:gd name="connsiteX3" fmla="*/ 15647 w 744968"/>
              <a:gd name="connsiteY3" fmla="*/ 808502 h 963720"/>
              <a:gd name="connsiteX4" fmla="*/ 650378 w 744968"/>
              <a:gd name="connsiteY4" fmla="*/ 34620 h 963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968" h="963720">
                <a:moveTo>
                  <a:pt x="744968" y="0"/>
                </a:moveTo>
                <a:lnTo>
                  <a:pt x="744968" y="963720"/>
                </a:lnTo>
                <a:lnTo>
                  <a:pt x="0" y="963720"/>
                </a:lnTo>
                <a:lnTo>
                  <a:pt x="15647" y="808502"/>
                </a:lnTo>
                <a:cubicBezTo>
                  <a:pt x="87248" y="458598"/>
                  <a:pt x="328845" y="170617"/>
                  <a:pt x="650378" y="34620"/>
                </a:cubicBezTo>
                <a:close/>
              </a:path>
            </a:pathLst>
          </a:custGeom>
          <a:solidFill>
            <a:srgbClr val="182848">
              <a:alpha val="49000"/>
            </a:srgbClr>
          </a:solidFill>
          <a:ln>
            <a:noFill/>
          </a:ln>
        </p:spPr>
        <p:txBody>
          <a:bodyPr vert="horz" wrap="square" lIns="91440" tIns="45720" rIns="91440" bIns="45720" numCol="1" rtlCol="0"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43" name="演示研究所 SlideLab.cc">
            <a:extLst>
              <a:ext uri="{FF2B5EF4-FFF2-40B4-BE49-F238E27FC236}">
                <a16:creationId xmlns:a16="http://schemas.microsoft.com/office/drawing/2014/main" id="{F13A8094-A7BE-7EC8-851E-AC7E25FBA3D7}"/>
              </a:ext>
            </a:extLst>
          </p:cNvPr>
          <p:cNvSpPr/>
          <p:nvPr/>
        </p:nvSpPr>
        <p:spPr>
          <a:xfrm flipH="1">
            <a:off x="0" y="885315"/>
            <a:ext cx="12192000" cy="5965834"/>
          </a:xfrm>
          <a:custGeom>
            <a:avLst/>
            <a:gdLst>
              <a:gd name="connsiteX0" fmla="*/ 8980362 w 12192000"/>
              <a:gd name="connsiteY0" fmla="*/ 0 h 5965834"/>
              <a:gd name="connsiteX1" fmla="*/ 2837486 w 12192000"/>
              <a:gd name="connsiteY1" fmla="*/ 0 h 5965834"/>
              <a:gd name="connsiteX2" fmla="*/ 8173 w 12192000"/>
              <a:gd name="connsiteY2" fmla="*/ 1334296 h 5965834"/>
              <a:gd name="connsiteX3" fmla="*/ 0 w 12192000"/>
              <a:gd name="connsiteY3" fmla="*/ 1345226 h 5965834"/>
              <a:gd name="connsiteX4" fmla="*/ 0 w 12192000"/>
              <a:gd name="connsiteY4" fmla="*/ 5965834 h 5965834"/>
              <a:gd name="connsiteX5" fmla="*/ 12192000 w 12192000"/>
              <a:gd name="connsiteY5" fmla="*/ 5965834 h 5965834"/>
              <a:gd name="connsiteX6" fmla="*/ 12192000 w 12192000"/>
              <a:gd name="connsiteY6" fmla="*/ 1898448 h 5965834"/>
              <a:gd name="connsiteX7" fmla="*/ 12020749 w 12192000"/>
              <a:gd name="connsiteY7" fmla="*/ 1616561 h 5965834"/>
              <a:gd name="connsiteX8" fmla="*/ 8980362 w 12192000"/>
              <a:gd name="connsiteY8" fmla="*/ 0 h 596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5965834">
                <a:moveTo>
                  <a:pt x="8980362" y="0"/>
                </a:moveTo>
                <a:lnTo>
                  <a:pt x="2837486" y="0"/>
                </a:lnTo>
                <a:cubicBezTo>
                  <a:pt x="1698425" y="0"/>
                  <a:pt x="680678" y="519408"/>
                  <a:pt x="8173" y="1334296"/>
                </a:cubicBezTo>
                <a:lnTo>
                  <a:pt x="0" y="1345226"/>
                </a:lnTo>
                <a:lnTo>
                  <a:pt x="0" y="5965834"/>
                </a:lnTo>
                <a:lnTo>
                  <a:pt x="12192000" y="5965834"/>
                </a:lnTo>
                <a:lnTo>
                  <a:pt x="12192000" y="1898448"/>
                </a:lnTo>
                <a:lnTo>
                  <a:pt x="12020749" y="1616561"/>
                </a:lnTo>
                <a:cubicBezTo>
                  <a:pt x="11361838" y="641244"/>
                  <a:pt x="10245985" y="0"/>
                  <a:pt x="8980362" y="0"/>
                </a:cubicBezTo>
                <a:close/>
              </a:path>
            </a:pathLst>
          </a:custGeom>
          <a:gradFill>
            <a:gsLst>
              <a:gs pos="0">
                <a:srgbClr val="4B6CB7">
                  <a:alpha val="6361"/>
                </a:srgbClr>
              </a:gs>
              <a:gs pos="100000">
                <a:srgbClr val="182848">
                  <a:alpha val="1000"/>
                </a:srgbClr>
              </a:gs>
            </a:gsLst>
            <a:lin ang="5400000" scaled="0"/>
          </a:gra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Tree>
    <p:extLst>
      <p:ext uri="{BB962C8B-B14F-4D97-AF65-F5344CB8AC3E}">
        <p14:creationId xmlns:p14="http://schemas.microsoft.com/office/powerpoint/2010/main" val="2742100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p:cTn id="7" dur="500" fill="hold"/>
                                        <p:tgtEl>
                                          <p:spTgt spid="92"/>
                                        </p:tgtEl>
                                        <p:attrNameLst>
                                          <p:attrName>ppt_w</p:attrName>
                                        </p:attrNameLst>
                                      </p:cBhvr>
                                      <p:tavLst>
                                        <p:tav tm="0">
                                          <p:val>
                                            <p:fltVal val="0"/>
                                          </p:val>
                                        </p:tav>
                                        <p:tav tm="100000">
                                          <p:val>
                                            <p:strVal val="#ppt_w"/>
                                          </p:val>
                                        </p:tav>
                                      </p:tavLst>
                                    </p:anim>
                                    <p:anim calcmode="lin" valueType="num">
                                      <p:cBhvr>
                                        <p:cTn id="8" dur="500" fill="hold"/>
                                        <p:tgtEl>
                                          <p:spTgt spid="92"/>
                                        </p:tgtEl>
                                        <p:attrNameLst>
                                          <p:attrName>ppt_h</p:attrName>
                                        </p:attrNameLst>
                                      </p:cBhvr>
                                      <p:tavLst>
                                        <p:tav tm="0">
                                          <p:val>
                                            <p:fltVal val="0"/>
                                          </p:val>
                                        </p:tav>
                                        <p:tav tm="100000">
                                          <p:val>
                                            <p:strVal val="#ppt_h"/>
                                          </p:val>
                                        </p:tav>
                                      </p:tavLst>
                                    </p:anim>
                                    <p:animEffect transition="in" filter="fade">
                                      <p:cBhvr>
                                        <p:cTn id="9" dur="500"/>
                                        <p:tgtEl>
                                          <p:spTgt spid="9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6" presetClass="entr" presetSubtype="37"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outVertical)">
                                      <p:cBhvr>
                                        <p:cTn id="16" dur="500"/>
                                        <p:tgtEl>
                                          <p:spTgt spid="5"/>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up)">
                                      <p:cBhvr>
                                        <p:cTn id="20" dur="500"/>
                                        <p:tgtEl>
                                          <p:spTgt spid="6"/>
                                        </p:tgtEl>
                                      </p:cBhvr>
                                    </p:animEffect>
                                  </p:childTnLst>
                                </p:cTn>
                              </p:par>
                              <p:par>
                                <p:cTn id="21" presetID="22" presetClass="entr" presetSubtype="1"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up)">
                                      <p:cBhvr>
                                        <p:cTn id="23" dur="500"/>
                                        <p:tgtEl>
                                          <p:spTgt spid="7"/>
                                        </p:tgtEl>
                                      </p:cBhvr>
                                    </p:animEffect>
                                  </p:childTnLst>
                                </p:cTn>
                              </p:par>
                            </p:childTnLst>
                          </p:cTn>
                        </p:par>
                        <p:par>
                          <p:cTn id="24" fill="hold">
                            <p:stCondLst>
                              <p:cond delay="1500"/>
                            </p:stCondLst>
                            <p:childTnLst>
                              <p:par>
                                <p:cTn id="25" presetID="12" presetClass="entr" presetSubtype="1"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p:tgtEl>
                                          <p:spTgt spid="14"/>
                                        </p:tgtEl>
                                        <p:attrNameLst>
                                          <p:attrName>ppt_y</p:attrName>
                                        </p:attrNameLst>
                                      </p:cBhvr>
                                      <p:tavLst>
                                        <p:tav tm="0">
                                          <p:val>
                                            <p:strVal val="#ppt_y-#ppt_h*1.125000"/>
                                          </p:val>
                                        </p:tav>
                                        <p:tav tm="100000">
                                          <p:val>
                                            <p:strVal val="#ppt_y"/>
                                          </p:val>
                                        </p:tav>
                                      </p:tavLst>
                                    </p:anim>
                                    <p:animEffect transition="in" filter="wipe(down)">
                                      <p:cBhvr>
                                        <p:cTn id="28" dur="500"/>
                                        <p:tgtEl>
                                          <p:spTgt spid="14"/>
                                        </p:tgtEl>
                                      </p:cBhvr>
                                    </p:animEffect>
                                  </p:childTnLst>
                                </p:cTn>
                              </p:par>
                              <p:par>
                                <p:cTn id="29" presetID="12" presetClass="entr" presetSubtype="1"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p:tgtEl>
                                          <p:spTgt spid="15"/>
                                        </p:tgtEl>
                                        <p:attrNameLst>
                                          <p:attrName>ppt_y</p:attrName>
                                        </p:attrNameLst>
                                      </p:cBhvr>
                                      <p:tavLst>
                                        <p:tav tm="0">
                                          <p:val>
                                            <p:strVal val="#ppt_y-#ppt_h*1.125000"/>
                                          </p:val>
                                        </p:tav>
                                        <p:tav tm="100000">
                                          <p:val>
                                            <p:strVal val="#ppt_y"/>
                                          </p:val>
                                        </p:tav>
                                      </p:tavLst>
                                    </p:anim>
                                    <p:animEffect transition="in" filter="wipe(down)">
                                      <p:cBhvr>
                                        <p:cTn id="32" dur="500"/>
                                        <p:tgtEl>
                                          <p:spTgt spid="15"/>
                                        </p:tgtEl>
                                      </p:cBhvr>
                                    </p:animEffect>
                                  </p:childTnLst>
                                </p:cTn>
                              </p:par>
                              <p:par>
                                <p:cTn id="33" presetID="12" presetClass="entr" presetSubtype="1"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p:tgtEl>
                                          <p:spTgt spid="17"/>
                                        </p:tgtEl>
                                        <p:attrNameLst>
                                          <p:attrName>ppt_y</p:attrName>
                                        </p:attrNameLst>
                                      </p:cBhvr>
                                      <p:tavLst>
                                        <p:tav tm="0">
                                          <p:val>
                                            <p:strVal val="#ppt_y-#ppt_h*1.125000"/>
                                          </p:val>
                                        </p:tav>
                                        <p:tav tm="100000">
                                          <p:val>
                                            <p:strVal val="#ppt_y"/>
                                          </p:val>
                                        </p:tav>
                                      </p:tavLst>
                                    </p:anim>
                                    <p:animEffect transition="in" filter="wipe(down)">
                                      <p:cBhvr>
                                        <p:cTn id="36" dur="500"/>
                                        <p:tgtEl>
                                          <p:spTgt spid="17"/>
                                        </p:tgtEl>
                                      </p:cBhvr>
                                    </p:animEffect>
                                  </p:childTnLst>
                                </p:cTn>
                              </p:par>
                            </p:childTnLst>
                          </p:cTn>
                        </p:par>
                        <p:par>
                          <p:cTn id="37" fill="hold">
                            <p:stCondLst>
                              <p:cond delay="2000"/>
                            </p:stCondLst>
                            <p:childTnLst>
                              <p:par>
                                <p:cTn id="38" presetID="22" presetClass="entr" presetSubtype="1" fill="hold" nodeType="after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wipe(up)">
                                      <p:cBhvr>
                                        <p:cTn id="40" dur="500"/>
                                        <p:tgtEl>
                                          <p:spTgt spid="29"/>
                                        </p:tgtEl>
                                      </p:cBhvr>
                                    </p:animEffect>
                                  </p:childTnLst>
                                </p:cTn>
                              </p:par>
                              <p:par>
                                <p:cTn id="41" presetID="22" presetClass="entr" presetSubtype="1"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wipe(up)">
                                      <p:cBhvr>
                                        <p:cTn id="43" dur="500"/>
                                        <p:tgtEl>
                                          <p:spTgt spid="33"/>
                                        </p:tgtEl>
                                      </p:cBhvr>
                                    </p:animEffect>
                                  </p:childTnLst>
                                </p:cTn>
                              </p:par>
                            </p:childTnLst>
                          </p:cTn>
                        </p:par>
                        <p:par>
                          <p:cTn id="44" fill="hold">
                            <p:stCondLst>
                              <p:cond delay="2500"/>
                            </p:stCondLst>
                            <p:childTnLst>
                              <p:par>
                                <p:cTn id="45" presetID="16" presetClass="entr" presetSubtype="37" fill="hold"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barn(outVertical)">
                                      <p:cBhvr>
                                        <p:cTn id="47" dur="500"/>
                                        <p:tgtEl>
                                          <p:spTgt spid="30"/>
                                        </p:tgtEl>
                                      </p:cBhvr>
                                    </p:animEffect>
                                  </p:childTnLst>
                                </p:cTn>
                              </p:par>
                              <p:par>
                                <p:cTn id="48" presetID="16" presetClass="entr" presetSubtype="37" fill="hold"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barn(outVertical)">
                                      <p:cBhvr>
                                        <p:cTn id="50" dur="500"/>
                                        <p:tgtEl>
                                          <p:spTgt spid="34"/>
                                        </p:tgtEl>
                                      </p:cBhvr>
                                    </p:animEffect>
                                  </p:childTnLst>
                                </p:cTn>
                              </p:par>
                              <p:par>
                                <p:cTn id="51" presetID="16" presetClass="entr" presetSubtype="37"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barn(outVertical)">
                                      <p:cBhvr>
                                        <p:cTn id="53" dur="500"/>
                                        <p:tgtEl>
                                          <p:spTgt spid="38"/>
                                        </p:tgtEl>
                                      </p:cBhvr>
                                    </p:animEffect>
                                  </p:childTnLst>
                                </p:cTn>
                              </p:par>
                            </p:childTnLst>
                          </p:cTn>
                        </p:par>
                        <p:par>
                          <p:cTn id="54" fill="hold">
                            <p:stCondLst>
                              <p:cond delay="3000"/>
                            </p:stCondLst>
                            <p:childTnLst>
                              <p:par>
                                <p:cTn id="55" presetID="22" presetClass="entr" presetSubtype="1" fill="hold"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wipe(up)">
                                      <p:cBhvr>
                                        <p:cTn id="57" dur="500"/>
                                        <p:tgtEl>
                                          <p:spTgt spid="31"/>
                                        </p:tgtEl>
                                      </p:cBhvr>
                                    </p:animEffect>
                                  </p:childTnLst>
                                </p:cTn>
                              </p:par>
                              <p:par>
                                <p:cTn id="58" presetID="22" presetClass="entr" presetSubtype="1" fill="hold" nodeType="with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wipe(up)">
                                      <p:cBhvr>
                                        <p:cTn id="60" dur="500"/>
                                        <p:tgtEl>
                                          <p:spTgt spid="32"/>
                                        </p:tgtEl>
                                      </p:cBhvr>
                                    </p:animEffect>
                                  </p:childTnLst>
                                </p:cTn>
                              </p:par>
                              <p:par>
                                <p:cTn id="61" presetID="22" presetClass="entr" presetSubtype="1" fill="hold"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wipe(up)">
                                      <p:cBhvr>
                                        <p:cTn id="63" dur="500"/>
                                        <p:tgtEl>
                                          <p:spTgt spid="35"/>
                                        </p:tgtEl>
                                      </p:cBhvr>
                                    </p:animEffect>
                                  </p:childTnLst>
                                </p:cTn>
                              </p:par>
                              <p:par>
                                <p:cTn id="64" presetID="22" presetClass="entr" presetSubtype="1" fill="hold" nodeType="with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wipe(up)">
                                      <p:cBhvr>
                                        <p:cTn id="66" dur="500"/>
                                        <p:tgtEl>
                                          <p:spTgt spid="36"/>
                                        </p:tgtEl>
                                      </p:cBhvr>
                                    </p:animEffect>
                                  </p:childTnLst>
                                </p:cTn>
                              </p:par>
                              <p:par>
                                <p:cTn id="67" presetID="22" presetClass="entr" presetSubtype="1" fill="hold" nodeType="withEffect">
                                  <p:stCondLst>
                                    <p:cond delay="0"/>
                                  </p:stCondLst>
                                  <p:childTnLst>
                                    <p:set>
                                      <p:cBhvr>
                                        <p:cTn id="68" dur="1" fill="hold">
                                          <p:stCondLst>
                                            <p:cond delay="0"/>
                                          </p:stCondLst>
                                        </p:cTn>
                                        <p:tgtEl>
                                          <p:spTgt spid="39"/>
                                        </p:tgtEl>
                                        <p:attrNameLst>
                                          <p:attrName>style.visibility</p:attrName>
                                        </p:attrNameLst>
                                      </p:cBhvr>
                                      <p:to>
                                        <p:strVal val="visible"/>
                                      </p:to>
                                    </p:set>
                                    <p:animEffect transition="in" filter="wipe(up)">
                                      <p:cBhvr>
                                        <p:cTn id="69" dur="500"/>
                                        <p:tgtEl>
                                          <p:spTgt spid="39"/>
                                        </p:tgtEl>
                                      </p:cBhvr>
                                    </p:animEffect>
                                  </p:childTnLst>
                                </p:cTn>
                              </p:par>
                              <p:par>
                                <p:cTn id="70" presetID="22" presetClass="entr" presetSubtype="1" fill="hold" nodeType="with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wipe(up)">
                                      <p:cBhvr>
                                        <p:cTn id="72" dur="500"/>
                                        <p:tgtEl>
                                          <p:spTgt spid="40"/>
                                        </p:tgtEl>
                                      </p:cBhvr>
                                    </p:animEffect>
                                  </p:childTnLst>
                                </p:cTn>
                              </p:par>
                            </p:childTnLst>
                          </p:cTn>
                        </p:par>
                        <p:par>
                          <p:cTn id="73" fill="hold">
                            <p:stCondLst>
                              <p:cond delay="3500"/>
                            </p:stCondLst>
                            <p:childTnLst>
                              <p:par>
                                <p:cTn id="74" presetID="12" presetClass="entr" presetSubtype="4" fill="hold" nodeType="afterEffect">
                                  <p:stCondLst>
                                    <p:cond delay="0"/>
                                  </p:stCondLst>
                                  <p:childTnLst>
                                    <p:set>
                                      <p:cBhvr>
                                        <p:cTn id="75" dur="1" fill="hold">
                                          <p:stCondLst>
                                            <p:cond delay="0"/>
                                          </p:stCondLst>
                                        </p:cTn>
                                        <p:tgtEl>
                                          <p:spTgt spid="18"/>
                                        </p:tgtEl>
                                        <p:attrNameLst>
                                          <p:attrName>style.visibility</p:attrName>
                                        </p:attrNameLst>
                                      </p:cBhvr>
                                      <p:to>
                                        <p:strVal val="visible"/>
                                      </p:to>
                                    </p:set>
                                    <p:anim calcmode="lin" valueType="num">
                                      <p:cBhvr additive="base">
                                        <p:cTn id="76" dur="500"/>
                                        <p:tgtEl>
                                          <p:spTgt spid="18"/>
                                        </p:tgtEl>
                                        <p:attrNameLst>
                                          <p:attrName>ppt_y</p:attrName>
                                        </p:attrNameLst>
                                      </p:cBhvr>
                                      <p:tavLst>
                                        <p:tav tm="0">
                                          <p:val>
                                            <p:strVal val="#ppt_y+#ppt_h*1.125000"/>
                                          </p:val>
                                        </p:tav>
                                        <p:tav tm="100000">
                                          <p:val>
                                            <p:strVal val="#ppt_y"/>
                                          </p:val>
                                        </p:tav>
                                      </p:tavLst>
                                    </p:anim>
                                    <p:animEffect transition="in" filter="wipe(up)">
                                      <p:cBhvr>
                                        <p:cTn id="77" dur="500"/>
                                        <p:tgtEl>
                                          <p:spTgt spid="18"/>
                                        </p:tgtEl>
                                      </p:cBhvr>
                                    </p:animEffect>
                                  </p:childTnLst>
                                </p:cTn>
                              </p:par>
                              <p:par>
                                <p:cTn id="78" presetID="12" presetClass="entr" presetSubtype="4" fill="hold" nodeType="withEffect">
                                  <p:stCondLst>
                                    <p:cond delay="0"/>
                                  </p:stCondLst>
                                  <p:childTnLst>
                                    <p:set>
                                      <p:cBhvr>
                                        <p:cTn id="79" dur="1" fill="hold">
                                          <p:stCondLst>
                                            <p:cond delay="0"/>
                                          </p:stCondLst>
                                        </p:cTn>
                                        <p:tgtEl>
                                          <p:spTgt spid="19"/>
                                        </p:tgtEl>
                                        <p:attrNameLst>
                                          <p:attrName>style.visibility</p:attrName>
                                        </p:attrNameLst>
                                      </p:cBhvr>
                                      <p:to>
                                        <p:strVal val="visible"/>
                                      </p:to>
                                    </p:set>
                                    <p:anim calcmode="lin" valueType="num">
                                      <p:cBhvr additive="base">
                                        <p:cTn id="80" dur="500"/>
                                        <p:tgtEl>
                                          <p:spTgt spid="19"/>
                                        </p:tgtEl>
                                        <p:attrNameLst>
                                          <p:attrName>ppt_y</p:attrName>
                                        </p:attrNameLst>
                                      </p:cBhvr>
                                      <p:tavLst>
                                        <p:tav tm="0">
                                          <p:val>
                                            <p:strVal val="#ppt_y+#ppt_h*1.125000"/>
                                          </p:val>
                                        </p:tav>
                                        <p:tav tm="100000">
                                          <p:val>
                                            <p:strVal val="#ppt_y"/>
                                          </p:val>
                                        </p:tav>
                                      </p:tavLst>
                                    </p:anim>
                                    <p:animEffect transition="in" filter="wipe(up)">
                                      <p:cBhvr>
                                        <p:cTn id="81" dur="500"/>
                                        <p:tgtEl>
                                          <p:spTgt spid="19"/>
                                        </p:tgtEl>
                                      </p:cBhvr>
                                    </p:animEffect>
                                  </p:childTnLst>
                                </p:cTn>
                              </p:par>
                              <p:par>
                                <p:cTn id="82" presetID="12" presetClass="entr" presetSubtype="4" fill="hold" nodeType="withEffect">
                                  <p:stCondLst>
                                    <p:cond delay="0"/>
                                  </p:stCondLst>
                                  <p:childTnLst>
                                    <p:set>
                                      <p:cBhvr>
                                        <p:cTn id="83" dur="1" fill="hold">
                                          <p:stCondLst>
                                            <p:cond delay="0"/>
                                          </p:stCondLst>
                                        </p:cTn>
                                        <p:tgtEl>
                                          <p:spTgt spid="20"/>
                                        </p:tgtEl>
                                        <p:attrNameLst>
                                          <p:attrName>style.visibility</p:attrName>
                                        </p:attrNameLst>
                                      </p:cBhvr>
                                      <p:to>
                                        <p:strVal val="visible"/>
                                      </p:to>
                                    </p:set>
                                    <p:anim calcmode="lin" valueType="num">
                                      <p:cBhvr additive="base">
                                        <p:cTn id="84" dur="500"/>
                                        <p:tgtEl>
                                          <p:spTgt spid="20"/>
                                        </p:tgtEl>
                                        <p:attrNameLst>
                                          <p:attrName>ppt_y</p:attrName>
                                        </p:attrNameLst>
                                      </p:cBhvr>
                                      <p:tavLst>
                                        <p:tav tm="0">
                                          <p:val>
                                            <p:strVal val="#ppt_y+#ppt_h*1.125000"/>
                                          </p:val>
                                        </p:tav>
                                        <p:tav tm="100000">
                                          <p:val>
                                            <p:strVal val="#ppt_y"/>
                                          </p:val>
                                        </p:tav>
                                      </p:tavLst>
                                    </p:anim>
                                    <p:animEffect transition="in" filter="wipe(up)">
                                      <p:cBhvr>
                                        <p:cTn id="85" dur="500"/>
                                        <p:tgtEl>
                                          <p:spTgt spid="20"/>
                                        </p:tgtEl>
                                      </p:cBhvr>
                                    </p:animEffect>
                                  </p:childTnLst>
                                </p:cTn>
                              </p:par>
                              <p:par>
                                <p:cTn id="86" presetID="12" presetClass="entr" presetSubtype="4" fill="hold" nodeType="withEffect">
                                  <p:stCondLst>
                                    <p:cond delay="0"/>
                                  </p:stCondLst>
                                  <p:childTnLst>
                                    <p:set>
                                      <p:cBhvr>
                                        <p:cTn id="87" dur="1" fill="hold">
                                          <p:stCondLst>
                                            <p:cond delay="0"/>
                                          </p:stCondLst>
                                        </p:cTn>
                                        <p:tgtEl>
                                          <p:spTgt spid="22"/>
                                        </p:tgtEl>
                                        <p:attrNameLst>
                                          <p:attrName>style.visibility</p:attrName>
                                        </p:attrNameLst>
                                      </p:cBhvr>
                                      <p:to>
                                        <p:strVal val="visible"/>
                                      </p:to>
                                    </p:set>
                                    <p:anim calcmode="lin" valueType="num">
                                      <p:cBhvr additive="base">
                                        <p:cTn id="88" dur="500"/>
                                        <p:tgtEl>
                                          <p:spTgt spid="22"/>
                                        </p:tgtEl>
                                        <p:attrNameLst>
                                          <p:attrName>ppt_y</p:attrName>
                                        </p:attrNameLst>
                                      </p:cBhvr>
                                      <p:tavLst>
                                        <p:tav tm="0">
                                          <p:val>
                                            <p:strVal val="#ppt_y+#ppt_h*1.125000"/>
                                          </p:val>
                                        </p:tav>
                                        <p:tav tm="100000">
                                          <p:val>
                                            <p:strVal val="#ppt_y"/>
                                          </p:val>
                                        </p:tav>
                                      </p:tavLst>
                                    </p:anim>
                                    <p:animEffect transition="in" filter="wipe(up)">
                                      <p:cBhvr>
                                        <p:cTn id="89" dur="500"/>
                                        <p:tgtEl>
                                          <p:spTgt spid="22"/>
                                        </p:tgtEl>
                                      </p:cBhvr>
                                    </p:animEffect>
                                  </p:childTnLst>
                                </p:cTn>
                              </p:par>
                              <p:par>
                                <p:cTn id="90" presetID="12" presetClass="entr" presetSubtype="4" fill="hold" nodeType="withEffect">
                                  <p:stCondLst>
                                    <p:cond delay="0"/>
                                  </p:stCondLst>
                                  <p:childTnLst>
                                    <p:set>
                                      <p:cBhvr>
                                        <p:cTn id="91" dur="1" fill="hold">
                                          <p:stCondLst>
                                            <p:cond delay="0"/>
                                          </p:stCondLst>
                                        </p:cTn>
                                        <p:tgtEl>
                                          <p:spTgt spid="24"/>
                                        </p:tgtEl>
                                        <p:attrNameLst>
                                          <p:attrName>style.visibility</p:attrName>
                                        </p:attrNameLst>
                                      </p:cBhvr>
                                      <p:to>
                                        <p:strVal val="visible"/>
                                      </p:to>
                                    </p:set>
                                    <p:anim calcmode="lin" valueType="num">
                                      <p:cBhvr additive="base">
                                        <p:cTn id="92" dur="500"/>
                                        <p:tgtEl>
                                          <p:spTgt spid="24"/>
                                        </p:tgtEl>
                                        <p:attrNameLst>
                                          <p:attrName>ppt_y</p:attrName>
                                        </p:attrNameLst>
                                      </p:cBhvr>
                                      <p:tavLst>
                                        <p:tav tm="0">
                                          <p:val>
                                            <p:strVal val="#ppt_y+#ppt_h*1.125000"/>
                                          </p:val>
                                        </p:tav>
                                        <p:tav tm="100000">
                                          <p:val>
                                            <p:strVal val="#ppt_y"/>
                                          </p:val>
                                        </p:tav>
                                      </p:tavLst>
                                    </p:anim>
                                    <p:animEffect transition="in" filter="wipe(up)">
                                      <p:cBhvr>
                                        <p:cTn id="93" dur="500"/>
                                        <p:tgtEl>
                                          <p:spTgt spid="24"/>
                                        </p:tgtEl>
                                      </p:cBhvr>
                                    </p:animEffect>
                                  </p:childTnLst>
                                </p:cTn>
                              </p:par>
                              <p:par>
                                <p:cTn id="94" presetID="12" presetClass="entr" presetSubtype="4" fill="hold" nodeType="withEffect">
                                  <p:stCondLst>
                                    <p:cond delay="0"/>
                                  </p:stCondLst>
                                  <p:childTnLst>
                                    <p:set>
                                      <p:cBhvr>
                                        <p:cTn id="95" dur="1" fill="hold">
                                          <p:stCondLst>
                                            <p:cond delay="0"/>
                                          </p:stCondLst>
                                        </p:cTn>
                                        <p:tgtEl>
                                          <p:spTgt spid="23"/>
                                        </p:tgtEl>
                                        <p:attrNameLst>
                                          <p:attrName>style.visibility</p:attrName>
                                        </p:attrNameLst>
                                      </p:cBhvr>
                                      <p:to>
                                        <p:strVal val="visible"/>
                                      </p:to>
                                    </p:set>
                                    <p:anim calcmode="lin" valueType="num">
                                      <p:cBhvr additive="base">
                                        <p:cTn id="96" dur="500"/>
                                        <p:tgtEl>
                                          <p:spTgt spid="23"/>
                                        </p:tgtEl>
                                        <p:attrNameLst>
                                          <p:attrName>ppt_y</p:attrName>
                                        </p:attrNameLst>
                                      </p:cBhvr>
                                      <p:tavLst>
                                        <p:tav tm="0">
                                          <p:val>
                                            <p:strVal val="#ppt_y+#ppt_h*1.125000"/>
                                          </p:val>
                                        </p:tav>
                                        <p:tav tm="100000">
                                          <p:val>
                                            <p:strVal val="#ppt_y"/>
                                          </p:val>
                                        </p:tav>
                                      </p:tavLst>
                                    </p:anim>
                                    <p:animEffect transition="in" filter="wipe(up)">
                                      <p:cBhvr>
                                        <p:cTn id="97" dur="500"/>
                                        <p:tgtEl>
                                          <p:spTgt spid="23"/>
                                        </p:tgtEl>
                                      </p:cBhvr>
                                    </p:animEffect>
                                  </p:childTnLst>
                                </p:cTn>
                              </p:par>
                              <p:par>
                                <p:cTn id="98" presetID="12" presetClass="entr" presetSubtype="1" fill="hold" nodeType="withEffect">
                                  <p:stCondLst>
                                    <p:cond delay="0"/>
                                  </p:stCondLst>
                                  <p:childTnLst>
                                    <p:set>
                                      <p:cBhvr>
                                        <p:cTn id="99" dur="1" fill="hold">
                                          <p:stCondLst>
                                            <p:cond delay="0"/>
                                          </p:stCondLst>
                                        </p:cTn>
                                        <p:tgtEl>
                                          <p:spTgt spid="28"/>
                                        </p:tgtEl>
                                        <p:attrNameLst>
                                          <p:attrName>style.visibility</p:attrName>
                                        </p:attrNameLst>
                                      </p:cBhvr>
                                      <p:to>
                                        <p:strVal val="visible"/>
                                      </p:to>
                                    </p:set>
                                    <p:anim calcmode="lin" valueType="num">
                                      <p:cBhvr additive="base">
                                        <p:cTn id="100" dur="500"/>
                                        <p:tgtEl>
                                          <p:spTgt spid="28"/>
                                        </p:tgtEl>
                                        <p:attrNameLst>
                                          <p:attrName>ppt_y</p:attrName>
                                        </p:attrNameLst>
                                      </p:cBhvr>
                                      <p:tavLst>
                                        <p:tav tm="0">
                                          <p:val>
                                            <p:strVal val="#ppt_y-#ppt_h*1.125000"/>
                                          </p:val>
                                        </p:tav>
                                        <p:tav tm="100000">
                                          <p:val>
                                            <p:strVal val="#ppt_y"/>
                                          </p:val>
                                        </p:tav>
                                      </p:tavLst>
                                    </p:anim>
                                    <p:animEffect transition="in" filter="wipe(down)">
                                      <p:cBhvr>
                                        <p:cTn id="101" dur="500"/>
                                        <p:tgtEl>
                                          <p:spTgt spid="28"/>
                                        </p:tgtEl>
                                      </p:cBhvr>
                                    </p:animEffect>
                                  </p:childTnLst>
                                </p:cTn>
                              </p:par>
                              <p:par>
                                <p:cTn id="102" presetID="22" presetClass="entr" presetSubtype="1" fill="hold" nodeType="withEffect">
                                  <p:stCondLst>
                                    <p:cond delay="0"/>
                                  </p:stCondLst>
                                  <p:childTnLst>
                                    <p:set>
                                      <p:cBhvr>
                                        <p:cTn id="103" dur="1" fill="hold">
                                          <p:stCondLst>
                                            <p:cond delay="0"/>
                                          </p:stCondLst>
                                        </p:cTn>
                                        <p:tgtEl>
                                          <p:spTgt spid="47"/>
                                        </p:tgtEl>
                                        <p:attrNameLst>
                                          <p:attrName>style.visibility</p:attrName>
                                        </p:attrNameLst>
                                      </p:cBhvr>
                                      <p:to>
                                        <p:strVal val="visible"/>
                                      </p:to>
                                    </p:set>
                                    <p:animEffect transition="in" filter="wipe(up)">
                                      <p:cBhvr>
                                        <p:cTn id="104" dur="500"/>
                                        <p:tgtEl>
                                          <p:spTgt spid="47"/>
                                        </p:tgtEl>
                                      </p:cBhvr>
                                    </p:animEffect>
                                  </p:childTnLst>
                                </p:cTn>
                              </p:par>
                              <p:par>
                                <p:cTn id="105" presetID="12" presetClass="entr" presetSubtype="4" fill="hold" nodeType="withEffect">
                                  <p:stCondLst>
                                    <p:cond delay="0"/>
                                  </p:stCondLst>
                                  <p:childTnLst>
                                    <p:set>
                                      <p:cBhvr>
                                        <p:cTn id="106" dur="1" fill="hold">
                                          <p:stCondLst>
                                            <p:cond delay="0"/>
                                          </p:stCondLst>
                                        </p:cTn>
                                        <p:tgtEl>
                                          <p:spTgt spid="54"/>
                                        </p:tgtEl>
                                        <p:attrNameLst>
                                          <p:attrName>style.visibility</p:attrName>
                                        </p:attrNameLst>
                                      </p:cBhvr>
                                      <p:to>
                                        <p:strVal val="visible"/>
                                      </p:to>
                                    </p:set>
                                    <p:anim calcmode="lin" valueType="num">
                                      <p:cBhvr additive="base">
                                        <p:cTn id="107" dur="500"/>
                                        <p:tgtEl>
                                          <p:spTgt spid="54"/>
                                        </p:tgtEl>
                                        <p:attrNameLst>
                                          <p:attrName>ppt_y</p:attrName>
                                        </p:attrNameLst>
                                      </p:cBhvr>
                                      <p:tavLst>
                                        <p:tav tm="0">
                                          <p:val>
                                            <p:strVal val="#ppt_y+#ppt_h*1.125000"/>
                                          </p:val>
                                        </p:tav>
                                        <p:tav tm="100000">
                                          <p:val>
                                            <p:strVal val="#ppt_y"/>
                                          </p:val>
                                        </p:tav>
                                      </p:tavLst>
                                    </p:anim>
                                    <p:animEffect transition="in" filter="wipe(up)">
                                      <p:cBhvr>
                                        <p:cTn id="108" dur="500"/>
                                        <p:tgtEl>
                                          <p:spTgt spid="54"/>
                                        </p:tgtEl>
                                      </p:cBhvr>
                                    </p:animEffect>
                                  </p:childTnLst>
                                </p:cTn>
                              </p:par>
                              <p:par>
                                <p:cTn id="109" presetID="22" presetClass="entr" presetSubtype="1" fill="hold" nodeType="withEffect">
                                  <p:stCondLst>
                                    <p:cond delay="0"/>
                                  </p:stCondLst>
                                  <p:childTnLst>
                                    <p:set>
                                      <p:cBhvr>
                                        <p:cTn id="110" dur="1" fill="hold">
                                          <p:stCondLst>
                                            <p:cond delay="0"/>
                                          </p:stCondLst>
                                        </p:cTn>
                                        <p:tgtEl>
                                          <p:spTgt spid="61"/>
                                        </p:tgtEl>
                                        <p:attrNameLst>
                                          <p:attrName>style.visibility</p:attrName>
                                        </p:attrNameLst>
                                      </p:cBhvr>
                                      <p:to>
                                        <p:strVal val="visible"/>
                                      </p:to>
                                    </p:set>
                                    <p:animEffect transition="in" filter="wipe(up)">
                                      <p:cBhvr>
                                        <p:cTn id="111" dur="500"/>
                                        <p:tgtEl>
                                          <p:spTgt spid="61"/>
                                        </p:tgtEl>
                                      </p:cBhvr>
                                    </p:animEffect>
                                  </p:childTnLst>
                                </p:cTn>
                              </p:par>
                              <p:par>
                                <p:cTn id="112" presetID="12" presetClass="entr" presetSubtype="4" fill="hold" nodeType="withEffect">
                                  <p:stCondLst>
                                    <p:cond delay="0"/>
                                  </p:stCondLst>
                                  <p:childTnLst>
                                    <p:set>
                                      <p:cBhvr>
                                        <p:cTn id="113" dur="1" fill="hold">
                                          <p:stCondLst>
                                            <p:cond delay="0"/>
                                          </p:stCondLst>
                                        </p:cTn>
                                        <p:tgtEl>
                                          <p:spTgt spid="64"/>
                                        </p:tgtEl>
                                        <p:attrNameLst>
                                          <p:attrName>style.visibility</p:attrName>
                                        </p:attrNameLst>
                                      </p:cBhvr>
                                      <p:to>
                                        <p:strVal val="visible"/>
                                      </p:to>
                                    </p:set>
                                    <p:anim calcmode="lin" valueType="num">
                                      <p:cBhvr additive="base">
                                        <p:cTn id="114" dur="500"/>
                                        <p:tgtEl>
                                          <p:spTgt spid="64"/>
                                        </p:tgtEl>
                                        <p:attrNameLst>
                                          <p:attrName>ppt_y</p:attrName>
                                        </p:attrNameLst>
                                      </p:cBhvr>
                                      <p:tavLst>
                                        <p:tav tm="0">
                                          <p:val>
                                            <p:strVal val="#ppt_y+#ppt_h*1.125000"/>
                                          </p:val>
                                        </p:tav>
                                        <p:tav tm="100000">
                                          <p:val>
                                            <p:strVal val="#ppt_y"/>
                                          </p:val>
                                        </p:tav>
                                      </p:tavLst>
                                    </p:anim>
                                    <p:animEffect transition="in" filter="wipe(up)">
                                      <p:cBhvr>
                                        <p:cTn id="115" dur="500"/>
                                        <p:tgtEl>
                                          <p:spTgt spid="64"/>
                                        </p:tgtEl>
                                      </p:cBhvr>
                                    </p:animEffect>
                                  </p:childTnLst>
                                </p:cTn>
                              </p:par>
                              <p:par>
                                <p:cTn id="116" presetID="12" presetClass="entr" presetSubtype="4" fill="hold" nodeType="withEffect">
                                  <p:stCondLst>
                                    <p:cond delay="0"/>
                                  </p:stCondLst>
                                  <p:childTnLst>
                                    <p:set>
                                      <p:cBhvr>
                                        <p:cTn id="117" dur="1" fill="hold">
                                          <p:stCondLst>
                                            <p:cond delay="0"/>
                                          </p:stCondLst>
                                        </p:cTn>
                                        <p:tgtEl>
                                          <p:spTgt spid="72"/>
                                        </p:tgtEl>
                                        <p:attrNameLst>
                                          <p:attrName>style.visibility</p:attrName>
                                        </p:attrNameLst>
                                      </p:cBhvr>
                                      <p:to>
                                        <p:strVal val="visible"/>
                                      </p:to>
                                    </p:set>
                                    <p:anim calcmode="lin" valueType="num">
                                      <p:cBhvr additive="base">
                                        <p:cTn id="118" dur="500"/>
                                        <p:tgtEl>
                                          <p:spTgt spid="72"/>
                                        </p:tgtEl>
                                        <p:attrNameLst>
                                          <p:attrName>ppt_y</p:attrName>
                                        </p:attrNameLst>
                                      </p:cBhvr>
                                      <p:tavLst>
                                        <p:tav tm="0">
                                          <p:val>
                                            <p:strVal val="#ppt_y+#ppt_h*1.125000"/>
                                          </p:val>
                                        </p:tav>
                                        <p:tav tm="100000">
                                          <p:val>
                                            <p:strVal val="#ppt_y"/>
                                          </p:val>
                                        </p:tav>
                                      </p:tavLst>
                                    </p:anim>
                                    <p:animEffect transition="in" filter="wipe(up)">
                                      <p:cBhvr>
                                        <p:cTn id="119" dur="500"/>
                                        <p:tgtEl>
                                          <p:spTgt spid="72"/>
                                        </p:tgtEl>
                                      </p:cBhvr>
                                    </p:animEffect>
                                  </p:childTnLst>
                                </p:cTn>
                              </p:par>
                              <p:par>
                                <p:cTn id="120" presetID="12" presetClass="entr" presetSubtype="4" fill="hold" nodeType="withEffect">
                                  <p:stCondLst>
                                    <p:cond delay="0"/>
                                  </p:stCondLst>
                                  <p:childTnLst>
                                    <p:set>
                                      <p:cBhvr>
                                        <p:cTn id="121" dur="1" fill="hold">
                                          <p:stCondLst>
                                            <p:cond delay="0"/>
                                          </p:stCondLst>
                                        </p:cTn>
                                        <p:tgtEl>
                                          <p:spTgt spid="78"/>
                                        </p:tgtEl>
                                        <p:attrNameLst>
                                          <p:attrName>style.visibility</p:attrName>
                                        </p:attrNameLst>
                                      </p:cBhvr>
                                      <p:to>
                                        <p:strVal val="visible"/>
                                      </p:to>
                                    </p:set>
                                    <p:anim calcmode="lin" valueType="num">
                                      <p:cBhvr additive="base">
                                        <p:cTn id="122" dur="500"/>
                                        <p:tgtEl>
                                          <p:spTgt spid="78"/>
                                        </p:tgtEl>
                                        <p:attrNameLst>
                                          <p:attrName>ppt_y</p:attrName>
                                        </p:attrNameLst>
                                      </p:cBhvr>
                                      <p:tavLst>
                                        <p:tav tm="0">
                                          <p:val>
                                            <p:strVal val="#ppt_y+#ppt_h*1.125000"/>
                                          </p:val>
                                        </p:tav>
                                        <p:tav tm="100000">
                                          <p:val>
                                            <p:strVal val="#ppt_y"/>
                                          </p:val>
                                        </p:tav>
                                      </p:tavLst>
                                    </p:anim>
                                    <p:animEffect transition="in" filter="wipe(up)">
                                      <p:cBhvr>
                                        <p:cTn id="123" dur="500"/>
                                        <p:tgtEl>
                                          <p:spTgt spid="78"/>
                                        </p:tgtEl>
                                      </p:cBhvr>
                                    </p:animEffect>
                                  </p:childTnLst>
                                </p:cTn>
                              </p:par>
                              <p:par>
                                <p:cTn id="124" presetID="12" presetClass="entr" presetSubtype="4" fill="hold" nodeType="withEffect">
                                  <p:stCondLst>
                                    <p:cond delay="0"/>
                                  </p:stCondLst>
                                  <p:childTnLst>
                                    <p:set>
                                      <p:cBhvr>
                                        <p:cTn id="125" dur="1" fill="hold">
                                          <p:stCondLst>
                                            <p:cond delay="0"/>
                                          </p:stCondLst>
                                        </p:cTn>
                                        <p:tgtEl>
                                          <p:spTgt spid="87"/>
                                        </p:tgtEl>
                                        <p:attrNameLst>
                                          <p:attrName>style.visibility</p:attrName>
                                        </p:attrNameLst>
                                      </p:cBhvr>
                                      <p:to>
                                        <p:strVal val="visible"/>
                                      </p:to>
                                    </p:set>
                                    <p:anim calcmode="lin" valueType="num">
                                      <p:cBhvr additive="base">
                                        <p:cTn id="126" dur="500"/>
                                        <p:tgtEl>
                                          <p:spTgt spid="87"/>
                                        </p:tgtEl>
                                        <p:attrNameLst>
                                          <p:attrName>ppt_y</p:attrName>
                                        </p:attrNameLst>
                                      </p:cBhvr>
                                      <p:tavLst>
                                        <p:tav tm="0">
                                          <p:val>
                                            <p:strVal val="#ppt_y+#ppt_h*1.125000"/>
                                          </p:val>
                                        </p:tav>
                                        <p:tav tm="100000">
                                          <p:val>
                                            <p:strVal val="#ppt_y"/>
                                          </p:val>
                                        </p:tav>
                                      </p:tavLst>
                                    </p:anim>
                                    <p:animEffect transition="in" filter="wipe(up)">
                                      <p:cBhvr>
                                        <p:cTn id="127" dur="500"/>
                                        <p:tgtEl>
                                          <p:spTgt spid="87"/>
                                        </p:tgtEl>
                                      </p:cBhvr>
                                    </p:animEffect>
                                  </p:childTnLst>
                                </p:cTn>
                              </p:par>
                              <p:par>
                                <p:cTn id="128" presetID="12" presetClass="entr" presetSubtype="4" fill="hold" nodeType="withEffect">
                                  <p:stCondLst>
                                    <p:cond delay="0"/>
                                  </p:stCondLst>
                                  <p:childTnLst>
                                    <p:set>
                                      <p:cBhvr>
                                        <p:cTn id="129" dur="1" fill="hold">
                                          <p:stCondLst>
                                            <p:cond delay="0"/>
                                          </p:stCondLst>
                                        </p:cTn>
                                        <p:tgtEl>
                                          <p:spTgt spid="127"/>
                                        </p:tgtEl>
                                        <p:attrNameLst>
                                          <p:attrName>style.visibility</p:attrName>
                                        </p:attrNameLst>
                                      </p:cBhvr>
                                      <p:to>
                                        <p:strVal val="visible"/>
                                      </p:to>
                                    </p:set>
                                    <p:anim calcmode="lin" valueType="num">
                                      <p:cBhvr additive="base">
                                        <p:cTn id="130" dur="500"/>
                                        <p:tgtEl>
                                          <p:spTgt spid="127"/>
                                        </p:tgtEl>
                                        <p:attrNameLst>
                                          <p:attrName>ppt_y</p:attrName>
                                        </p:attrNameLst>
                                      </p:cBhvr>
                                      <p:tavLst>
                                        <p:tav tm="0">
                                          <p:val>
                                            <p:strVal val="#ppt_y+#ppt_h*1.125000"/>
                                          </p:val>
                                        </p:tav>
                                        <p:tav tm="100000">
                                          <p:val>
                                            <p:strVal val="#ppt_y"/>
                                          </p:val>
                                        </p:tav>
                                      </p:tavLst>
                                    </p:anim>
                                    <p:animEffect transition="in" filter="wipe(up)">
                                      <p:cBhvr>
                                        <p:cTn id="131" dur="500"/>
                                        <p:tgtEl>
                                          <p:spTgt spid="127"/>
                                        </p:tgtEl>
                                      </p:cBhvr>
                                    </p:animEffect>
                                  </p:childTnLst>
                                </p:cTn>
                              </p:par>
                              <p:par>
                                <p:cTn id="132" presetID="12" presetClass="entr" presetSubtype="4" fill="hold" nodeType="withEffect">
                                  <p:stCondLst>
                                    <p:cond delay="0"/>
                                  </p:stCondLst>
                                  <p:childTnLst>
                                    <p:set>
                                      <p:cBhvr>
                                        <p:cTn id="133" dur="1" fill="hold">
                                          <p:stCondLst>
                                            <p:cond delay="0"/>
                                          </p:stCondLst>
                                        </p:cTn>
                                        <p:tgtEl>
                                          <p:spTgt spid="133"/>
                                        </p:tgtEl>
                                        <p:attrNameLst>
                                          <p:attrName>style.visibility</p:attrName>
                                        </p:attrNameLst>
                                      </p:cBhvr>
                                      <p:to>
                                        <p:strVal val="visible"/>
                                      </p:to>
                                    </p:set>
                                    <p:anim calcmode="lin" valueType="num">
                                      <p:cBhvr additive="base">
                                        <p:cTn id="134" dur="500"/>
                                        <p:tgtEl>
                                          <p:spTgt spid="133"/>
                                        </p:tgtEl>
                                        <p:attrNameLst>
                                          <p:attrName>ppt_y</p:attrName>
                                        </p:attrNameLst>
                                      </p:cBhvr>
                                      <p:tavLst>
                                        <p:tav tm="0">
                                          <p:val>
                                            <p:strVal val="#ppt_y+#ppt_h*1.125000"/>
                                          </p:val>
                                        </p:tav>
                                        <p:tav tm="100000">
                                          <p:val>
                                            <p:strVal val="#ppt_y"/>
                                          </p:val>
                                        </p:tav>
                                      </p:tavLst>
                                    </p:anim>
                                    <p:animEffect transition="in" filter="wipe(up)">
                                      <p:cBhvr>
                                        <p:cTn id="135" dur="500"/>
                                        <p:tgtEl>
                                          <p:spTgt spid="133"/>
                                        </p:tgtEl>
                                      </p:cBhvr>
                                    </p:animEffect>
                                  </p:childTnLst>
                                </p:cTn>
                              </p:par>
                              <p:par>
                                <p:cTn id="136" presetID="22" presetClass="entr" presetSubtype="1" fill="hold" nodeType="withEffect">
                                  <p:stCondLst>
                                    <p:cond delay="0"/>
                                  </p:stCondLst>
                                  <p:childTnLst>
                                    <p:set>
                                      <p:cBhvr>
                                        <p:cTn id="137" dur="1" fill="hold">
                                          <p:stCondLst>
                                            <p:cond delay="0"/>
                                          </p:stCondLst>
                                        </p:cTn>
                                        <p:tgtEl>
                                          <p:spTgt spid="139"/>
                                        </p:tgtEl>
                                        <p:attrNameLst>
                                          <p:attrName>style.visibility</p:attrName>
                                        </p:attrNameLst>
                                      </p:cBhvr>
                                      <p:to>
                                        <p:strVal val="visible"/>
                                      </p:to>
                                    </p:set>
                                    <p:animEffect transition="in" filter="wipe(up)">
                                      <p:cBhvr>
                                        <p:cTn id="138" dur="500"/>
                                        <p:tgtEl>
                                          <p:spTgt spid="139"/>
                                        </p:tgtEl>
                                      </p:cBhvr>
                                    </p:animEffect>
                                  </p:childTnLst>
                                </p:cTn>
                              </p:par>
                              <p:par>
                                <p:cTn id="139" presetID="16" presetClass="entr" presetSubtype="37" fill="hold" nodeType="withEffect">
                                  <p:stCondLst>
                                    <p:cond delay="0"/>
                                  </p:stCondLst>
                                  <p:childTnLst>
                                    <p:set>
                                      <p:cBhvr>
                                        <p:cTn id="140" dur="1" fill="hold">
                                          <p:stCondLst>
                                            <p:cond delay="0"/>
                                          </p:stCondLst>
                                        </p:cTn>
                                        <p:tgtEl>
                                          <p:spTgt spid="140"/>
                                        </p:tgtEl>
                                        <p:attrNameLst>
                                          <p:attrName>style.visibility</p:attrName>
                                        </p:attrNameLst>
                                      </p:cBhvr>
                                      <p:to>
                                        <p:strVal val="visible"/>
                                      </p:to>
                                    </p:set>
                                    <p:animEffect transition="in" filter="barn(outVertical)">
                                      <p:cBhvr>
                                        <p:cTn id="141" dur="500"/>
                                        <p:tgtEl>
                                          <p:spTgt spid="140"/>
                                        </p:tgtEl>
                                      </p:cBhvr>
                                    </p:animEffect>
                                  </p:childTnLst>
                                </p:cTn>
                              </p:par>
                              <p:par>
                                <p:cTn id="142" presetID="22" presetClass="entr" presetSubtype="1" fill="hold" nodeType="withEffect">
                                  <p:stCondLst>
                                    <p:cond delay="0"/>
                                  </p:stCondLst>
                                  <p:childTnLst>
                                    <p:set>
                                      <p:cBhvr>
                                        <p:cTn id="143" dur="1" fill="hold">
                                          <p:stCondLst>
                                            <p:cond delay="0"/>
                                          </p:stCondLst>
                                        </p:cTn>
                                        <p:tgtEl>
                                          <p:spTgt spid="141"/>
                                        </p:tgtEl>
                                        <p:attrNameLst>
                                          <p:attrName>style.visibility</p:attrName>
                                        </p:attrNameLst>
                                      </p:cBhvr>
                                      <p:to>
                                        <p:strVal val="visible"/>
                                      </p:to>
                                    </p:set>
                                    <p:animEffect transition="in" filter="wipe(up)">
                                      <p:cBhvr>
                                        <p:cTn id="144" dur="500"/>
                                        <p:tgtEl>
                                          <p:spTgt spid="141"/>
                                        </p:tgtEl>
                                      </p:cBhvr>
                                    </p:animEffect>
                                  </p:childTnLst>
                                </p:cTn>
                              </p:par>
                              <p:par>
                                <p:cTn id="145" presetID="22" presetClass="entr" presetSubtype="1" fill="hold" nodeType="withEffect">
                                  <p:stCondLst>
                                    <p:cond delay="0"/>
                                  </p:stCondLst>
                                  <p:childTnLst>
                                    <p:set>
                                      <p:cBhvr>
                                        <p:cTn id="146" dur="1" fill="hold">
                                          <p:stCondLst>
                                            <p:cond delay="0"/>
                                          </p:stCondLst>
                                        </p:cTn>
                                        <p:tgtEl>
                                          <p:spTgt spid="142"/>
                                        </p:tgtEl>
                                        <p:attrNameLst>
                                          <p:attrName>style.visibility</p:attrName>
                                        </p:attrNameLst>
                                      </p:cBhvr>
                                      <p:to>
                                        <p:strVal val="visible"/>
                                      </p:to>
                                    </p:set>
                                    <p:animEffect transition="in" filter="wipe(up)">
                                      <p:cBhvr>
                                        <p:cTn id="147" dur="500"/>
                                        <p:tgtEl>
                                          <p:spTgt spid="142"/>
                                        </p:tgtEl>
                                      </p:cBhvr>
                                    </p:animEffect>
                                  </p:childTnLst>
                                </p:cTn>
                              </p:par>
                              <p:par>
                                <p:cTn id="148" presetID="22" presetClass="entr" presetSubtype="1" fill="hold" nodeType="withEffect">
                                  <p:stCondLst>
                                    <p:cond delay="0"/>
                                  </p:stCondLst>
                                  <p:childTnLst>
                                    <p:set>
                                      <p:cBhvr>
                                        <p:cTn id="149" dur="1" fill="hold">
                                          <p:stCondLst>
                                            <p:cond delay="0"/>
                                          </p:stCondLst>
                                        </p:cTn>
                                        <p:tgtEl>
                                          <p:spTgt spid="148"/>
                                        </p:tgtEl>
                                        <p:attrNameLst>
                                          <p:attrName>style.visibility</p:attrName>
                                        </p:attrNameLst>
                                      </p:cBhvr>
                                      <p:to>
                                        <p:strVal val="visible"/>
                                      </p:to>
                                    </p:set>
                                    <p:animEffect transition="in" filter="wipe(up)">
                                      <p:cBhvr>
                                        <p:cTn id="150" dur="500"/>
                                        <p:tgtEl>
                                          <p:spTgt spid="148"/>
                                        </p:tgtEl>
                                      </p:cBhvr>
                                    </p:animEffect>
                                  </p:childTnLst>
                                </p:cTn>
                              </p:par>
                              <p:par>
                                <p:cTn id="151" presetID="16" presetClass="entr" presetSubtype="37" fill="hold" nodeType="withEffect">
                                  <p:stCondLst>
                                    <p:cond delay="0"/>
                                  </p:stCondLst>
                                  <p:childTnLst>
                                    <p:set>
                                      <p:cBhvr>
                                        <p:cTn id="152" dur="1" fill="hold">
                                          <p:stCondLst>
                                            <p:cond delay="0"/>
                                          </p:stCondLst>
                                        </p:cTn>
                                        <p:tgtEl>
                                          <p:spTgt spid="149"/>
                                        </p:tgtEl>
                                        <p:attrNameLst>
                                          <p:attrName>style.visibility</p:attrName>
                                        </p:attrNameLst>
                                      </p:cBhvr>
                                      <p:to>
                                        <p:strVal val="visible"/>
                                      </p:to>
                                    </p:set>
                                    <p:animEffect transition="in" filter="barn(outVertical)">
                                      <p:cBhvr>
                                        <p:cTn id="153" dur="500"/>
                                        <p:tgtEl>
                                          <p:spTgt spid="149"/>
                                        </p:tgtEl>
                                      </p:cBhvr>
                                    </p:animEffect>
                                  </p:childTnLst>
                                </p:cTn>
                              </p:par>
                              <p:par>
                                <p:cTn id="154" presetID="22" presetClass="entr" presetSubtype="1" fill="hold" nodeType="withEffect">
                                  <p:stCondLst>
                                    <p:cond delay="0"/>
                                  </p:stCondLst>
                                  <p:childTnLst>
                                    <p:set>
                                      <p:cBhvr>
                                        <p:cTn id="155" dur="1" fill="hold">
                                          <p:stCondLst>
                                            <p:cond delay="0"/>
                                          </p:stCondLst>
                                        </p:cTn>
                                        <p:tgtEl>
                                          <p:spTgt spid="150"/>
                                        </p:tgtEl>
                                        <p:attrNameLst>
                                          <p:attrName>style.visibility</p:attrName>
                                        </p:attrNameLst>
                                      </p:cBhvr>
                                      <p:to>
                                        <p:strVal val="visible"/>
                                      </p:to>
                                    </p:set>
                                    <p:animEffect transition="in" filter="wipe(up)">
                                      <p:cBhvr>
                                        <p:cTn id="156" dur="500"/>
                                        <p:tgtEl>
                                          <p:spTgt spid="150"/>
                                        </p:tgtEl>
                                      </p:cBhvr>
                                    </p:animEffect>
                                  </p:childTnLst>
                                </p:cTn>
                              </p:par>
                              <p:par>
                                <p:cTn id="157" presetID="22" presetClass="entr" presetSubtype="1" fill="hold" nodeType="withEffect">
                                  <p:stCondLst>
                                    <p:cond delay="0"/>
                                  </p:stCondLst>
                                  <p:childTnLst>
                                    <p:set>
                                      <p:cBhvr>
                                        <p:cTn id="158" dur="1" fill="hold">
                                          <p:stCondLst>
                                            <p:cond delay="0"/>
                                          </p:stCondLst>
                                        </p:cTn>
                                        <p:tgtEl>
                                          <p:spTgt spid="151"/>
                                        </p:tgtEl>
                                        <p:attrNameLst>
                                          <p:attrName>style.visibility</p:attrName>
                                        </p:attrNameLst>
                                      </p:cBhvr>
                                      <p:to>
                                        <p:strVal val="visible"/>
                                      </p:to>
                                    </p:set>
                                    <p:animEffect transition="in" filter="wipe(up)">
                                      <p:cBhvr>
                                        <p:cTn id="159" dur="500"/>
                                        <p:tgtEl>
                                          <p:spTgt spid="151"/>
                                        </p:tgtEl>
                                      </p:cBhvr>
                                    </p:animEffect>
                                  </p:childTnLst>
                                </p:cTn>
                              </p:par>
                              <p:par>
                                <p:cTn id="160" presetID="22" presetClass="entr" presetSubtype="1" fill="hold" nodeType="withEffect">
                                  <p:stCondLst>
                                    <p:cond delay="0"/>
                                  </p:stCondLst>
                                  <p:childTnLst>
                                    <p:set>
                                      <p:cBhvr>
                                        <p:cTn id="161" dur="1" fill="hold">
                                          <p:stCondLst>
                                            <p:cond delay="0"/>
                                          </p:stCondLst>
                                        </p:cTn>
                                        <p:tgtEl>
                                          <p:spTgt spid="152"/>
                                        </p:tgtEl>
                                        <p:attrNameLst>
                                          <p:attrName>style.visibility</p:attrName>
                                        </p:attrNameLst>
                                      </p:cBhvr>
                                      <p:to>
                                        <p:strVal val="visible"/>
                                      </p:to>
                                    </p:set>
                                    <p:animEffect transition="in" filter="wipe(up)">
                                      <p:cBhvr>
                                        <p:cTn id="162" dur="500"/>
                                        <p:tgtEl>
                                          <p:spTgt spid="152"/>
                                        </p:tgtEl>
                                      </p:cBhvr>
                                    </p:animEffect>
                                  </p:childTnLst>
                                </p:cTn>
                              </p:par>
                              <p:par>
                                <p:cTn id="163" presetID="22" presetClass="entr" presetSubtype="1" fill="hold" nodeType="withEffect">
                                  <p:stCondLst>
                                    <p:cond delay="0"/>
                                  </p:stCondLst>
                                  <p:childTnLst>
                                    <p:set>
                                      <p:cBhvr>
                                        <p:cTn id="164" dur="1" fill="hold">
                                          <p:stCondLst>
                                            <p:cond delay="0"/>
                                          </p:stCondLst>
                                        </p:cTn>
                                        <p:tgtEl>
                                          <p:spTgt spid="173"/>
                                        </p:tgtEl>
                                        <p:attrNameLst>
                                          <p:attrName>style.visibility</p:attrName>
                                        </p:attrNameLst>
                                      </p:cBhvr>
                                      <p:to>
                                        <p:strVal val="visible"/>
                                      </p:to>
                                    </p:set>
                                    <p:animEffect transition="in" filter="wipe(up)">
                                      <p:cBhvr>
                                        <p:cTn id="165" dur="500"/>
                                        <p:tgtEl>
                                          <p:spTgt spid="173"/>
                                        </p:tgtEl>
                                      </p:cBhvr>
                                    </p:animEffect>
                                  </p:childTnLst>
                                </p:cTn>
                              </p:par>
                            </p:childTnLst>
                          </p:cTn>
                        </p:par>
                        <p:par>
                          <p:cTn id="166" fill="hold">
                            <p:stCondLst>
                              <p:cond delay="4000"/>
                            </p:stCondLst>
                            <p:childTnLst>
                              <p:par>
                                <p:cTn id="167" presetID="22" presetClass="entr" presetSubtype="1" fill="hold" nodeType="afterEffect">
                                  <p:stCondLst>
                                    <p:cond delay="0"/>
                                  </p:stCondLst>
                                  <p:childTnLst>
                                    <p:set>
                                      <p:cBhvr>
                                        <p:cTn id="168" dur="1" fill="hold">
                                          <p:stCondLst>
                                            <p:cond delay="0"/>
                                          </p:stCondLst>
                                        </p:cTn>
                                        <p:tgtEl>
                                          <p:spTgt spid="203"/>
                                        </p:tgtEl>
                                        <p:attrNameLst>
                                          <p:attrName>style.visibility</p:attrName>
                                        </p:attrNameLst>
                                      </p:cBhvr>
                                      <p:to>
                                        <p:strVal val="visible"/>
                                      </p:to>
                                    </p:set>
                                    <p:animEffect transition="in" filter="wipe(up)">
                                      <p:cBhvr>
                                        <p:cTn id="169" dur="500"/>
                                        <p:tgtEl>
                                          <p:spTgt spid="203"/>
                                        </p:tgtEl>
                                      </p:cBhvr>
                                    </p:animEffect>
                                  </p:childTnLst>
                                </p:cTn>
                              </p:par>
                            </p:childTnLst>
                          </p:cTn>
                        </p:par>
                        <p:par>
                          <p:cTn id="170" fill="hold">
                            <p:stCondLst>
                              <p:cond delay="4500"/>
                            </p:stCondLst>
                            <p:childTnLst>
                              <p:par>
                                <p:cTn id="171" presetID="16" presetClass="entr" presetSubtype="37" fill="hold" nodeType="afterEffect">
                                  <p:stCondLst>
                                    <p:cond delay="0"/>
                                  </p:stCondLst>
                                  <p:childTnLst>
                                    <p:set>
                                      <p:cBhvr>
                                        <p:cTn id="172" dur="1" fill="hold">
                                          <p:stCondLst>
                                            <p:cond delay="0"/>
                                          </p:stCondLst>
                                        </p:cTn>
                                        <p:tgtEl>
                                          <p:spTgt spid="204"/>
                                        </p:tgtEl>
                                        <p:attrNameLst>
                                          <p:attrName>style.visibility</p:attrName>
                                        </p:attrNameLst>
                                      </p:cBhvr>
                                      <p:to>
                                        <p:strVal val="visible"/>
                                      </p:to>
                                    </p:set>
                                    <p:animEffect transition="in" filter="barn(outVertical)">
                                      <p:cBhvr>
                                        <p:cTn id="173" dur="500"/>
                                        <p:tgtEl>
                                          <p:spTgt spid="204"/>
                                        </p:tgtEl>
                                      </p:cBhvr>
                                    </p:animEffect>
                                  </p:childTnLst>
                                </p:cTn>
                              </p:par>
                            </p:childTnLst>
                          </p:cTn>
                        </p:par>
                        <p:par>
                          <p:cTn id="174" fill="hold">
                            <p:stCondLst>
                              <p:cond delay="5000"/>
                            </p:stCondLst>
                            <p:childTnLst>
                              <p:par>
                                <p:cTn id="175" presetID="22" presetClass="entr" presetSubtype="1" fill="hold" nodeType="afterEffect">
                                  <p:stCondLst>
                                    <p:cond delay="0"/>
                                  </p:stCondLst>
                                  <p:childTnLst>
                                    <p:set>
                                      <p:cBhvr>
                                        <p:cTn id="176" dur="1" fill="hold">
                                          <p:stCondLst>
                                            <p:cond delay="0"/>
                                          </p:stCondLst>
                                        </p:cTn>
                                        <p:tgtEl>
                                          <p:spTgt spid="205"/>
                                        </p:tgtEl>
                                        <p:attrNameLst>
                                          <p:attrName>style.visibility</p:attrName>
                                        </p:attrNameLst>
                                      </p:cBhvr>
                                      <p:to>
                                        <p:strVal val="visible"/>
                                      </p:to>
                                    </p:set>
                                    <p:animEffect transition="in" filter="wipe(up)">
                                      <p:cBhvr>
                                        <p:cTn id="177" dur="500"/>
                                        <p:tgtEl>
                                          <p:spTgt spid="205"/>
                                        </p:tgtEl>
                                      </p:cBhvr>
                                    </p:animEffect>
                                  </p:childTnLst>
                                </p:cTn>
                              </p:par>
                              <p:par>
                                <p:cTn id="178" presetID="22" presetClass="entr" presetSubtype="1" fill="hold" nodeType="withEffect">
                                  <p:stCondLst>
                                    <p:cond delay="0"/>
                                  </p:stCondLst>
                                  <p:childTnLst>
                                    <p:set>
                                      <p:cBhvr>
                                        <p:cTn id="179" dur="1" fill="hold">
                                          <p:stCondLst>
                                            <p:cond delay="0"/>
                                          </p:stCondLst>
                                        </p:cTn>
                                        <p:tgtEl>
                                          <p:spTgt spid="206"/>
                                        </p:tgtEl>
                                        <p:attrNameLst>
                                          <p:attrName>style.visibility</p:attrName>
                                        </p:attrNameLst>
                                      </p:cBhvr>
                                      <p:to>
                                        <p:strVal val="visible"/>
                                      </p:to>
                                    </p:set>
                                    <p:animEffect transition="in" filter="wipe(up)">
                                      <p:cBhvr>
                                        <p:cTn id="180" dur="500"/>
                                        <p:tgtEl>
                                          <p:spTgt spid="206"/>
                                        </p:tgtEl>
                                      </p:cBhvr>
                                    </p:animEffect>
                                  </p:childTnLst>
                                </p:cTn>
                              </p:par>
                            </p:childTnLst>
                          </p:cTn>
                        </p:par>
                        <p:par>
                          <p:cTn id="181" fill="hold">
                            <p:stCondLst>
                              <p:cond delay="5500"/>
                            </p:stCondLst>
                            <p:childTnLst>
                              <p:par>
                                <p:cTn id="182" presetID="12" presetClass="entr" presetSubtype="4" fill="hold" nodeType="afterEffect">
                                  <p:stCondLst>
                                    <p:cond delay="0"/>
                                  </p:stCondLst>
                                  <p:childTnLst>
                                    <p:set>
                                      <p:cBhvr>
                                        <p:cTn id="183" dur="1" fill="hold">
                                          <p:stCondLst>
                                            <p:cond delay="0"/>
                                          </p:stCondLst>
                                        </p:cTn>
                                        <p:tgtEl>
                                          <p:spTgt spid="207"/>
                                        </p:tgtEl>
                                        <p:attrNameLst>
                                          <p:attrName>style.visibility</p:attrName>
                                        </p:attrNameLst>
                                      </p:cBhvr>
                                      <p:to>
                                        <p:strVal val="visible"/>
                                      </p:to>
                                    </p:set>
                                    <p:anim calcmode="lin" valueType="num">
                                      <p:cBhvr additive="base">
                                        <p:cTn id="184" dur="500"/>
                                        <p:tgtEl>
                                          <p:spTgt spid="207"/>
                                        </p:tgtEl>
                                        <p:attrNameLst>
                                          <p:attrName>ppt_y</p:attrName>
                                        </p:attrNameLst>
                                      </p:cBhvr>
                                      <p:tavLst>
                                        <p:tav tm="0">
                                          <p:val>
                                            <p:strVal val="#ppt_y+#ppt_h*1.125000"/>
                                          </p:val>
                                        </p:tav>
                                        <p:tav tm="100000">
                                          <p:val>
                                            <p:strVal val="#ppt_y"/>
                                          </p:val>
                                        </p:tav>
                                      </p:tavLst>
                                    </p:anim>
                                    <p:animEffect transition="in" filter="wipe(up)">
                                      <p:cBhvr>
                                        <p:cTn id="185" dur="500"/>
                                        <p:tgtEl>
                                          <p:spTgt spid="207"/>
                                        </p:tgtEl>
                                      </p:cBhvr>
                                    </p:animEffect>
                                  </p:childTnLst>
                                </p:cTn>
                              </p:par>
                              <p:par>
                                <p:cTn id="186" presetID="12" presetClass="entr" presetSubtype="4" fill="hold" nodeType="withEffect">
                                  <p:stCondLst>
                                    <p:cond delay="0"/>
                                  </p:stCondLst>
                                  <p:childTnLst>
                                    <p:set>
                                      <p:cBhvr>
                                        <p:cTn id="187" dur="1" fill="hold">
                                          <p:stCondLst>
                                            <p:cond delay="0"/>
                                          </p:stCondLst>
                                        </p:cTn>
                                        <p:tgtEl>
                                          <p:spTgt spid="213"/>
                                        </p:tgtEl>
                                        <p:attrNameLst>
                                          <p:attrName>style.visibility</p:attrName>
                                        </p:attrNameLst>
                                      </p:cBhvr>
                                      <p:to>
                                        <p:strVal val="visible"/>
                                      </p:to>
                                    </p:set>
                                    <p:anim calcmode="lin" valueType="num">
                                      <p:cBhvr additive="base">
                                        <p:cTn id="188" dur="500"/>
                                        <p:tgtEl>
                                          <p:spTgt spid="213"/>
                                        </p:tgtEl>
                                        <p:attrNameLst>
                                          <p:attrName>ppt_y</p:attrName>
                                        </p:attrNameLst>
                                      </p:cBhvr>
                                      <p:tavLst>
                                        <p:tav tm="0">
                                          <p:val>
                                            <p:strVal val="#ppt_y+#ppt_h*1.125000"/>
                                          </p:val>
                                        </p:tav>
                                        <p:tav tm="100000">
                                          <p:val>
                                            <p:strVal val="#ppt_y"/>
                                          </p:val>
                                        </p:tav>
                                      </p:tavLst>
                                    </p:anim>
                                    <p:animEffect transition="in" filter="wipe(up)">
                                      <p:cBhvr>
                                        <p:cTn id="189" dur="500"/>
                                        <p:tgtEl>
                                          <p:spTgt spid="213"/>
                                        </p:tgtEl>
                                      </p:cBhvr>
                                    </p:animEffect>
                                  </p:childTnLst>
                                </p:cTn>
                              </p:par>
                            </p:childTnLst>
                          </p:cTn>
                        </p:par>
                        <p:par>
                          <p:cTn id="190" fill="hold">
                            <p:stCondLst>
                              <p:cond delay="6000"/>
                            </p:stCondLst>
                            <p:childTnLst>
                              <p:par>
                                <p:cTn id="191" presetID="22" presetClass="entr" presetSubtype="1" fill="hold" nodeType="afterEffect">
                                  <p:stCondLst>
                                    <p:cond delay="0"/>
                                  </p:stCondLst>
                                  <p:childTnLst>
                                    <p:set>
                                      <p:cBhvr>
                                        <p:cTn id="192" dur="1" fill="hold">
                                          <p:stCondLst>
                                            <p:cond delay="0"/>
                                          </p:stCondLst>
                                        </p:cTn>
                                        <p:tgtEl>
                                          <p:spTgt spid="223"/>
                                        </p:tgtEl>
                                        <p:attrNameLst>
                                          <p:attrName>style.visibility</p:attrName>
                                        </p:attrNameLst>
                                      </p:cBhvr>
                                      <p:to>
                                        <p:strVal val="visible"/>
                                      </p:to>
                                    </p:set>
                                    <p:animEffect transition="in" filter="wipe(up)">
                                      <p:cBhvr>
                                        <p:cTn id="193" dur="500"/>
                                        <p:tgtEl>
                                          <p:spTgt spid="223"/>
                                        </p:tgtEl>
                                      </p:cBhvr>
                                    </p:animEffect>
                                  </p:childTnLst>
                                </p:cTn>
                              </p:par>
                            </p:childTnLst>
                          </p:cTn>
                        </p:par>
                        <p:par>
                          <p:cTn id="194" fill="hold">
                            <p:stCondLst>
                              <p:cond delay="6500"/>
                            </p:stCondLst>
                            <p:childTnLst>
                              <p:par>
                                <p:cTn id="195" presetID="22" presetClass="entr" presetSubtype="1" fill="hold" nodeType="afterEffect">
                                  <p:stCondLst>
                                    <p:cond delay="0"/>
                                  </p:stCondLst>
                                  <p:childTnLst>
                                    <p:set>
                                      <p:cBhvr>
                                        <p:cTn id="196" dur="1" fill="hold">
                                          <p:stCondLst>
                                            <p:cond delay="0"/>
                                          </p:stCondLst>
                                        </p:cTn>
                                        <p:tgtEl>
                                          <p:spTgt spid="226"/>
                                        </p:tgtEl>
                                        <p:attrNameLst>
                                          <p:attrName>style.visibility</p:attrName>
                                        </p:attrNameLst>
                                      </p:cBhvr>
                                      <p:to>
                                        <p:strVal val="visible"/>
                                      </p:to>
                                    </p:set>
                                    <p:animEffect transition="in" filter="wipe(up)">
                                      <p:cBhvr>
                                        <p:cTn id="197" dur="500"/>
                                        <p:tgtEl>
                                          <p:spTgt spid="226"/>
                                        </p:tgtEl>
                                      </p:cBhvr>
                                    </p:animEffect>
                                  </p:childTnLst>
                                </p:cTn>
                              </p:par>
                              <p:par>
                                <p:cTn id="198" presetID="22" presetClass="entr" presetSubtype="1" fill="hold" nodeType="withEffect">
                                  <p:stCondLst>
                                    <p:cond delay="0"/>
                                  </p:stCondLst>
                                  <p:childTnLst>
                                    <p:set>
                                      <p:cBhvr>
                                        <p:cTn id="199" dur="1" fill="hold">
                                          <p:stCondLst>
                                            <p:cond delay="0"/>
                                          </p:stCondLst>
                                        </p:cTn>
                                        <p:tgtEl>
                                          <p:spTgt spid="228"/>
                                        </p:tgtEl>
                                        <p:attrNameLst>
                                          <p:attrName>style.visibility</p:attrName>
                                        </p:attrNameLst>
                                      </p:cBhvr>
                                      <p:to>
                                        <p:strVal val="visible"/>
                                      </p:to>
                                    </p:set>
                                    <p:animEffect transition="in" filter="wipe(up)">
                                      <p:cBhvr>
                                        <p:cTn id="200" dur="500"/>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55BE74-0974-ED6F-FA3C-AC8E2D28724C}"/>
            </a:ext>
          </a:extLst>
        </p:cNvPr>
        <p:cNvGrpSpPr/>
        <p:nvPr/>
      </p:nvGrpSpPr>
      <p:grpSpPr>
        <a:xfrm>
          <a:off x="0" y="0"/>
          <a:ext cx="0" cy="0"/>
          <a:chOff x="0" y="0"/>
          <a:chExt cx="0" cy="0"/>
        </a:xfrm>
      </p:grpSpPr>
      <p:sp>
        <p:nvSpPr>
          <p:cNvPr id="9" name="演示研究所 SlideLab.cc">
            <a:extLst>
              <a:ext uri="{FF2B5EF4-FFF2-40B4-BE49-F238E27FC236}">
                <a16:creationId xmlns:a16="http://schemas.microsoft.com/office/drawing/2014/main" id="{23BCF545-E816-DDC9-657C-5175F5EB44ED}"/>
              </a:ext>
            </a:extLst>
          </p:cNvPr>
          <p:cNvSpPr/>
          <p:nvPr/>
        </p:nvSpPr>
        <p:spPr>
          <a:xfrm flipH="1">
            <a:off x="0" y="885315"/>
            <a:ext cx="12192000" cy="5965834"/>
          </a:xfrm>
          <a:custGeom>
            <a:avLst/>
            <a:gdLst>
              <a:gd name="connsiteX0" fmla="*/ 8980362 w 12192000"/>
              <a:gd name="connsiteY0" fmla="*/ 0 h 5965834"/>
              <a:gd name="connsiteX1" fmla="*/ 2837486 w 12192000"/>
              <a:gd name="connsiteY1" fmla="*/ 0 h 5965834"/>
              <a:gd name="connsiteX2" fmla="*/ 8173 w 12192000"/>
              <a:gd name="connsiteY2" fmla="*/ 1334296 h 5965834"/>
              <a:gd name="connsiteX3" fmla="*/ 0 w 12192000"/>
              <a:gd name="connsiteY3" fmla="*/ 1345226 h 5965834"/>
              <a:gd name="connsiteX4" fmla="*/ 0 w 12192000"/>
              <a:gd name="connsiteY4" fmla="*/ 5965834 h 5965834"/>
              <a:gd name="connsiteX5" fmla="*/ 12192000 w 12192000"/>
              <a:gd name="connsiteY5" fmla="*/ 5965834 h 5965834"/>
              <a:gd name="connsiteX6" fmla="*/ 12192000 w 12192000"/>
              <a:gd name="connsiteY6" fmla="*/ 1898448 h 5965834"/>
              <a:gd name="connsiteX7" fmla="*/ 12020749 w 12192000"/>
              <a:gd name="connsiteY7" fmla="*/ 1616561 h 5965834"/>
              <a:gd name="connsiteX8" fmla="*/ 8980362 w 12192000"/>
              <a:gd name="connsiteY8" fmla="*/ 0 h 596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5965834">
                <a:moveTo>
                  <a:pt x="8980362" y="0"/>
                </a:moveTo>
                <a:lnTo>
                  <a:pt x="2837486" y="0"/>
                </a:lnTo>
                <a:cubicBezTo>
                  <a:pt x="1698425" y="0"/>
                  <a:pt x="680678" y="519408"/>
                  <a:pt x="8173" y="1334296"/>
                </a:cubicBezTo>
                <a:lnTo>
                  <a:pt x="0" y="1345226"/>
                </a:lnTo>
                <a:lnTo>
                  <a:pt x="0" y="5965834"/>
                </a:lnTo>
                <a:lnTo>
                  <a:pt x="12192000" y="5965834"/>
                </a:lnTo>
                <a:lnTo>
                  <a:pt x="12192000" y="1898448"/>
                </a:lnTo>
                <a:lnTo>
                  <a:pt x="12020749" y="1616561"/>
                </a:lnTo>
                <a:cubicBezTo>
                  <a:pt x="11361838" y="641244"/>
                  <a:pt x="10245985" y="0"/>
                  <a:pt x="8980362" y="0"/>
                </a:cubicBezTo>
                <a:close/>
              </a:path>
            </a:pathLst>
          </a:custGeom>
          <a:gradFill>
            <a:gsLst>
              <a:gs pos="0">
                <a:schemeClr val="accent1">
                  <a:alpha val="6361"/>
                </a:schemeClr>
              </a:gs>
              <a:gs pos="100000">
                <a:schemeClr val="accent2">
                  <a:alpha val="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0" name="演示研究所 SlideLab.cc">
            <a:extLst>
              <a:ext uri="{FF2B5EF4-FFF2-40B4-BE49-F238E27FC236}">
                <a16:creationId xmlns:a16="http://schemas.microsoft.com/office/drawing/2014/main" id="{F0870B49-6F28-4E33-B037-3E48680E218F}"/>
              </a:ext>
            </a:extLst>
          </p:cNvPr>
          <p:cNvSpPr/>
          <p:nvPr/>
        </p:nvSpPr>
        <p:spPr bwMode="auto">
          <a:xfrm>
            <a:off x="11447032" y="5887429"/>
            <a:ext cx="744968" cy="963720"/>
          </a:xfrm>
          <a:custGeom>
            <a:avLst/>
            <a:gdLst>
              <a:gd name="connsiteX0" fmla="*/ 744968 w 744968"/>
              <a:gd name="connsiteY0" fmla="*/ 0 h 963720"/>
              <a:gd name="connsiteX1" fmla="*/ 744968 w 744968"/>
              <a:gd name="connsiteY1" fmla="*/ 963720 h 963720"/>
              <a:gd name="connsiteX2" fmla="*/ 0 w 744968"/>
              <a:gd name="connsiteY2" fmla="*/ 963720 h 963720"/>
              <a:gd name="connsiteX3" fmla="*/ 15647 w 744968"/>
              <a:gd name="connsiteY3" fmla="*/ 808502 h 963720"/>
              <a:gd name="connsiteX4" fmla="*/ 650378 w 744968"/>
              <a:gd name="connsiteY4" fmla="*/ 34620 h 963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968" h="963720">
                <a:moveTo>
                  <a:pt x="744968" y="0"/>
                </a:moveTo>
                <a:lnTo>
                  <a:pt x="744968" y="963720"/>
                </a:lnTo>
                <a:lnTo>
                  <a:pt x="0" y="963720"/>
                </a:lnTo>
                <a:lnTo>
                  <a:pt x="15647" y="808502"/>
                </a:lnTo>
                <a:cubicBezTo>
                  <a:pt x="87248" y="458598"/>
                  <a:pt x="328845" y="170617"/>
                  <a:pt x="650378" y="34620"/>
                </a:cubicBezTo>
                <a:close/>
              </a:path>
            </a:pathLst>
          </a:custGeom>
          <a:solidFill>
            <a:schemeClr val="accent2">
              <a:alpha val="49000"/>
            </a:schemeClr>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1" name="演示研究所 SlideLab.cc">
            <a:extLst>
              <a:ext uri="{FF2B5EF4-FFF2-40B4-BE49-F238E27FC236}">
                <a16:creationId xmlns:a16="http://schemas.microsoft.com/office/drawing/2014/main" id="{6D2D1D9F-2B15-D007-73D1-46C7853B5049}"/>
              </a:ext>
            </a:extLst>
          </p:cNvPr>
          <p:cNvSpPr/>
          <p:nvPr/>
        </p:nvSpPr>
        <p:spPr bwMode="auto">
          <a:xfrm>
            <a:off x="1" y="0"/>
            <a:ext cx="1352581" cy="1086132"/>
          </a:xfrm>
          <a:custGeom>
            <a:avLst/>
            <a:gdLst>
              <a:gd name="connsiteX0" fmla="*/ 0 w 1352581"/>
              <a:gd name="connsiteY0" fmla="*/ 0 h 1086132"/>
              <a:gd name="connsiteX1" fmla="*/ 1352581 w 1352581"/>
              <a:gd name="connsiteY1" fmla="*/ 0 h 1086132"/>
              <a:gd name="connsiteX2" fmla="*/ 1341459 w 1352581"/>
              <a:gd name="connsiteY2" fmla="*/ 72870 h 1086132"/>
              <a:gd name="connsiteX3" fmla="*/ 98229 w 1352581"/>
              <a:gd name="connsiteY3" fmla="*/ 1086132 h 1086132"/>
              <a:gd name="connsiteX4" fmla="*/ 0 w 1352581"/>
              <a:gd name="connsiteY4" fmla="*/ 1081172 h 1086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581" h="1086132">
                <a:moveTo>
                  <a:pt x="0" y="0"/>
                </a:moveTo>
                <a:lnTo>
                  <a:pt x="1352581" y="0"/>
                </a:lnTo>
                <a:lnTo>
                  <a:pt x="1341459" y="72870"/>
                </a:lnTo>
                <a:cubicBezTo>
                  <a:pt x="1223129" y="651138"/>
                  <a:pt x="711478" y="1086132"/>
                  <a:pt x="98229" y="1086132"/>
                </a:cubicBezTo>
                <a:lnTo>
                  <a:pt x="0" y="1081172"/>
                </a:lnTo>
                <a:close/>
              </a:path>
            </a:pathLst>
          </a:custGeom>
          <a:solidFill>
            <a:schemeClr val="accent2"/>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nvGrpSpPr>
          <p:cNvPr id="12" name="演示研究所 SlideLab.cc">
            <a:extLst>
              <a:ext uri="{FF2B5EF4-FFF2-40B4-BE49-F238E27FC236}">
                <a16:creationId xmlns:a16="http://schemas.microsoft.com/office/drawing/2014/main" id="{DDD7D825-DC67-ABD6-86DF-3AFC3D42D02B}"/>
              </a:ext>
            </a:extLst>
          </p:cNvPr>
          <p:cNvGrpSpPr/>
          <p:nvPr/>
        </p:nvGrpSpPr>
        <p:grpSpPr>
          <a:xfrm rot="5400000" flipH="1" flipV="1">
            <a:off x="11384554" y="59775"/>
            <a:ext cx="180734" cy="827714"/>
            <a:chOff x="11303000" y="2324100"/>
            <a:chExt cx="176784" cy="809625"/>
          </a:xfrm>
          <a:solidFill>
            <a:schemeClr val="accent1"/>
          </a:solidFill>
        </p:grpSpPr>
        <p:sp>
          <p:nvSpPr>
            <p:cNvPr id="13" name="演示研究所 SlideLab.cc">
              <a:extLst>
                <a:ext uri="{FF2B5EF4-FFF2-40B4-BE49-F238E27FC236}">
                  <a16:creationId xmlns:a16="http://schemas.microsoft.com/office/drawing/2014/main" id="{3D0AA0A9-6346-C322-4E49-8D8C22E34243}"/>
                </a:ext>
              </a:extLst>
            </p:cNvPr>
            <p:cNvSpPr/>
            <p:nvPr/>
          </p:nvSpPr>
          <p:spPr>
            <a:xfrm>
              <a:off x="11303000" y="2324100"/>
              <a:ext cx="176784" cy="152400"/>
            </a:xfrm>
            <a:prstGeom prst="triangl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4" name="演示研究所 SlideLab.cc">
              <a:extLst>
                <a:ext uri="{FF2B5EF4-FFF2-40B4-BE49-F238E27FC236}">
                  <a16:creationId xmlns:a16="http://schemas.microsoft.com/office/drawing/2014/main" id="{05753FE2-006A-C238-F55A-B946ED0F91A9}"/>
                </a:ext>
              </a:extLst>
            </p:cNvPr>
            <p:cNvSpPr/>
            <p:nvPr/>
          </p:nvSpPr>
          <p:spPr>
            <a:xfrm>
              <a:off x="11303000" y="2543175"/>
              <a:ext cx="176784" cy="152400"/>
            </a:xfrm>
            <a:prstGeom prst="triangl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5" name="演示研究所 SlideLab.cc">
              <a:extLst>
                <a:ext uri="{FF2B5EF4-FFF2-40B4-BE49-F238E27FC236}">
                  <a16:creationId xmlns:a16="http://schemas.microsoft.com/office/drawing/2014/main" id="{57340621-D0A6-F625-C395-1DEE52013D5C}"/>
                </a:ext>
              </a:extLst>
            </p:cNvPr>
            <p:cNvSpPr/>
            <p:nvPr/>
          </p:nvSpPr>
          <p:spPr>
            <a:xfrm>
              <a:off x="11303000" y="2762250"/>
              <a:ext cx="176784" cy="152400"/>
            </a:xfrm>
            <a:prstGeom prst="triangl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6" name="演示研究所 SlideLab.cc">
              <a:extLst>
                <a:ext uri="{FF2B5EF4-FFF2-40B4-BE49-F238E27FC236}">
                  <a16:creationId xmlns:a16="http://schemas.microsoft.com/office/drawing/2014/main" id="{A99790E9-82C8-47C5-217E-C078528E85E6}"/>
                </a:ext>
              </a:extLst>
            </p:cNvPr>
            <p:cNvSpPr/>
            <p:nvPr/>
          </p:nvSpPr>
          <p:spPr>
            <a:xfrm>
              <a:off x="11303000" y="2981325"/>
              <a:ext cx="176784" cy="152400"/>
            </a:xfrm>
            <a:prstGeom prst="triangl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sp>
        <p:nvSpPr>
          <p:cNvPr id="17" name="演示研究所 SlideLab.cc">
            <a:extLst>
              <a:ext uri="{FF2B5EF4-FFF2-40B4-BE49-F238E27FC236}">
                <a16:creationId xmlns:a16="http://schemas.microsoft.com/office/drawing/2014/main" id="{DB92165B-0B1F-60C8-9A4A-81DD66F89143}"/>
              </a:ext>
            </a:extLst>
          </p:cNvPr>
          <p:cNvSpPr/>
          <p:nvPr/>
        </p:nvSpPr>
        <p:spPr bwMode="auto">
          <a:xfrm>
            <a:off x="335160" y="5929009"/>
            <a:ext cx="602041" cy="602041"/>
          </a:xfrm>
          <a:prstGeom prst="ellipse">
            <a:avLst/>
          </a:prstGeom>
          <a:solidFill>
            <a:schemeClr val="accent2"/>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6" name="演示研究所 SlideLab.cc">
            <a:extLst>
              <a:ext uri="{FF2B5EF4-FFF2-40B4-BE49-F238E27FC236}">
                <a16:creationId xmlns:a16="http://schemas.microsoft.com/office/drawing/2014/main" id="{13595C07-0380-41B4-D560-AFC79A27339C}"/>
              </a:ext>
            </a:extLst>
          </p:cNvPr>
          <p:cNvSpPr>
            <a:spLocks noEditPoints="1"/>
          </p:cNvSpPr>
          <p:nvPr>
            <p:custDataLst>
              <p:tags r:id="rId1"/>
            </p:custDataLst>
          </p:nvPr>
        </p:nvSpPr>
        <p:spPr bwMode="auto">
          <a:xfrm>
            <a:off x="9366789" y="3080954"/>
            <a:ext cx="1217267" cy="1125700"/>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0F6FE"/>
              </a:solidFill>
              <a:effectLst/>
              <a:uLnTx/>
              <a:uFillTx/>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p:txBody>
      </p:sp>
      <p:sp>
        <p:nvSpPr>
          <p:cNvPr id="7" name="演示研究所 SlideLab.cc">
            <a:extLst>
              <a:ext uri="{FF2B5EF4-FFF2-40B4-BE49-F238E27FC236}">
                <a16:creationId xmlns:a16="http://schemas.microsoft.com/office/drawing/2014/main" id="{EEAD98D8-946C-C841-A2CA-864C8D86572A}"/>
              </a:ext>
            </a:extLst>
          </p:cNvPr>
          <p:cNvSpPr txBox="1"/>
          <p:nvPr/>
        </p:nvSpPr>
        <p:spPr>
          <a:xfrm>
            <a:off x="6572435" y="2911836"/>
            <a:ext cx="1755708" cy="1350050"/>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400" dirty="0">
                <a:solidFill>
                  <a:schemeClr val="bg1">
                    <a:lumMod val="95000"/>
                  </a:schemeClr>
                </a:solidFill>
                <a:latin typeface="MiSans" pitchFamily="2" charset="-122"/>
                <a:ea typeface="MiSans" pitchFamily="2" charset="-122"/>
                <a:sym typeface="思源黑体 CN Medium" panose="020B0600000000000000" pitchFamily="34" charset="-122"/>
              </a:rPr>
              <a:t>您的内容打在这里，或者通过复制您的文本后，在此框中选择粘贴</a:t>
            </a:r>
          </a:p>
        </p:txBody>
      </p:sp>
      <p:pic>
        <p:nvPicPr>
          <p:cNvPr id="2" name="图片 1">
            <a:extLst>
              <a:ext uri="{FF2B5EF4-FFF2-40B4-BE49-F238E27FC236}">
                <a16:creationId xmlns:a16="http://schemas.microsoft.com/office/drawing/2014/main" id="{E7B91479-4709-790D-F155-5C5C3E963AD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6787" y="1221986"/>
            <a:ext cx="4629331" cy="4632201"/>
          </a:xfrm>
          <a:prstGeom prst="rect">
            <a:avLst/>
          </a:prstGeom>
          <a:noFill/>
          <a:ln>
            <a:noFill/>
          </a:ln>
        </p:spPr>
      </p:pic>
      <p:grpSp>
        <p:nvGrpSpPr>
          <p:cNvPr id="3" name="组 68">
            <a:extLst>
              <a:ext uri="{FF2B5EF4-FFF2-40B4-BE49-F238E27FC236}">
                <a16:creationId xmlns:a16="http://schemas.microsoft.com/office/drawing/2014/main" id="{B807B647-BFA1-FBA4-6504-C3B754D24733}"/>
              </a:ext>
            </a:extLst>
          </p:cNvPr>
          <p:cNvGrpSpPr/>
          <p:nvPr/>
        </p:nvGrpSpPr>
        <p:grpSpPr>
          <a:xfrm>
            <a:off x="5765232" y="669146"/>
            <a:ext cx="5261749" cy="1023004"/>
            <a:chOff x="5873340" y="1340415"/>
            <a:chExt cx="5261749" cy="1023004"/>
          </a:xfrm>
        </p:grpSpPr>
        <p:sp>
          <p:nvSpPr>
            <p:cNvPr id="4" name="矩形 3">
              <a:extLst>
                <a:ext uri="{FF2B5EF4-FFF2-40B4-BE49-F238E27FC236}">
                  <a16:creationId xmlns:a16="http://schemas.microsoft.com/office/drawing/2014/main" id="{201A2D1D-82CF-18AE-FF35-849915B6623F}"/>
                </a:ext>
              </a:extLst>
            </p:cNvPr>
            <p:cNvSpPr/>
            <p:nvPr/>
          </p:nvSpPr>
          <p:spPr>
            <a:xfrm>
              <a:off x="6017548" y="1341986"/>
              <a:ext cx="5117541" cy="1021433"/>
            </a:xfrm>
            <a:prstGeom prst="rect">
              <a:avLst/>
            </a:prstGeom>
          </p:spPr>
          <p:txBody>
            <a:bodyPr wrap="square" numCol="1" spcCol="360000">
              <a:spAutoFit/>
            </a:bodyPr>
            <a:lstStyle/>
            <a:p>
              <a:pPr defTabSz="609585">
                <a:lnSpc>
                  <a:spcPct val="130000"/>
                </a:lnSpc>
              </a:pPr>
              <a:r>
                <a:rPr lang="en-US" altLang="zh-CN" sz="1600" dirty="0">
                  <a:solidFill>
                    <a:schemeClr val="tx1">
                      <a:lumMod val="75000"/>
                      <a:lumOff val="25000"/>
                    </a:schemeClr>
                  </a:solidFill>
                  <a:latin typeface="微软雅黑" charset="0"/>
                  <a:ea typeface="微软雅黑" charset="0"/>
                </a:rPr>
                <a:t>server</a:t>
              </a:r>
              <a:r>
                <a:rPr lang="zh-CN" altLang="en-US" sz="1600" dirty="0">
                  <a:solidFill>
                    <a:schemeClr val="tx1">
                      <a:lumMod val="75000"/>
                      <a:lumOff val="25000"/>
                    </a:schemeClr>
                  </a:solidFill>
                  <a:latin typeface="微软雅黑" charset="0"/>
                  <a:ea typeface="微软雅黑" charset="0"/>
                </a:rPr>
                <a:t>调用此函数，将用</a:t>
              </a:r>
              <a:r>
                <a:rPr lang="en-US" altLang="zh-CN" sz="1600" dirty="0" err="1">
                  <a:solidFill>
                    <a:schemeClr val="tx1">
                      <a:lumMod val="75000"/>
                      <a:lumOff val="25000"/>
                    </a:schemeClr>
                  </a:solidFill>
                  <a:latin typeface="微软雅黑" charset="0"/>
                  <a:ea typeface="微软雅黑" charset="0"/>
                </a:rPr>
                <a:t>tju_socket</a:t>
              </a:r>
              <a:r>
                <a:rPr lang="en-US" altLang="zh-CN" sz="1600" dirty="0">
                  <a:solidFill>
                    <a:schemeClr val="tx1">
                      <a:lumMod val="75000"/>
                      <a:lumOff val="25000"/>
                    </a:schemeClr>
                  </a:solidFill>
                  <a:latin typeface="微软雅黑" charset="0"/>
                  <a:ea typeface="微软雅黑" charset="0"/>
                </a:rPr>
                <a:t>()</a:t>
              </a:r>
              <a:r>
                <a:rPr lang="zh-CN" altLang="en-US" sz="1600" dirty="0">
                  <a:solidFill>
                    <a:schemeClr val="tx1">
                      <a:lumMod val="75000"/>
                      <a:lumOff val="25000"/>
                    </a:schemeClr>
                  </a:solidFill>
                  <a:latin typeface="微软雅黑" charset="0"/>
                  <a:ea typeface="微软雅黑" charset="0"/>
                </a:rPr>
                <a:t>新创建的套接字和自己的</a:t>
              </a:r>
              <a:r>
                <a:rPr lang="en-US" altLang="zh-CN" sz="1600" dirty="0">
                  <a:solidFill>
                    <a:schemeClr val="tx1">
                      <a:lumMod val="75000"/>
                      <a:lumOff val="25000"/>
                    </a:schemeClr>
                  </a:solidFill>
                  <a:latin typeface="微软雅黑" charset="0"/>
                  <a:ea typeface="微软雅黑" charset="0"/>
                </a:rPr>
                <a:t>IP</a:t>
              </a:r>
              <a:r>
                <a:rPr lang="zh-CN" altLang="en-US" sz="1600" dirty="0">
                  <a:solidFill>
                    <a:schemeClr val="tx1">
                      <a:lumMod val="75000"/>
                      <a:lumOff val="25000"/>
                    </a:schemeClr>
                  </a:solidFill>
                  <a:latin typeface="微软雅黑" charset="0"/>
                  <a:ea typeface="微软雅黑" charset="0"/>
                </a:rPr>
                <a:t>址、端口绑定起来</a:t>
              </a:r>
              <a:r>
                <a:rPr lang="en-US" altLang="zh-CN" sz="1600" dirty="0">
                  <a:solidFill>
                    <a:schemeClr val="tx1">
                      <a:lumMod val="75000"/>
                      <a:lumOff val="25000"/>
                    </a:schemeClr>
                  </a:solidFill>
                  <a:latin typeface="微软雅黑" charset="0"/>
                  <a:ea typeface="微软雅黑" charset="0"/>
                </a:rPr>
                <a:t>,</a:t>
              </a:r>
              <a:r>
                <a:rPr lang="zh-CN" altLang="en-US" sz="1600" dirty="0">
                  <a:solidFill>
                    <a:schemeClr val="tx1">
                      <a:lumMod val="75000"/>
                      <a:lumOff val="25000"/>
                    </a:schemeClr>
                  </a:solidFill>
                  <a:latin typeface="微软雅黑" charset="0"/>
                  <a:ea typeface="微软雅黑" charset="0"/>
                </a:rPr>
                <a:t>具体就是将</a:t>
              </a:r>
              <a:r>
                <a:rPr lang="en-US" altLang="zh-CN" sz="1600" dirty="0" err="1">
                  <a:solidFill>
                    <a:schemeClr val="tx1">
                      <a:lumMod val="75000"/>
                      <a:lumOff val="25000"/>
                    </a:schemeClr>
                  </a:solidFill>
                  <a:latin typeface="微软雅黑" charset="0"/>
                  <a:ea typeface="微软雅黑" charset="0"/>
                </a:rPr>
                <a:t>bind_addr</a:t>
              </a:r>
              <a:r>
                <a:rPr lang="zh-CN" altLang="en-US" sz="1600" dirty="0">
                  <a:solidFill>
                    <a:schemeClr val="tx1">
                      <a:lumMod val="75000"/>
                      <a:lumOff val="25000"/>
                    </a:schemeClr>
                  </a:solidFill>
                  <a:latin typeface="微软雅黑" charset="0"/>
                  <a:ea typeface="微软雅黑" charset="0"/>
                </a:rPr>
                <a:t>赋给</a:t>
              </a:r>
              <a:r>
                <a:rPr lang="en-US" altLang="zh-CN" sz="1600" dirty="0">
                  <a:solidFill>
                    <a:schemeClr val="tx1">
                      <a:lumMod val="75000"/>
                      <a:lumOff val="25000"/>
                    </a:schemeClr>
                  </a:solidFill>
                  <a:latin typeface="微软雅黑" charset="0"/>
                  <a:ea typeface="微软雅黑" charset="0"/>
                </a:rPr>
                <a:t>sock-&gt;</a:t>
              </a:r>
              <a:r>
                <a:rPr lang="en-US" altLang="zh-CN" sz="1600" dirty="0" err="1">
                  <a:solidFill>
                    <a:schemeClr val="tx1">
                      <a:lumMod val="75000"/>
                      <a:lumOff val="25000"/>
                    </a:schemeClr>
                  </a:solidFill>
                  <a:latin typeface="微软雅黑" charset="0"/>
                  <a:ea typeface="微软雅黑" charset="0"/>
                </a:rPr>
                <a:t>bind_addr</a:t>
              </a:r>
              <a:r>
                <a:rPr lang="zh-CN" altLang="en-US" sz="1600" dirty="0">
                  <a:solidFill>
                    <a:schemeClr val="tx1">
                      <a:lumMod val="75000"/>
                      <a:lumOff val="25000"/>
                    </a:schemeClr>
                  </a:solidFill>
                  <a:latin typeface="微软雅黑" charset="0"/>
                  <a:ea typeface="微软雅黑" charset="0"/>
                </a:rPr>
                <a:t>。</a:t>
              </a:r>
            </a:p>
          </p:txBody>
        </p:sp>
        <p:sp>
          <p:nvSpPr>
            <p:cNvPr id="5" name="矩形 4">
              <a:extLst>
                <a:ext uri="{FF2B5EF4-FFF2-40B4-BE49-F238E27FC236}">
                  <a16:creationId xmlns:a16="http://schemas.microsoft.com/office/drawing/2014/main" id="{D88375EA-D224-78C9-B52E-63B0040E35FF}"/>
                </a:ext>
              </a:extLst>
            </p:cNvPr>
            <p:cNvSpPr/>
            <p:nvPr/>
          </p:nvSpPr>
          <p:spPr>
            <a:xfrm>
              <a:off x="6150552" y="1340415"/>
              <a:ext cx="242374" cy="377155"/>
            </a:xfrm>
            <a:prstGeom prst="rect">
              <a:avLst/>
            </a:prstGeom>
          </p:spPr>
          <p:txBody>
            <a:bodyPr wrap="none">
              <a:spAutoFit/>
            </a:bodyPr>
            <a:lstStyle/>
            <a:p>
              <a:pPr defTabSz="1219170">
                <a:lnSpc>
                  <a:spcPct val="130000"/>
                </a:lnSpc>
                <a:defRPr/>
              </a:pPr>
              <a:r>
                <a:rPr lang="zh-CN" altLang="en-US" sz="1600" b="1" kern="0">
                  <a:solidFill>
                    <a:schemeClr val="accent1"/>
                  </a:solidFill>
                  <a:ea typeface="微软雅黑" charset="0"/>
                </a:rPr>
                <a:t> </a:t>
              </a:r>
              <a:endParaRPr lang="en-US" altLang="zh-CN" sz="1600" b="1" kern="0" dirty="0">
                <a:solidFill>
                  <a:schemeClr val="accent1"/>
                </a:solidFill>
                <a:ea typeface="微软雅黑" charset="0"/>
              </a:endParaRPr>
            </a:p>
          </p:txBody>
        </p:sp>
        <p:sp>
          <p:nvSpPr>
            <p:cNvPr id="8" name="矩形 7">
              <a:extLst>
                <a:ext uri="{FF2B5EF4-FFF2-40B4-BE49-F238E27FC236}">
                  <a16:creationId xmlns:a16="http://schemas.microsoft.com/office/drawing/2014/main" id="{0E946190-AFB0-DBD1-310D-DDAFF6241502}"/>
                </a:ext>
              </a:extLst>
            </p:cNvPr>
            <p:cNvSpPr/>
            <p:nvPr/>
          </p:nvSpPr>
          <p:spPr>
            <a:xfrm>
              <a:off x="5873340" y="1428620"/>
              <a:ext cx="144208" cy="8927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a:p>
          </p:txBody>
        </p:sp>
      </p:grpSp>
      <p:grpSp>
        <p:nvGrpSpPr>
          <p:cNvPr id="18" name="组 16">
            <a:extLst>
              <a:ext uri="{FF2B5EF4-FFF2-40B4-BE49-F238E27FC236}">
                <a16:creationId xmlns:a16="http://schemas.microsoft.com/office/drawing/2014/main" id="{2E0FC8D8-69B4-A04D-8823-2869A8191E79}"/>
              </a:ext>
            </a:extLst>
          </p:cNvPr>
          <p:cNvGrpSpPr/>
          <p:nvPr/>
        </p:nvGrpSpPr>
        <p:grpSpPr>
          <a:xfrm>
            <a:off x="5765232" y="1592565"/>
            <a:ext cx="5763782" cy="1525841"/>
            <a:chOff x="5873340" y="2208809"/>
            <a:chExt cx="5763782" cy="1525841"/>
          </a:xfrm>
        </p:grpSpPr>
        <p:sp>
          <p:nvSpPr>
            <p:cNvPr id="19" name="矩形 18">
              <a:extLst>
                <a:ext uri="{FF2B5EF4-FFF2-40B4-BE49-F238E27FC236}">
                  <a16:creationId xmlns:a16="http://schemas.microsoft.com/office/drawing/2014/main" id="{C3FD193D-CA75-9C3D-97A1-568F93E580B1}"/>
                </a:ext>
              </a:extLst>
            </p:cNvPr>
            <p:cNvSpPr/>
            <p:nvPr/>
          </p:nvSpPr>
          <p:spPr>
            <a:xfrm>
              <a:off x="6024938" y="2713217"/>
              <a:ext cx="5612184" cy="1021433"/>
            </a:xfrm>
            <a:prstGeom prst="rect">
              <a:avLst/>
            </a:prstGeom>
          </p:spPr>
          <p:txBody>
            <a:bodyPr wrap="square" numCol="1" spcCol="360000">
              <a:spAutoFit/>
            </a:bodyPr>
            <a:lstStyle/>
            <a:p>
              <a:pPr defTabSz="609585">
                <a:lnSpc>
                  <a:spcPct val="130000"/>
                </a:lnSpc>
              </a:pPr>
              <a:r>
                <a:rPr lang="zh-CN" altLang="en-US" sz="1200" dirty="0">
                  <a:solidFill>
                    <a:schemeClr val="tx1">
                      <a:lumMod val="75000"/>
                      <a:lumOff val="25000"/>
                    </a:schemeClr>
                  </a:solidFill>
                  <a:latin typeface="微软雅黑" charset="0"/>
                  <a:ea typeface="微软雅黑" charset="0"/>
                </a:rPr>
                <a:t> </a:t>
              </a:r>
              <a:r>
                <a:rPr lang="zh-CN" altLang="en-US" sz="1600" dirty="0">
                  <a:solidFill>
                    <a:schemeClr val="tx1">
                      <a:lumMod val="75000"/>
                      <a:lumOff val="25000"/>
                    </a:schemeClr>
                  </a:solidFill>
                  <a:latin typeface="微软雅黑" charset="0"/>
                  <a:ea typeface="微软雅黑" charset="0"/>
                </a:rPr>
                <a:t>然后</a:t>
              </a:r>
              <a:r>
                <a:rPr lang="en-US" altLang="zh-CN" sz="1600" dirty="0">
                  <a:solidFill>
                    <a:schemeClr val="tx1">
                      <a:lumMod val="75000"/>
                      <a:lumOff val="25000"/>
                    </a:schemeClr>
                  </a:solidFill>
                  <a:latin typeface="微软雅黑" charset="0"/>
                  <a:ea typeface="微软雅黑" charset="0"/>
                </a:rPr>
                <a:t>server</a:t>
              </a:r>
              <a:r>
                <a:rPr lang="zh-CN" altLang="en-US" sz="1600" dirty="0">
                  <a:solidFill>
                    <a:schemeClr val="tx1">
                      <a:lumMod val="75000"/>
                      <a:lumOff val="25000"/>
                    </a:schemeClr>
                  </a:solidFill>
                  <a:latin typeface="微软雅黑" charset="0"/>
                  <a:ea typeface="微软雅黑" charset="0"/>
                </a:rPr>
                <a:t>继续调用此函数，将</a:t>
              </a:r>
              <a:r>
                <a:rPr lang="en-US" altLang="zh-CN" sz="1600" dirty="0">
                  <a:solidFill>
                    <a:schemeClr val="tx1">
                      <a:lumMod val="75000"/>
                      <a:lumOff val="25000"/>
                    </a:schemeClr>
                  </a:solidFill>
                  <a:latin typeface="微软雅黑" charset="0"/>
                  <a:ea typeface="微软雅黑" charset="0"/>
                </a:rPr>
                <a:t>sock-&gt;state</a:t>
              </a:r>
              <a:r>
                <a:rPr lang="zh-CN" altLang="en-US" sz="1600" dirty="0">
                  <a:solidFill>
                    <a:schemeClr val="tx1">
                      <a:lumMod val="75000"/>
                      <a:lumOff val="25000"/>
                    </a:schemeClr>
                  </a:solidFill>
                  <a:latin typeface="微软雅黑" charset="0"/>
                  <a:ea typeface="微软雅黑" charset="0"/>
                </a:rPr>
                <a:t>置为</a:t>
              </a:r>
              <a:r>
                <a:rPr lang="en-US" altLang="zh-CN" sz="1600" dirty="0">
                  <a:solidFill>
                    <a:schemeClr val="tx1">
                      <a:lumMod val="75000"/>
                      <a:lumOff val="25000"/>
                    </a:schemeClr>
                  </a:solidFill>
                  <a:latin typeface="微软雅黑" charset="0"/>
                  <a:ea typeface="微软雅黑" charset="0"/>
                </a:rPr>
                <a:t>LISTEN</a:t>
              </a:r>
              <a:r>
                <a:rPr lang="zh-CN" altLang="en-US" sz="1600" dirty="0">
                  <a:solidFill>
                    <a:schemeClr val="tx1">
                      <a:lumMod val="75000"/>
                      <a:lumOff val="25000"/>
                    </a:schemeClr>
                  </a:solidFill>
                  <a:latin typeface="微软雅黑" charset="0"/>
                  <a:ea typeface="微软雅黑" charset="0"/>
                </a:rPr>
                <a:t>，在实际</a:t>
              </a:r>
              <a:r>
                <a:rPr lang="en-US" altLang="zh-CN" sz="1600" dirty="0">
                  <a:solidFill>
                    <a:schemeClr val="tx1">
                      <a:lumMod val="75000"/>
                      <a:lumOff val="25000"/>
                    </a:schemeClr>
                  </a:solidFill>
                  <a:latin typeface="微软雅黑" charset="0"/>
                  <a:ea typeface="微软雅黑" charset="0"/>
                </a:rPr>
                <a:t>TCP</a:t>
              </a:r>
              <a:r>
                <a:rPr lang="zh-CN" altLang="en-US" sz="1600" dirty="0">
                  <a:solidFill>
                    <a:schemeClr val="tx1">
                      <a:lumMod val="75000"/>
                      <a:lumOff val="25000"/>
                    </a:schemeClr>
                  </a:solidFill>
                  <a:latin typeface="微软雅黑" charset="0"/>
                  <a:ea typeface="微软雅黑" charset="0"/>
                </a:rPr>
                <a:t>设计中，要通过计算哈希值把此套接字放入监听队列等候。可以在这个函数中打开</a:t>
              </a:r>
              <a:r>
                <a:rPr lang="en-US" altLang="zh-CN" sz="1600" dirty="0" err="1">
                  <a:solidFill>
                    <a:schemeClr val="tx1">
                      <a:lumMod val="75000"/>
                      <a:lumOff val="25000"/>
                    </a:schemeClr>
                  </a:solidFill>
                  <a:latin typeface="微软雅黑" charset="0"/>
                  <a:ea typeface="微软雅黑" charset="0"/>
                </a:rPr>
                <a:t>server.trace</a:t>
              </a:r>
              <a:endParaRPr lang="zh-CN" altLang="en-US" sz="1600" dirty="0">
                <a:solidFill>
                  <a:schemeClr val="tx1">
                    <a:lumMod val="75000"/>
                    <a:lumOff val="25000"/>
                  </a:schemeClr>
                </a:solidFill>
                <a:latin typeface="微软雅黑" charset="0"/>
                <a:ea typeface="微软雅黑" charset="0"/>
              </a:endParaRPr>
            </a:p>
          </p:txBody>
        </p:sp>
        <p:sp>
          <p:nvSpPr>
            <p:cNvPr id="20" name="矩形 19">
              <a:extLst>
                <a:ext uri="{FF2B5EF4-FFF2-40B4-BE49-F238E27FC236}">
                  <a16:creationId xmlns:a16="http://schemas.microsoft.com/office/drawing/2014/main" id="{8A31183C-09CE-39F8-D364-C9CE1536EC83}"/>
                </a:ext>
              </a:extLst>
            </p:cNvPr>
            <p:cNvSpPr/>
            <p:nvPr/>
          </p:nvSpPr>
          <p:spPr>
            <a:xfrm>
              <a:off x="6595646" y="2208809"/>
              <a:ext cx="3961341" cy="532453"/>
            </a:xfrm>
            <a:prstGeom prst="rect">
              <a:avLst/>
            </a:prstGeom>
          </p:spPr>
          <p:txBody>
            <a:bodyPr wrap="none">
              <a:spAutoFit/>
            </a:bodyPr>
            <a:lstStyle/>
            <a:p>
              <a:pPr defTabSz="1219170">
                <a:lnSpc>
                  <a:spcPct val="130000"/>
                </a:lnSpc>
                <a:defRPr/>
              </a:pPr>
              <a:r>
                <a:rPr lang="en-US" altLang="zh-CN" sz="2400" b="1" kern="0" dirty="0" err="1">
                  <a:solidFill>
                    <a:srgbClr val="7030A0"/>
                  </a:solidFill>
                  <a:latin typeface="Calibri" panose="020F0502020204030204" pitchFamily="34" charset="0"/>
                  <a:ea typeface="Calibri" panose="020F0502020204030204" pitchFamily="34" charset="0"/>
                  <a:cs typeface="Calibri" panose="020F0502020204030204" pitchFamily="34" charset="0"/>
                </a:rPr>
                <a:t>tju_listen</a:t>
              </a:r>
              <a:r>
                <a:rPr lang="zh-CN" altLang="en-US" sz="2400" b="1" kern="0" dirty="0">
                  <a:solidFill>
                    <a:srgbClr val="7030A0"/>
                  </a:solidFill>
                  <a:latin typeface="Calibri" panose="020F0502020204030204" pitchFamily="34" charset="0"/>
                  <a:ea typeface="Microsoft YaHei Light" panose="020B0502040204020203" pitchFamily="34" charset="-122"/>
                  <a:cs typeface="Calibri" panose="020F0502020204030204" pitchFamily="34" charset="0"/>
                </a:rPr>
                <a:t>（</a:t>
              </a:r>
              <a:r>
                <a:rPr lang="en-US" altLang="zh-CN" sz="2400" b="1" kern="0" dirty="0" err="1">
                  <a:solidFill>
                    <a:srgbClr val="7030A0"/>
                  </a:solidFill>
                  <a:latin typeface="Calibri" panose="020F0502020204030204" pitchFamily="34" charset="0"/>
                  <a:ea typeface="Calibri" panose="020F0502020204030204" pitchFamily="34" charset="0"/>
                  <a:cs typeface="Calibri" panose="020F0502020204030204" pitchFamily="34" charset="0"/>
                </a:rPr>
                <a:t>tju_tcp_t</a:t>
              </a:r>
              <a:r>
                <a:rPr lang="en-US" altLang="zh-CN" sz="2400" b="1" kern="0" dirty="0">
                  <a:solidFill>
                    <a:srgbClr val="7030A0"/>
                  </a:solidFill>
                  <a:latin typeface="Calibri" panose="020F0502020204030204" pitchFamily="34" charset="0"/>
                  <a:ea typeface="Calibri" panose="020F0502020204030204" pitchFamily="34" charset="0"/>
                  <a:cs typeface="Calibri" panose="020F0502020204030204" pitchFamily="34" charset="0"/>
                </a:rPr>
                <a:t> *sock</a:t>
              </a:r>
              <a:r>
                <a:rPr lang="zh-CN" altLang="en-US" sz="2400" b="1" kern="0" dirty="0">
                  <a:solidFill>
                    <a:srgbClr val="7030A0"/>
                  </a:solidFill>
                  <a:latin typeface="Calibri" panose="020F0502020204030204" pitchFamily="34" charset="0"/>
                  <a:ea typeface="Microsoft YaHei Light" panose="020B0502040204020203" pitchFamily="34" charset="-122"/>
                  <a:cs typeface="Calibri" panose="020F0502020204030204" pitchFamily="34" charset="0"/>
                </a:rPr>
                <a:t>）</a:t>
              </a:r>
              <a:endParaRPr lang="en-US" altLang="zh-CN" sz="2400" b="1" kern="0" dirty="0">
                <a:solidFill>
                  <a:srgbClr val="7030A0"/>
                </a:solidFill>
                <a:latin typeface="Calibri" panose="020F0502020204030204" pitchFamily="34" charset="0"/>
                <a:ea typeface="Calibri" panose="020F0502020204030204" pitchFamily="34" charset="0"/>
                <a:cs typeface="Calibri" panose="020F0502020204030204" pitchFamily="34" charset="0"/>
              </a:endParaRPr>
            </a:p>
          </p:txBody>
        </p:sp>
        <p:sp>
          <p:nvSpPr>
            <p:cNvPr id="21" name="矩形 20">
              <a:extLst>
                <a:ext uri="{FF2B5EF4-FFF2-40B4-BE49-F238E27FC236}">
                  <a16:creationId xmlns:a16="http://schemas.microsoft.com/office/drawing/2014/main" id="{4C29D083-4C5B-AC69-02E6-03F7EB8EBD4F}"/>
                </a:ext>
              </a:extLst>
            </p:cNvPr>
            <p:cNvSpPr/>
            <p:nvPr/>
          </p:nvSpPr>
          <p:spPr>
            <a:xfrm>
              <a:off x="5873340" y="2804146"/>
              <a:ext cx="144208" cy="88900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a:solidFill>
                  <a:srgbClr val="7030A0"/>
                </a:solidFill>
              </a:endParaRPr>
            </a:p>
          </p:txBody>
        </p:sp>
      </p:grpSp>
      <p:sp>
        <p:nvSpPr>
          <p:cNvPr id="22" name="文本框 21">
            <a:extLst>
              <a:ext uri="{FF2B5EF4-FFF2-40B4-BE49-F238E27FC236}">
                <a16:creationId xmlns:a16="http://schemas.microsoft.com/office/drawing/2014/main" id="{48662FCE-9D94-CCAD-0385-9B0B6FD69297}"/>
              </a:ext>
            </a:extLst>
          </p:cNvPr>
          <p:cNvSpPr txBox="1"/>
          <p:nvPr/>
        </p:nvSpPr>
        <p:spPr>
          <a:xfrm>
            <a:off x="4945051" y="163818"/>
            <a:ext cx="6865825" cy="533672"/>
          </a:xfrm>
          <a:prstGeom prst="rect">
            <a:avLst/>
          </a:prstGeom>
          <a:noFill/>
        </p:spPr>
        <p:txBody>
          <a:bodyPr wrap="square" rtlCol="0">
            <a:spAutoFit/>
          </a:bodyPr>
          <a:lstStyle/>
          <a:p>
            <a:pPr>
              <a:lnSpc>
                <a:spcPct val="130000"/>
              </a:lnSpc>
              <a:spcBef>
                <a:spcPts val="600"/>
              </a:spcBef>
            </a:pPr>
            <a:r>
              <a:rPr lang="en-US" altLang="zh-CN" sz="2400" b="1" kern="0" dirty="0" err="1">
                <a:solidFill>
                  <a:srgbClr val="4B6CB7"/>
                </a:solidFill>
                <a:latin typeface="Calibri" panose="020F0502020204030204" pitchFamily="34" charset="0"/>
                <a:ea typeface="Calibri" panose="020F0502020204030204" pitchFamily="34" charset="0"/>
                <a:cs typeface="Calibri" panose="020F0502020204030204" pitchFamily="34" charset="0"/>
              </a:rPr>
              <a:t>tju_bind</a:t>
            </a:r>
            <a:r>
              <a:rPr lang="en-US" altLang="zh-CN" sz="2400" b="1" kern="0" dirty="0">
                <a:solidFill>
                  <a:srgbClr val="4B6CB7"/>
                </a:solidFill>
                <a:latin typeface="Calibri" panose="020F0502020204030204" pitchFamily="34" charset="0"/>
                <a:ea typeface="Calibri" panose="020F0502020204030204" pitchFamily="34" charset="0"/>
                <a:cs typeface="Calibri" panose="020F0502020204030204" pitchFamily="34" charset="0"/>
              </a:rPr>
              <a:t>(</a:t>
            </a:r>
            <a:r>
              <a:rPr lang="en-US" altLang="zh-CN" sz="2400" b="1" kern="0" dirty="0" err="1">
                <a:solidFill>
                  <a:srgbClr val="4B6CB7"/>
                </a:solidFill>
                <a:latin typeface="Calibri" panose="020F0502020204030204" pitchFamily="34" charset="0"/>
                <a:ea typeface="Calibri" panose="020F0502020204030204" pitchFamily="34" charset="0"/>
                <a:cs typeface="Calibri" panose="020F0502020204030204" pitchFamily="34" charset="0"/>
              </a:rPr>
              <a:t>tju_tcp_t</a:t>
            </a:r>
            <a:r>
              <a:rPr lang="en-US" altLang="zh-CN" sz="2400" b="1" kern="0" dirty="0">
                <a:solidFill>
                  <a:srgbClr val="4B6CB7"/>
                </a:solidFill>
                <a:latin typeface="Calibri" panose="020F0502020204030204" pitchFamily="34" charset="0"/>
                <a:ea typeface="Calibri" panose="020F0502020204030204" pitchFamily="34" charset="0"/>
                <a:cs typeface="Calibri" panose="020F0502020204030204" pitchFamily="34" charset="0"/>
              </a:rPr>
              <a:t> *sock, </a:t>
            </a:r>
            <a:r>
              <a:rPr lang="en-US" altLang="zh-CN" sz="2400" b="1" kern="0" dirty="0" err="1">
                <a:solidFill>
                  <a:srgbClr val="4B6CB7"/>
                </a:solidFill>
                <a:latin typeface="Calibri" panose="020F0502020204030204" pitchFamily="34" charset="0"/>
                <a:ea typeface="Calibri" panose="020F0502020204030204" pitchFamily="34" charset="0"/>
                <a:cs typeface="Calibri" panose="020F0502020204030204" pitchFamily="34" charset="0"/>
              </a:rPr>
              <a:t>tju_sock_addr</a:t>
            </a:r>
            <a:r>
              <a:rPr lang="en-US" altLang="zh-CN" sz="2400" b="1" kern="0" dirty="0">
                <a:solidFill>
                  <a:srgbClr val="4B6CB7"/>
                </a:solidFill>
                <a:latin typeface="Calibri" panose="020F0502020204030204" pitchFamily="34" charset="0"/>
                <a:ea typeface="Calibri" panose="020F0502020204030204" pitchFamily="34" charset="0"/>
                <a:cs typeface="Calibri" panose="020F0502020204030204" pitchFamily="34" charset="0"/>
              </a:rPr>
              <a:t> </a:t>
            </a:r>
            <a:r>
              <a:rPr lang="en-US" altLang="zh-CN" sz="2400" b="1" kern="0" dirty="0" err="1">
                <a:solidFill>
                  <a:srgbClr val="4B6CB7"/>
                </a:solidFill>
                <a:latin typeface="Calibri" panose="020F0502020204030204" pitchFamily="34" charset="0"/>
                <a:ea typeface="Calibri" panose="020F0502020204030204" pitchFamily="34" charset="0"/>
                <a:cs typeface="Calibri" panose="020F0502020204030204" pitchFamily="34" charset="0"/>
              </a:rPr>
              <a:t>bind_addr</a:t>
            </a:r>
            <a:r>
              <a:rPr lang="en-US" altLang="zh-CN" sz="2400" b="1" kern="0" dirty="0">
                <a:solidFill>
                  <a:srgbClr val="4B6CB7"/>
                </a:solidFill>
                <a:latin typeface="Calibri" panose="020F0502020204030204" pitchFamily="34" charset="0"/>
                <a:ea typeface="Calibri" panose="020F0502020204030204" pitchFamily="34" charset="0"/>
                <a:cs typeface="Calibri" panose="020F0502020204030204" pitchFamily="34" charset="0"/>
              </a:rPr>
              <a:t>)</a:t>
            </a:r>
            <a:endParaRPr lang="zh-CN" altLang="en-US" sz="2400" b="1" kern="0" dirty="0">
              <a:solidFill>
                <a:srgbClr val="4B6CB7"/>
              </a:solidFill>
              <a:latin typeface="Calibri" panose="020F0502020204030204" pitchFamily="34" charset="0"/>
              <a:cs typeface="Calibri" panose="020F0502020204030204" pitchFamily="34" charset="0"/>
              <a:sym typeface="+mn-lt"/>
            </a:endParaRPr>
          </a:p>
        </p:txBody>
      </p:sp>
      <p:grpSp>
        <p:nvGrpSpPr>
          <p:cNvPr id="23" name="组 69">
            <a:extLst>
              <a:ext uri="{FF2B5EF4-FFF2-40B4-BE49-F238E27FC236}">
                <a16:creationId xmlns:a16="http://schemas.microsoft.com/office/drawing/2014/main" id="{5BBF6D96-6C94-1341-0AED-EE13D289527C}"/>
              </a:ext>
            </a:extLst>
          </p:cNvPr>
          <p:cNvGrpSpPr/>
          <p:nvPr/>
        </p:nvGrpSpPr>
        <p:grpSpPr>
          <a:xfrm>
            <a:off x="4929122" y="3111112"/>
            <a:ext cx="7668339" cy="1813245"/>
            <a:chOff x="5003280" y="1162910"/>
            <a:chExt cx="7668339" cy="1813245"/>
          </a:xfrm>
        </p:grpSpPr>
        <p:sp>
          <p:nvSpPr>
            <p:cNvPr id="24" name="矩形 23">
              <a:extLst>
                <a:ext uri="{FF2B5EF4-FFF2-40B4-BE49-F238E27FC236}">
                  <a16:creationId xmlns:a16="http://schemas.microsoft.com/office/drawing/2014/main" id="{8E601888-DE5D-32E8-9407-CCEDE9CBF518}"/>
                </a:ext>
              </a:extLst>
            </p:cNvPr>
            <p:cNvSpPr/>
            <p:nvPr/>
          </p:nvSpPr>
          <p:spPr>
            <a:xfrm>
              <a:off x="5993780" y="1634634"/>
              <a:ext cx="5834910" cy="1341521"/>
            </a:xfrm>
            <a:prstGeom prst="rect">
              <a:avLst/>
            </a:prstGeom>
          </p:spPr>
          <p:txBody>
            <a:bodyPr wrap="square" numCol="1" spcCol="360000">
              <a:spAutoFit/>
            </a:bodyPr>
            <a:lstStyle/>
            <a:p>
              <a:pPr defTabSz="609585">
                <a:lnSpc>
                  <a:spcPct val="130000"/>
                </a:lnSpc>
              </a:pPr>
              <a:r>
                <a:rPr lang="zh-CN" altLang="en-US" sz="1600" dirty="0">
                  <a:solidFill>
                    <a:schemeClr val="tx1">
                      <a:lumMod val="75000"/>
                      <a:lumOff val="25000"/>
                    </a:schemeClr>
                  </a:solidFill>
                  <a:latin typeface="微软雅黑" charset="0"/>
                  <a:ea typeface="微软雅黑" charset="0"/>
                </a:rPr>
                <a:t> </a:t>
              </a:r>
              <a:r>
                <a:rPr lang="en-US" altLang="zh-CN" sz="1600" dirty="0">
                  <a:solidFill>
                    <a:schemeClr val="tx1">
                      <a:lumMod val="75000"/>
                      <a:lumOff val="25000"/>
                    </a:schemeClr>
                  </a:solidFill>
                  <a:latin typeface="微软雅黑" charset="0"/>
                  <a:ea typeface="微软雅黑" charset="0"/>
                </a:rPr>
                <a:t>client</a:t>
              </a:r>
              <a:r>
                <a:rPr lang="zh-CN" altLang="en-US" sz="1600" dirty="0">
                  <a:solidFill>
                    <a:schemeClr val="tx1">
                      <a:lumMod val="75000"/>
                      <a:lumOff val="25000"/>
                    </a:schemeClr>
                  </a:solidFill>
                  <a:latin typeface="微软雅黑" charset="0"/>
                  <a:ea typeface="微软雅黑" charset="0"/>
                </a:rPr>
                <a:t>通过此函数发起连接请求，同样也先会完成绑定工作。紧接着发出</a:t>
              </a:r>
              <a:r>
                <a:rPr lang="en-US" altLang="zh-CN" sz="1600" dirty="0">
                  <a:solidFill>
                    <a:schemeClr val="tx1">
                      <a:lumMod val="75000"/>
                      <a:lumOff val="25000"/>
                    </a:schemeClr>
                  </a:solidFill>
                  <a:latin typeface="微软雅黑" charset="0"/>
                  <a:ea typeface="微软雅黑" charset="0"/>
                </a:rPr>
                <a:t>SYN</a:t>
              </a:r>
              <a:r>
                <a:rPr lang="zh-CN" altLang="en-US" sz="1600" dirty="0">
                  <a:solidFill>
                    <a:schemeClr val="tx1">
                      <a:lumMod val="75000"/>
                      <a:lumOff val="25000"/>
                    </a:schemeClr>
                  </a:solidFill>
                  <a:latin typeface="微软雅黑" charset="0"/>
                  <a:ea typeface="微软雅黑" charset="0"/>
                </a:rPr>
                <a:t>包，</a:t>
              </a:r>
              <a:r>
                <a:rPr lang="en-US" altLang="zh-CN" sz="1600" dirty="0">
                  <a:solidFill>
                    <a:schemeClr val="tx1">
                      <a:lumMod val="75000"/>
                      <a:lumOff val="25000"/>
                    </a:schemeClr>
                  </a:solidFill>
                  <a:latin typeface="微软雅黑" charset="0"/>
                  <a:ea typeface="微软雅黑" charset="0"/>
                </a:rPr>
                <a:t>client</a:t>
              </a:r>
              <a:r>
                <a:rPr lang="zh-CN" altLang="en-US" sz="1600" dirty="0">
                  <a:solidFill>
                    <a:schemeClr val="tx1">
                      <a:lumMod val="75000"/>
                      <a:lumOff val="25000"/>
                    </a:schemeClr>
                  </a:solidFill>
                  <a:latin typeface="微软雅黑" charset="0"/>
                  <a:ea typeface="微软雅黑" charset="0"/>
                </a:rPr>
                <a:t>自己转入</a:t>
              </a:r>
              <a:r>
                <a:rPr lang="en-US" altLang="zh-CN" sz="1600" dirty="0">
                  <a:solidFill>
                    <a:schemeClr val="tx1">
                      <a:lumMod val="75000"/>
                      <a:lumOff val="25000"/>
                    </a:schemeClr>
                  </a:solidFill>
                  <a:latin typeface="微软雅黑" charset="0"/>
                  <a:ea typeface="微软雅黑" charset="0"/>
                </a:rPr>
                <a:t>SYN_SENT</a:t>
              </a:r>
              <a:r>
                <a:rPr lang="zh-CN" altLang="en-US" sz="1600" dirty="0">
                  <a:solidFill>
                    <a:schemeClr val="tx1">
                      <a:lumMod val="75000"/>
                      <a:lumOff val="25000"/>
                    </a:schemeClr>
                  </a:solidFill>
                  <a:latin typeface="微软雅黑" charset="0"/>
                  <a:ea typeface="微软雅黑" charset="0"/>
                </a:rPr>
                <a:t>状态。</a:t>
              </a:r>
              <a:r>
                <a:rPr lang="en-US" altLang="zh-CN" sz="1600" dirty="0" err="1">
                  <a:solidFill>
                    <a:schemeClr val="tx1">
                      <a:lumMod val="75000"/>
                      <a:lumOff val="25000"/>
                    </a:schemeClr>
                  </a:solidFill>
                  <a:latin typeface="微软雅黑" charset="0"/>
                  <a:ea typeface="微软雅黑" charset="0"/>
                </a:rPr>
                <a:t>client.trace</a:t>
              </a:r>
              <a:r>
                <a:rPr lang="zh-CN" altLang="en-US" sz="1600" dirty="0">
                  <a:solidFill>
                    <a:schemeClr val="tx1">
                      <a:lumMod val="75000"/>
                      <a:lumOff val="25000"/>
                    </a:schemeClr>
                  </a:solidFill>
                  <a:latin typeface="微软雅黑" charset="0"/>
                  <a:ea typeface="微软雅黑" charset="0"/>
                </a:rPr>
                <a:t>可以在这里打开，同时开一个线程运行</a:t>
              </a:r>
              <a:r>
                <a:rPr lang="en-US" altLang="zh-CN" sz="1600" dirty="0" err="1">
                  <a:solidFill>
                    <a:schemeClr val="tx1">
                      <a:lumMod val="75000"/>
                      <a:lumOff val="25000"/>
                    </a:schemeClr>
                  </a:solidFill>
                  <a:latin typeface="微软雅黑" charset="0"/>
                  <a:ea typeface="微软雅黑" charset="0"/>
                </a:rPr>
                <a:t>start_time</a:t>
              </a:r>
              <a:r>
                <a:rPr lang="zh-CN" altLang="en-US" sz="1600" dirty="0">
                  <a:solidFill>
                    <a:schemeClr val="tx1">
                      <a:lumMod val="75000"/>
                      <a:lumOff val="25000"/>
                    </a:schemeClr>
                  </a:solidFill>
                  <a:latin typeface="微软雅黑" charset="0"/>
                  <a:ea typeface="微软雅黑" charset="0"/>
                </a:rPr>
                <a:t>函数，随时准备超时重传。</a:t>
              </a:r>
            </a:p>
          </p:txBody>
        </p:sp>
        <p:sp>
          <p:nvSpPr>
            <p:cNvPr id="25" name="矩形 24">
              <a:extLst>
                <a:ext uri="{FF2B5EF4-FFF2-40B4-BE49-F238E27FC236}">
                  <a16:creationId xmlns:a16="http://schemas.microsoft.com/office/drawing/2014/main" id="{2A4D1085-4847-1349-3757-EC046AB61E1D}"/>
                </a:ext>
              </a:extLst>
            </p:cNvPr>
            <p:cNvSpPr/>
            <p:nvPr/>
          </p:nvSpPr>
          <p:spPr>
            <a:xfrm>
              <a:off x="5003280" y="1162910"/>
              <a:ext cx="7668339" cy="881460"/>
            </a:xfrm>
            <a:prstGeom prst="rect">
              <a:avLst/>
            </a:prstGeom>
          </p:spPr>
          <p:txBody>
            <a:bodyPr wrap="square">
              <a:spAutoFit/>
            </a:bodyPr>
            <a:lstStyle/>
            <a:p>
              <a:pPr defTabSz="1219170">
                <a:lnSpc>
                  <a:spcPct val="130000"/>
                </a:lnSpc>
                <a:defRPr/>
              </a:pPr>
              <a:r>
                <a:rPr lang="en-US" altLang="zh-CN" sz="2400" b="1" kern="0" dirty="0" err="1">
                  <a:solidFill>
                    <a:schemeClr val="accent6">
                      <a:lumMod val="60000"/>
                      <a:lumOff val="40000"/>
                    </a:schemeClr>
                  </a:solidFill>
                  <a:latin typeface="Calibri" panose="020F0502020204030204" pitchFamily="34" charset="0"/>
                  <a:ea typeface="Calibri" panose="020F0502020204030204" pitchFamily="34" charset="0"/>
                  <a:cs typeface="Calibri" panose="020F0502020204030204" pitchFamily="34" charset="0"/>
                </a:rPr>
                <a:t>tju_connect</a:t>
              </a:r>
              <a:r>
                <a:rPr lang="en-US" altLang="zh-CN" sz="2400" b="1" kern="0" dirty="0">
                  <a:solidFill>
                    <a:schemeClr val="accent6">
                      <a:lumMod val="60000"/>
                      <a:lumOff val="40000"/>
                    </a:schemeClr>
                  </a:solidFill>
                  <a:latin typeface="Calibri" panose="020F0502020204030204" pitchFamily="34" charset="0"/>
                  <a:ea typeface="Calibri" panose="020F0502020204030204" pitchFamily="34" charset="0"/>
                  <a:cs typeface="Calibri" panose="020F0502020204030204" pitchFamily="34" charset="0"/>
                </a:rPr>
                <a:t>(</a:t>
              </a:r>
              <a:r>
                <a:rPr lang="en-US" altLang="zh-CN" sz="2400" b="1" kern="0" dirty="0" err="1">
                  <a:solidFill>
                    <a:schemeClr val="accent6">
                      <a:lumMod val="60000"/>
                      <a:lumOff val="40000"/>
                    </a:schemeClr>
                  </a:solidFill>
                  <a:latin typeface="Calibri" panose="020F0502020204030204" pitchFamily="34" charset="0"/>
                  <a:ea typeface="Calibri" panose="020F0502020204030204" pitchFamily="34" charset="0"/>
                  <a:cs typeface="Calibri" panose="020F0502020204030204" pitchFamily="34" charset="0"/>
                </a:rPr>
                <a:t>tju_tcp_t</a:t>
              </a:r>
              <a:r>
                <a:rPr lang="en-US" altLang="zh-CN" sz="2400" b="1" kern="0" dirty="0">
                  <a:solidFill>
                    <a:schemeClr val="accent6">
                      <a:lumMod val="60000"/>
                      <a:lumOff val="40000"/>
                    </a:schemeClr>
                  </a:solidFill>
                  <a:latin typeface="Calibri" panose="020F0502020204030204" pitchFamily="34" charset="0"/>
                  <a:ea typeface="Calibri" panose="020F0502020204030204" pitchFamily="34" charset="0"/>
                  <a:cs typeface="Calibri" panose="020F0502020204030204" pitchFamily="34" charset="0"/>
                </a:rPr>
                <a:t>* sock, </a:t>
              </a:r>
              <a:r>
                <a:rPr lang="en-US" altLang="zh-CN" sz="2400" b="1" kern="0" dirty="0" err="1">
                  <a:solidFill>
                    <a:schemeClr val="accent6">
                      <a:lumMod val="60000"/>
                      <a:lumOff val="40000"/>
                    </a:schemeClr>
                  </a:solidFill>
                  <a:latin typeface="Calibri" panose="020F0502020204030204" pitchFamily="34" charset="0"/>
                  <a:ea typeface="Calibri" panose="020F0502020204030204" pitchFamily="34" charset="0"/>
                  <a:cs typeface="Calibri" panose="020F0502020204030204" pitchFamily="34" charset="0"/>
                </a:rPr>
                <a:t>tju_sock_addr</a:t>
              </a:r>
              <a:r>
                <a:rPr lang="en-US" altLang="zh-CN" sz="2400" b="1" kern="0" dirty="0">
                  <a:solidFill>
                    <a:schemeClr val="accent6">
                      <a:lumMod val="60000"/>
                      <a:lumOff val="40000"/>
                    </a:schemeClr>
                  </a:solidFill>
                  <a:latin typeface="Calibri" panose="020F0502020204030204" pitchFamily="34" charset="0"/>
                  <a:ea typeface="Calibri" panose="020F0502020204030204" pitchFamily="34" charset="0"/>
                  <a:cs typeface="Calibri" panose="020F0502020204030204" pitchFamily="34" charset="0"/>
                </a:rPr>
                <a:t> </a:t>
              </a:r>
              <a:r>
                <a:rPr lang="en-US" altLang="zh-CN" sz="2400" b="1" kern="0" dirty="0" err="1">
                  <a:solidFill>
                    <a:schemeClr val="accent6">
                      <a:lumMod val="60000"/>
                      <a:lumOff val="40000"/>
                    </a:schemeClr>
                  </a:solidFill>
                  <a:latin typeface="Calibri" panose="020F0502020204030204" pitchFamily="34" charset="0"/>
                  <a:ea typeface="Calibri" panose="020F0502020204030204" pitchFamily="34" charset="0"/>
                  <a:cs typeface="Calibri" panose="020F0502020204030204" pitchFamily="34" charset="0"/>
                </a:rPr>
                <a:t>target_addr</a:t>
              </a:r>
              <a:r>
                <a:rPr lang="en-US" altLang="zh-CN" sz="2400" b="1" kern="0" dirty="0">
                  <a:solidFill>
                    <a:schemeClr val="accent6">
                      <a:lumMod val="60000"/>
                      <a:lumOff val="40000"/>
                    </a:schemeClr>
                  </a:solidFill>
                  <a:latin typeface="Calibri" panose="020F0502020204030204" pitchFamily="34" charset="0"/>
                  <a:ea typeface="Calibri" panose="020F0502020204030204" pitchFamily="34" charset="0"/>
                  <a:cs typeface="Calibri" panose="020F0502020204030204" pitchFamily="34" charset="0"/>
                </a:rPr>
                <a:t>)</a:t>
              </a:r>
              <a:endParaRPr lang="zh-CN" altLang="en-US" sz="2400" b="1" kern="0" dirty="0">
                <a:solidFill>
                  <a:schemeClr val="accent6">
                    <a:lumMod val="60000"/>
                    <a:lumOff val="40000"/>
                  </a:schemeClr>
                </a:solidFill>
                <a:latin typeface="Calibri" panose="020F0502020204030204" pitchFamily="34" charset="0"/>
                <a:cs typeface="Calibri" panose="020F0502020204030204" pitchFamily="34" charset="0"/>
              </a:endParaRPr>
            </a:p>
            <a:p>
              <a:pPr defTabSz="1219170">
                <a:lnSpc>
                  <a:spcPct val="130000"/>
                </a:lnSpc>
                <a:defRPr/>
              </a:pPr>
              <a:endParaRPr lang="en-US" altLang="zh-CN" b="1" kern="0" dirty="0">
                <a:solidFill>
                  <a:schemeClr val="accent3">
                    <a:lumMod val="75000"/>
                  </a:schemeClr>
                </a:solidFill>
                <a:latin typeface="新宋体" panose="02010609030101010101" pitchFamily="49" charset="-122"/>
                <a:ea typeface="新宋体" panose="02010609030101010101" pitchFamily="49" charset="-122"/>
              </a:endParaRPr>
            </a:p>
          </p:txBody>
        </p:sp>
        <p:sp>
          <p:nvSpPr>
            <p:cNvPr id="26" name="矩形 25">
              <a:extLst>
                <a:ext uri="{FF2B5EF4-FFF2-40B4-BE49-F238E27FC236}">
                  <a16:creationId xmlns:a16="http://schemas.microsoft.com/office/drawing/2014/main" id="{6B59E7DF-F045-2D0C-D817-1930B5CDD15C}"/>
                </a:ext>
              </a:extLst>
            </p:cNvPr>
            <p:cNvSpPr/>
            <p:nvPr/>
          </p:nvSpPr>
          <p:spPr>
            <a:xfrm>
              <a:off x="5868794" y="1754356"/>
              <a:ext cx="124985" cy="113877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dirty="0"/>
            </a:p>
          </p:txBody>
        </p:sp>
      </p:grpSp>
      <p:grpSp>
        <p:nvGrpSpPr>
          <p:cNvPr id="27" name="组 73">
            <a:extLst>
              <a:ext uri="{FF2B5EF4-FFF2-40B4-BE49-F238E27FC236}">
                <a16:creationId xmlns:a16="http://schemas.microsoft.com/office/drawing/2014/main" id="{7AC4F9CA-81B6-7136-8EAD-F9E145198AE8}"/>
              </a:ext>
            </a:extLst>
          </p:cNvPr>
          <p:cNvGrpSpPr/>
          <p:nvPr/>
        </p:nvGrpSpPr>
        <p:grpSpPr>
          <a:xfrm>
            <a:off x="5794636" y="5480681"/>
            <a:ext cx="4397373" cy="1021433"/>
            <a:chOff x="5873340" y="2545055"/>
            <a:chExt cx="4397373" cy="1021433"/>
          </a:xfrm>
        </p:grpSpPr>
        <p:sp>
          <p:nvSpPr>
            <p:cNvPr id="28" name="矩形 27">
              <a:extLst>
                <a:ext uri="{FF2B5EF4-FFF2-40B4-BE49-F238E27FC236}">
                  <a16:creationId xmlns:a16="http://schemas.microsoft.com/office/drawing/2014/main" id="{A3476639-D33B-372A-92D0-4B6D79C40A53}"/>
                </a:ext>
              </a:extLst>
            </p:cNvPr>
            <p:cNvSpPr/>
            <p:nvPr/>
          </p:nvSpPr>
          <p:spPr>
            <a:xfrm>
              <a:off x="6070257" y="2545055"/>
              <a:ext cx="4200456" cy="1021433"/>
            </a:xfrm>
            <a:prstGeom prst="rect">
              <a:avLst/>
            </a:prstGeom>
          </p:spPr>
          <p:txBody>
            <a:bodyPr wrap="square" numCol="1" spcCol="360000">
              <a:spAutoFit/>
            </a:bodyPr>
            <a:lstStyle/>
            <a:p>
              <a:pPr defTabSz="609585">
                <a:lnSpc>
                  <a:spcPct val="130000"/>
                </a:lnSpc>
              </a:pPr>
              <a:r>
                <a:rPr lang="en-US" altLang="zh-CN" sz="1600" dirty="0">
                  <a:solidFill>
                    <a:schemeClr val="tx1">
                      <a:lumMod val="75000"/>
                      <a:lumOff val="25000"/>
                    </a:schemeClr>
                  </a:solidFill>
                  <a:latin typeface="微软雅黑" charset="0"/>
                  <a:ea typeface="微软雅黑" charset="0"/>
                </a:rPr>
                <a:t>server</a:t>
              </a:r>
              <a:r>
                <a:rPr lang="zh-CN" altLang="en-US" sz="1600" dirty="0">
                  <a:solidFill>
                    <a:schemeClr val="tx1">
                      <a:lumMod val="75000"/>
                      <a:lumOff val="25000"/>
                    </a:schemeClr>
                  </a:solidFill>
                  <a:latin typeface="微软雅黑" charset="0"/>
                  <a:ea typeface="微软雅黑" charset="0"/>
                </a:rPr>
                <a:t>调用此函数主要负责阻塞返回一个与</a:t>
              </a:r>
              <a:r>
                <a:rPr lang="en-US" altLang="zh-CN" sz="1600" dirty="0">
                  <a:solidFill>
                    <a:schemeClr val="tx1">
                      <a:lumMod val="75000"/>
                      <a:lumOff val="25000"/>
                    </a:schemeClr>
                  </a:solidFill>
                  <a:latin typeface="微软雅黑" charset="0"/>
                  <a:ea typeface="微软雅黑" charset="0"/>
                </a:rPr>
                <a:t>client</a:t>
              </a:r>
              <a:r>
                <a:rPr lang="zh-CN" altLang="en-US" sz="1600" dirty="0">
                  <a:solidFill>
                    <a:schemeClr val="tx1">
                      <a:lumMod val="75000"/>
                      <a:lumOff val="25000"/>
                    </a:schemeClr>
                  </a:solidFill>
                  <a:latin typeface="微软雅黑" charset="0"/>
                  <a:ea typeface="微软雅黑" charset="0"/>
                </a:rPr>
                <a:t>通讯的套接字，返回标志是监听套接字已加入全连接列表。 </a:t>
              </a:r>
            </a:p>
          </p:txBody>
        </p:sp>
        <p:sp>
          <p:nvSpPr>
            <p:cNvPr id="29" name="矩形 28">
              <a:extLst>
                <a:ext uri="{FF2B5EF4-FFF2-40B4-BE49-F238E27FC236}">
                  <a16:creationId xmlns:a16="http://schemas.microsoft.com/office/drawing/2014/main" id="{42CD02AB-F7E8-C8E4-6E79-1ACE1DEE46C0}"/>
                </a:ext>
              </a:extLst>
            </p:cNvPr>
            <p:cNvSpPr/>
            <p:nvPr/>
          </p:nvSpPr>
          <p:spPr>
            <a:xfrm>
              <a:off x="6150552" y="2545091"/>
              <a:ext cx="242374" cy="377155"/>
            </a:xfrm>
            <a:prstGeom prst="rect">
              <a:avLst/>
            </a:prstGeom>
          </p:spPr>
          <p:txBody>
            <a:bodyPr wrap="none">
              <a:spAutoFit/>
            </a:bodyPr>
            <a:lstStyle/>
            <a:p>
              <a:pPr defTabSz="1219170">
                <a:lnSpc>
                  <a:spcPct val="130000"/>
                </a:lnSpc>
                <a:defRPr/>
              </a:pPr>
              <a:r>
                <a:rPr lang="zh-CN" altLang="en-US" sz="1600" b="1" kern="0">
                  <a:solidFill>
                    <a:schemeClr val="bg1">
                      <a:lumMod val="75000"/>
                    </a:schemeClr>
                  </a:solidFill>
                  <a:ea typeface="微软雅黑" charset="0"/>
                </a:rPr>
                <a:t> </a:t>
              </a:r>
              <a:endParaRPr lang="en-US" altLang="zh-CN" sz="1600" b="1" kern="0" dirty="0">
                <a:solidFill>
                  <a:schemeClr val="bg1">
                    <a:lumMod val="75000"/>
                  </a:schemeClr>
                </a:solidFill>
                <a:ea typeface="微软雅黑" charset="0"/>
              </a:endParaRPr>
            </a:p>
          </p:txBody>
        </p:sp>
        <p:sp>
          <p:nvSpPr>
            <p:cNvPr id="30" name="矩形 29">
              <a:extLst>
                <a:ext uri="{FF2B5EF4-FFF2-40B4-BE49-F238E27FC236}">
                  <a16:creationId xmlns:a16="http://schemas.microsoft.com/office/drawing/2014/main" id="{1855FC26-B67F-A7E5-EDC0-358A64164403}"/>
                </a:ext>
              </a:extLst>
            </p:cNvPr>
            <p:cNvSpPr/>
            <p:nvPr/>
          </p:nvSpPr>
          <p:spPr>
            <a:xfrm>
              <a:off x="5873340" y="2636995"/>
              <a:ext cx="144208" cy="88900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a:p>
          </p:txBody>
        </p:sp>
      </p:grpSp>
      <p:sp>
        <p:nvSpPr>
          <p:cNvPr id="31" name="文本框 30">
            <a:extLst>
              <a:ext uri="{FF2B5EF4-FFF2-40B4-BE49-F238E27FC236}">
                <a16:creationId xmlns:a16="http://schemas.microsoft.com/office/drawing/2014/main" id="{90C4156A-6B1B-CD67-0603-A9FD59977F13}"/>
              </a:ext>
            </a:extLst>
          </p:cNvPr>
          <p:cNvSpPr txBox="1"/>
          <p:nvPr/>
        </p:nvSpPr>
        <p:spPr>
          <a:xfrm>
            <a:off x="5493419" y="4953688"/>
            <a:ext cx="6171390" cy="461665"/>
          </a:xfrm>
          <a:prstGeom prst="rect">
            <a:avLst/>
          </a:prstGeom>
          <a:noFill/>
        </p:spPr>
        <p:txBody>
          <a:bodyPr wrap="square">
            <a:spAutoFit/>
          </a:bodyPr>
          <a:lstStyle/>
          <a:p>
            <a:r>
              <a:rPr lang="sv-SE" altLang="zh-CN" sz="2400" b="1" kern="0" dirty="0">
                <a:solidFill>
                  <a:srgbClr val="FFC000"/>
                </a:solidFill>
                <a:latin typeface="Calibri" panose="020F0502020204030204" pitchFamily="34" charset="0"/>
                <a:ea typeface="Calibri" panose="020F0502020204030204" pitchFamily="34" charset="0"/>
                <a:cs typeface="Calibri" panose="020F0502020204030204" pitchFamily="34" charset="0"/>
              </a:rPr>
              <a:t>tju_tcp_t *tju_accept(tju_tcp_t *listen_sock)</a:t>
            </a:r>
            <a:endParaRPr lang="zh-CN" altLang="en-US" sz="2400" b="1" kern="0" dirty="0">
              <a:solidFill>
                <a:srgbClr val="FFC000"/>
              </a:solidFill>
              <a:latin typeface="Calibri" panose="020F0502020204030204" pitchFamily="34" charset="0"/>
              <a:cs typeface="Calibri" panose="020F0502020204030204" pitchFamily="34" charset="0"/>
            </a:endParaRPr>
          </a:p>
        </p:txBody>
      </p:sp>
      <p:sp>
        <p:nvSpPr>
          <p:cNvPr id="32" name="文本占位符 1">
            <a:extLst>
              <a:ext uri="{FF2B5EF4-FFF2-40B4-BE49-F238E27FC236}">
                <a16:creationId xmlns:a16="http://schemas.microsoft.com/office/drawing/2014/main" id="{7711A740-2134-388A-8EBE-A6708B3DF0BB}"/>
              </a:ext>
            </a:extLst>
          </p:cNvPr>
          <p:cNvSpPr txBox="1">
            <a:spLocks/>
          </p:cNvSpPr>
          <p:nvPr/>
        </p:nvSpPr>
        <p:spPr>
          <a:xfrm>
            <a:off x="1227050" y="208847"/>
            <a:ext cx="4560696" cy="529569"/>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400" b="1" dirty="0">
                <a:solidFill>
                  <a:schemeClr val="tx1"/>
                </a:solidFill>
                <a:latin typeface="黑体" panose="02010609060101010101" pitchFamily="49" charset="-122"/>
                <a:ea typeface="黑体" panose="02010609060101010101" pitchFamily="49" charset="-122"/>
              </a:rPr>
              <a:t>1.2</a:t>
            </a:r>
            <a:r>
              <a:rPr kumimoji="1" lang="zh-CN" altLang="en-US" sz="2400" b="1" dirty="0">
                <a:solidFill>
                  <a:schemeClr val="tx1"/>
                </a:solidFill>
                <a:latin typeface="黑体" panose="02010609060101010101" pitchFamily="49" charset="-122"/>
                <a:ea typeface="黑体" panose="02010609060101010101" pitchFamily="49" charset="-122"/>
              </a:rPr>
              <a:t> 连接管理</a:t>
            </a:r>
          </a:p>
        </p:txBody>
      </p:sp>
    </p:spTree>
    <p:extLst>
      <p:ext uri="{BB962C8B-B14F-4D97-AF65-F5344CB8AC3E}">
        <p14:creationId xmlns:p14="http://schemas.microsoft.com/office/powerpoint/2010/main" val="2269070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70E7D-FB94-7492-D63B-417FA73B33AA}"/>
            </a:ext>
          </a:extLst>
        </p:cNvPr>
        <p:cNvGrpSpPr/>
        <p:nvPr/>
      </p:nvGrpSpPr>
      <p:grpSpPr>
        <a:xfrm>
          <a:off x="0" y="0"/>
          <a:ext cx="0" cy="0"/>
          <a:chOff x="0" y="0"/>
          <a:chExt cx="0" cy="0"/>
        </a:xfrm>
      </p:grpSpPr>
      <p:sp>
        <p:nvSpPr>
          <p:cNvPr id="11" name="演示研究所 SlideLab.cc">
            <a:extLst>
              <a:ext uri="{FF2B5EF4-FFF2-40B4-BE49-F238E27FC236}">
                <a16:creationId xmlns:a16="http://schemas.microsoft.com/office/drawing/2014/main" id="{2D51ABED-5E71-ED5C-769A-65CCE708239A}"/>
              </a:ext>
            </a:extLst>
          </p:cNvPr>
          <p:cNvSpPr/>
          <p:nvPr/>
        </p:nvSpPr>
        <p:spPr bwMode="auto">
          <a:xfrm>
            <a:off x="1" y="0"/>
            <a:ext cx="1352581" cy="1086132"/>
          </a:xfrm>
          <a:custGeom>
            <a:avLst/>
            <a:gdLst>
              <a:gd name="connsiteX0" fmla="*/ 0 w 1352581"/>
              <a:gd name="connsiteY0" fmla="*/ 0 h 1086132"/>
              <a:gd name="connsiteX1" fmla="*/ 1352581 w 1352581"/>
              <a:gd name="connsiteY1" fmla="*/ 0 h 1086132"/>
              <a:gd name="connsiteX2" fmla="*/ 1341459 w 1352581"/>
              <a:gd name="connsiteY2" fmla="*/ 72870 h 1086132"/>
              <a:gd name="connsiteX3" fmla="*/ 98229 w 1352581"/>
              <a:gd name="connsiteY3" fmla="*/ 1086132 h 1086132"/>
              <a:gd name="connsiteX4" fmla="*/ 0 w 1352581"/>
              <a:gd name="connsiteY4" fmla="*/ 1081172 h 1086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581" h="1086132">
                <a:moveTo>
                  <a:pt x="0" y="0"/>
                </a:moveTo>
                <a:lnTo>
                  <a:pt x="1352581" y="0"/>
                </a:lnTo>
                <a:lnTo>
                  <a:pt x="1341459" y="72870"/>
                </a:lnTo>
                <a:cubicBezTo>
                  <a:pt x="1223129" y="651138"/>
                  <a:pt x="711478" y="1086132"/>
                  <a:pt x="98229" y="1086132"/>
                </a:cubicBezTo>
                <a:lnTo>
                  <a:pt x="0" y="1081172"/>
                </a:lnTo>
                <a:close/>
              </a:path>
            </a:pathLst>
          </a:custGeom>
          <a:solidFill>
            <a:schemeClr val="accent2"/>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pic>
        <p:nvPicPr>
          <p:cNvPr id="2" name="图片 1">
            <a:extLst>
              <a:ext uri="{FF2B5EF4-FFF2-40B4-BE49-F238E27FC236}">
                <a16:creationId xmlns:a16="http://schemas.microsoft.com/office/drawing/2014/main" id="{E25D09B2-8C45-F590-241A-2DD43130D311}"/>
              </a:ext>
            </a:extLst>
          </p:cNvPr>
          <p:cNvPicPr>
            <a:picLocks noChangeAspect="1"/>
          </p:cNvPicPr>
          <p:nvPr/>
        </p:nvPicPr>
        <p:blipFill rotWithShape="1">
          <a:blip r:embed="rId3"/>
          <a:srcRect l="18824" t="13650" r="27912" b="7493"/>
          <a:stretch/>
        </p:blipFill>
        <p:spPr bwMode="auto">
          <a:xfrm>
            <a:off x="6766" y="1224889"/>
            <a:ext cx="4382285" cy="3496430"/>
          </a:xfrm>
          <a:prstGeom prst="rect">
            <a:avLst/>
          </a:prstGeom>
          <a:ln>
            <a:noFill/>
          </a:ln>
          <a:extLst>
            <a:ext uri="{53640926-AAD7-44D8-BBD7-CCE9431645EC}">
              <a14:shadowObscured xmlns:a14="http://schemas.microsoft.com/office/drawing/2010/main"/>
            </a:ext>
          </a:extLst>
        </p:spPr>
      </p:pic>
      <p:pic>
        <p:nvPicPr>
          <p:cNvPr id="21" name="图片 20">
            <a:extLst>
              <a:ext uri="{FF2B5EF4-FFF2-40B4-BE49-F238E27FC236}">
                <a16:creationId xmlns:a16="http://schemas.microsoft.com/office/drawing/2014/main" id="{036645B7-0359-71E2-24A4-408568AA61DA}"/>
              </a:ext>
            </a:extLst>
          </p:cNvPr>
          <p:cNvPicPr>
            <a:picLocks noChangeAspect="1"/>
          </p:cNvPicPr>
          <p:nvPr/>
        </p:nvPicPr>
        <p:blipFill>
          <a:blip r:embed="rId4"/>
          <a:stretch>
            <a:fillRect/>
          </a:stretch>
        </p:blipFill>
        <p:spPr>
          <a:xfrm>
            <a:off x="3149014" y="881058"/>
            <a:ext cx="9036220" cy="4297287"/>
          </a:xfrm>
          <a:prstGeom prst="rect">
            <a:avLst/>
          </a:prstGeom>
        </p:spPr>
      </p:pic>
      <p:sp>
        <p:nvSpPr>
          <p:cNvPr id="9" name="演示研究所 SlideLab.cc">
            <a:extLst>
              <a:ext uri="{FF2B5EF4-FFF2-40B4-BE49-F238E27FC236}">
                <a16:creationId xmlns:a16="http://schemas.microsoft.com/office/drawing/2014/main" id="{0F6AA2BD-DE8C-9053-F6D0-B747392C4E85}"/>
              </a:ext>
            </a:extLst>
          </p:cNvPr>
          <p:cNvSpPr/>
          <p:nvPr/>
        </p:nvSpPr>
        <p:spPr>
          <a:xfrm flipH="1">
            <a:off x="0" y="885315"/>
            <a:ext cx="12192000" cy="5965834"/>
          </a:xfrm>
          <a:custGeom>
            <a:avLst/>
            <a:gdLst>
              <a:gd name="connsiteX0" fmla="*/ 8980362 w 12192000"/>
              <a:gd name="connsiteY0" fmla="*/ 0 h 5965834"/>
              <a:gd name="connsiteX1" fmla="*/ 2837486 w 12192000"/>
              <a:gd name="connsiteY1" fmla="*/ 0 h 5965834"/>
              <a:gd name="connsiteX2" fmla="*/ 8173 w 12192000"/>
              <a:gd name="connsiteY2" fmla="*/ 1334296 h 5965834"/>
              <a:gd name="connsiteX3" fmla="*/ 0 w 12192000"/>
              <a:gd name="connsiteY3" fmla="*/ 1345226 h 5965834"/>
              <a:gd name="connsiteX4" fmla="*/ 0 w 12192000"/>
              <a:gd name="connsiteY4" fmla="*/ 5965834 h 5965834"/>
              <a:gd name="connsiteX5" fmla="*/ 12192000 w 12192000"/>
              <a:gd name="connsiteY5" fmla="*/ 5965834 h 5965834"/>
              <a:gd name="connsiteX6" fmla="*/ 12192000 w 12192000"/>
              <a:gd name="connsiteY6" fmla="*/ 1898448 h 5965834"/>
              <a:gd name="connsiteX7" fmla="*/ 12020749 w 12192000"/>
              <a:gd name="connsiteY7" fmla="*/ 1616561 h 5965834"/>
              <a:gd name="connsiteX8" fmla="*/ 8980362 w 12192000"/>
              <a:gd name="connsiteY8" fmla="*/ 0 h 596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5965834">
                <a:moveTo>
                  <a:pt x="8980362" y="0"/>
                </a:moveTo>
                <a:lnTo>
                  <a:pt x="2837486" y="0"/>
                </a:lnTo>
                <a:cubicBezTo>
                  <a:pt x="1698425" y="0"/>
                  <a:pt x="680678" y="519408"/>
                  <a:pt x="8173" y="1334296"/>
                </a:cubicBezTo>
                <a:lnTo>
                  <a:pt x="0" y="1345226"/>
                </a:lnTo>
                <a:lnTo>
                  <a:pt x="0" y="5965834"/>
                </a:lnTo>
                <a:lnTo>
                  <a:pt x="12192000" y="5965834"/>
                </a:lnTo>
                <a:lnTo>
                  <a:pt x="12192000" y="1898448"/>
                </a:lnTo>
                <a:lnTo>
                  <a:pt x="12020749" y="1616561"/>
                </a:lnTo>
                <a:cubicBezTo>
                  <a:pt x="11361838" y="641244"/>
                  <a:pt x="10245985" y="0"/>
                  <a:pt x="8980362" y="0"/>
                </a:cubicBezTo>
                <a:close/>
              </a:path>
            </a:pathLst>
          </a:custGeom>
          <a:gradFill>
            <a:gsLst>
              <a:gs pos="0">
                <a:schemeClr val="accent1">
                  <a:alpha val="6361"/>
                </a:schemeClr>
              </a:gs>
              <a:gs pos="100000">
                <a:schemeClr val="accent2">
                  <a:alpha val="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0" name="演示研究所 SlideLab.cc">
            <a:extLst>
              <a:ext uri="{FF2B5EF4-FFF2-40B4-BE49-F238E27FC236}">
                <a16:creationId xmlns:a16="http://schemas.microsoft.com/office/drawing/2014/main" id="{AC7B119F-BC67-AC50-1D23-33504E01C6C9}"/>
              </a:ext>
            </a:extLst>
          </p:cNvPr>
          <p:cNvSpPr/>
          <p:nvPr/>
        </p:nvSpPr>
        <p:spPr bwMode="auto">
          <a:xfrm>
            <a:off x="11447032" y="5887429"/>
            <a:ext cx="744968" cy="963720"/>
          </a:xfrm>
          <a:custGeom>
            <a:avLst/>
            <a:gdLst>
              <a:gd name="connsiteX0" fmla="*/ 744968 w 744968"/>
              <a:gd name="connsiteY0" fmla="*/ 0 h 963720"/>
              <a:gd name="connsiteX1" fmla="*/ 744968 w 744968"/>
              <a:gd name="connsiteY1" fmla="*/ 963720 h 963720"/>
              <a:gd name="connsiteX2" fmla="*/ 0 w 744968"/>
              <a:gd name="connsiteY2" fmla="*/ 963720 h 963720"/>
              <a:gd name="connsiteX3" fmla="*/ 15647 w 744968"/>
              <a:gd name="connsiteY3" fmla="*/ 808502 h 963720"/>
              <a:gd name="connsiteX4" fmla="*/ 650378 w 744968"/>
              <a:gd name="connsiteY4" fmla="*/ 34620 h 963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968" h="963720">
                <a:moveTo>
                  <a:pt x="744968" y="0"/>
                </a:moveTo>
                <a:lnTo>
                  <a:pt x="744968" y="963720"/>
                </a:lnTo>
                <a:lnTo>
                  <a:pt x="0" y="963720"/>
                </a:lnTo>
                <a:lnTo>
                  <a:pt x="15647" y="808502"/>
                </a:lnTo>
                <a:cubicBezTo>
                  <a:pt x="87248" y="458598"/>
                  <a:pt x="328845" y="170617"/>
                  <a:pt x="650378" y="34620"/>
                </a:cubicBezTo>
                <a:close/>
              </a:path>
            </a:pathLst>
          </a:custGeom>
          <a:solidFill>
            <a:schemeClr val="accent2">
              <a:alpha val="49000"/>
            </a:schemeClr>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nvGrpSpPr>
          <p:cNvPr id="12" name="演示研究所 SlideLab.cc">
            <a:extLst>
              <a:ext uri="{FF2B5EF4-FFF2-40B4-BE49-F238E27FC236}">
                <a16:creationId xmlns:a16="http://schemas.microsoft.com/office/drawing/2014/main" id="{0C0DE636-1CEF-44E7-C344-E038AFA9DCE9}"/>
              </a:ext>
            </a:extLst>
          </p:cNvPr>
          <p:cNvGrpSpPr/>
          <p:nvPr/>
        </p:nvGrpSpPr>
        <p:grpSpPr>
          <a:xfrm rot="5400000" flipH="1" flipV="1">
            <a:off x="11384554" y="59775"/>
            <a:ext cx="180734" cy="827714"/>
            <a:chOff x="11303000" y="2324100"/>
            <a:chExt cx="176784" cy="809625"/>
          </a:xfrm>
          <a:solidFill>
            <a:schemeClr val="accent1"/>
          </a:solidFill>
        </p:grpSpPr>
        <p:sp>
          <p:nvSpPr>
            <p:cNvPr id="13" name="演示研究所 SlideLab.cc">
              <a:extLst>
                <a:ext uri="{FF2B5EF4-FFF2-40B4-BE49-F238E27FC236}">
                  <a16:creationId xmlns:a16="http://schemas.microsoft.com/office/drawing/2014/main" id="{3A128595-CAB0-3CA1-4EBE-01D421492128}"/>
                </a:ext>
              </a:extLst>
            </p:cNvPr>
            <p:cNvSpPr/>
            <p:nvPr/>
          </p:nvSpPr>
          <p:spPr>
            <a:xfrm>
              <a:off x="11303000" y="2324100"/>
              <a:ext cx="176784" cy="152400"/>
            </a:xfrm>
            <a:prstGeom prst="triangl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4" name="演示研究所 SlideLab.cc">
              <a:extLst>
                <a:ext uri="{FF2B5EF4-FFF2-40B4-BE49-F238E27FC236}">
                  <a16:creationId xmlns:a16="http://schemas.microsoft.com/office/drawing/2014/main" id="{E08DD0CB-BF1F-C579-1336-FADF1ADDA678}"/>
                </a:ext>
              </a:extLst>
            </p:cNvPr>
            <p:cNvSpPr/>
            <p:nvPr/>
          </p:nvSpPr>
          <p:spPr>
            <a:xfrm>
              <a:off x="11303000" y="2543175"/>
              <a:ext cx="176784" cy="152400"/>
            </a:xfrm>
            <a:prstGeom prst="triangl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5" name="演示研究所 SlideLab.cc">
              <a:extLst>
                <a:ext uri="{FF2B5EF4-FFF2-40B4-BE49-F238E27FC236}">
                  <a16:creationId xmlns:a16="http://schemas.microsoft.com/office/drawing/2014/main" id="{249A558B-9CDE-DCA1-1B81-D01CA4A682C7}"/>
                </a:ext>
              </a:extLst>
            </p:cNvPr>
            <p:cNvSpPr/>
            <p:nvPr/>
          </p:nvSpPr>
          <p:spPr>
            <a:xfrm>
              <a:off x="11303000" y="2762250"/>
              <a:ext cx="176784" cy="152400"/>
            </a:xfrm>
            <a:prstGeom prst="triangl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6" name="演示研究所 SlideLab.cc">
              <a:extLst>
                <a:ext uri="{FF2B5EF4-FFF2-40B4-BE49-F238E27FC236}">
                  <a16:creationId xmlns:a16="http://schemas.microsoft.com/office/drawing/2014/main" id="{0AA29847-EA73-6DD9-8105-D54A11E5632D}"/>
                </a:ext>
              </a:extLst>
            </p:cNvPr>
            <p:cNvSpPr/>
            <p:nvPr/>
          </p:nvSpPr>
          <p:spPr>
            <a:xfrm>
              <a:off x="11303000" y="2981325"/>
              <a:ext cx="176784" cy="152400"/>
            </a:xfrm>
            <a:prstGeom prst="triangl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sp>
        <p:nvSpPr>
          <p:cNvPr id="17" name="演示研究所 SlideLab.cc">
            <a:extLst>
              <a:ext uri="{FF2B5EF4-FFF2-40B4-BE49-F238E27FC236}">
                <a16:creationId xmlns:a16="http://schemas.microsoft.com/office/drawing/2014/main" id="{8CA2ED63-21B0-702E-5037-796E4E97C4F0}"/>
              </a:ext>
            </a:extLst>
          </p:cNvPr>
          <p:cNvSpPr/>
          <p:nvPr/>
        </p:nvSpPr>
        <p:spPr bwMode="auto">
          <a:xfrm>
            <a:off x="335160" y="5929009"/>
            <a:ext cx="602041" cy="602041"/>
          </a:xfrm>
          <a:prstGeom prst="ellipse">
            <a:avLst/>
          </a:prstGeom>
          <a:solidFill>
            <a:schemeClr val="accent2"/>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6" name="演示研究所 SlideLab.cc">
            <a:extLst>
              <a:ext uri="{FF2B5EF4-FFF2-40B4-BE49-F238E27FC236}">
                <a16:creationId xmlns:a16="http://schemas.microsoft.com/office/drawing/2014/main" id="{7DE6D5C4-2582-D8B3-CB6B-372393D891D5}"/>
              </a:ext>
            </a:extLst>
          </p:cNvPr>
          <p:cNvSpPr>
            <a:spLocks noEditPoints="1"/>
          </p:cNvSpPr>
          <p:nvPr>
            <p:custDataLst>
              <p:tags r:id="rId1"/>
            </p:custDataLst>
          </p:nvPr>
        </p:nvSpPr>
        <p:spPr bwMode="auto">
          <a:xfrm>
            <a:off x="9366789" y="3080954"/>
            <a:ext cx="1217267" cy="1125700"/>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0F6FE"/>
              </a:solidFill>
              <a:effectLst/>
              <a:uLnTx/>
              <a:uFillTx/>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p:txBody>
      </p:sp>
      <p:sp>
        <p:nvSpPr>
          <p:cNvPr id="19" name="矩形 18">
            <a:extLst>
              <a:ext uri="{FF2B5EF4-FFF2-40B4-BE49-F238E27FC236}">
                <a16:creationId xmlns:a16="http://schemas.microsoft.com/office/drawing/2014/main" id="{E4649DA9-0E5A-7948-16E0-08F00A835F16}"/>
              </a:ext>
            </a:extLst>
          </p:cNvPr>
          <p:cNvSpPr/>
          <p:nvPr/>
        </p:nvSpPr>
        <p:spPr>
          <a:xfrm>
            <a:off x="2861143" y="5627554"/>
            <a:ext cx="5724747" cy="422616"/>
          </a:xfrm>
          <a:prstGeom prst="rect">
            <a:avLst/>
          </a:prstGeom>
          <a:solidFill>
            <a:schemeClr val="accent1"/>
          </a:solidFill>
        </p:spPr>
        <p:txBody>
          <a:bodyPr wrap="square">
            <a:spAutoFit/>
          </a:bodyPr>
          <a:lstStyle/>
          <a:p>
            <a:pPr defTabSz="1219170">
              <a:lnSpc>
                <a:spcPct val="130000"/>
              </a:lnSpc>
              <a:defRPr/>
            </a:pPr>
            <a:r>
              <a:rPr lang="zh-CN" altLang="en-US" b="1" kern="0" dirty="0">
                <a:solidFill>
                  <a:schemeClr val="bg1"/>
                </a:solidFill>
                <a:ea typeface="微软雅黑" charset="0"/>
              </a:rPr>
              <a:t>针对  </a:t>
            </a:r>
            <a:r>
              <a:rPr lang="en-US" altLang="zh-CN" b="1" kern="0" dirty="0" err="1">
                <a:solidFill>
                  <a:schemeClr val="bg1"/>
                </a:solidFill>
                <a:ea typeface="微软雅黑" charset="0"/>
              </a:rPr>
              <a:t>tju_handle_pac</a:t>
            </a:r>
            <a:r>
              <a:rPr lang="en-US" altLang="zh-CN" b="1" kern="0" dirty="0" err="1">
                <a:solidFill>
                  <a:schemeClr val="bg2"/>
                </a:solidFill>
                <a:ea typeface="微软雅黑" charset="0"/>
              </a:rPr>
              <a:t>ke</a:t>
            </a:r>
            <a:r>
              <a:rPr lang="en-US" altLang="zh-CN" b="1" kern="0" dirty="0" err="1">
                <a:solidFill>
                  <a:schemeClr val="bg1"/>
                </a:solidFill>
                <a:ea typeface="微软雅黑" charset="0"/>
              </a:rPr>
              <a:t>t</a:t>
            </a:r>
            <a:r>
              <a:rPr lang="en-US" altLang="zh-CN" b="1" kern="0" dirty="0">
                <a:solidFill>
                  <a:schemeClr val="bg1"/>
                </a:solidFill>
                <a:ea typeface="微软雅黑" charset="0"/>
              </a:rPr>
              <a:t>(</a:t>
            </a:r>
            <a:r>
              <a:rPr lang="en-US" altLang="zh-CN" b="1" kern="0" dirty="0" err="1">
                <a:solidFill>
                  <a:schemeClr val="bg1"/>
                </a:solidFill>
                <a:ea typeface="微软雅黑" charset="0"/>
              </a:rPr>
              <a:t>tju_tcp_t</a:t>
            </a:r>
            <a:r>
              <a:rPr lang="en-US" altLang="zh-CN" b="1" kern="0" dirty="0">
                <a:solidFill>
                  <a:schemeClr val="bg1"/>
                </a:solidFill>
                <a:ea typeface="微软雅黑" charset="0"/>
              </a:rPr>
              <a:t> *sock, char *pkt)</a:t>
            </a:r>
          </a:p>
        </p:txBody>
      </p:sp>
      <p:sp>
        <p:nvSpPr>
          <p:cNvPr id="22" name="文本框 21">
            <a:extLst>
              <a:ext uri="{FF2B5EF4-FFF2-40B4-BE49-F238E27FC236}">
                <a16:creationId xmlns:a16="http://schemas.microsoft.com/office/drawing/2014/main" id="{FC465E43-363A-DC2D-D503-4F978DA6BDB2}"/>
              </a:ext>
            </a:extLst>
          </p:cNvPr>
          <p:cNvSpPr txBox="1"/>
          <p:nvPr/>
        </p:nvSpPr>
        <p:spPr>
          <a:xfrm>
            <a:off x="4508775" y="3135716"/>
            <a:ext cx="5883027" cy="369332"/>
          </a:xfrm>
          <a:prstGeom prst="rect">
            <a:avLst/>
          </a:prstGeom>
          <a:noFill/>
        </p:spPr>
        <p:txBody>
          <a:bodyPr wrap="square" rtlCol="0">
            <a:spAutoFit/>
          </a:bodyPr>
          <a:lstStyle/>
          <a:p>
            <a:r>
              <a:rPr lang="zh-CN" altLang="en-US" b="1" dirty="0">
                <a:solidFill>
                  <a:srgbClr val="F51B55"/>
                </a:solidFill>
                <a:latin typeface="SimSun" panose="02010600030101010101" pitchFamily="2" charset="-122"/>
                <a:ea typeface="SimSun" panose="02010600030101010101" pitchFamily="2" charset="-122"/>
              </a:rPr>
              <a:t>随后</a:t>
            </a:r>
            <a:r>
              <a:rPr lang="zh-CN" altLang="en-US" sz="1800" b="1" dirty="0">
                <a:solidFill>
                  <a:srgbClr val="F51B55"/>
                </a:solidFill>
                <a:effectLst/>
                <a:latin typeface="SimSun" panose="02010600030101010101" pitchFamily="2" charset="-122"/>
                <a:ea typeface="SimSun" panose="02010600030101010101" pitchFamily="2" charset="-122"/>
              </a:rPr>
              <a:t>状态变为 </a:t>
            </a:r>
            <a:r>
              <a:rPr lang="en-US" altLang="zh-CN" sz="1800" b="1" dirty="0">
                <a:solidFill>
                  <a:srgbClr val="F51B55"/>
                </a:solidFill>
                <a:effectLst/>
                <a:latin typeface="TimesNewRomanPSMT"/>
              </a:rPr>
              <a:t>ESTABLISHED </a:t>
            </a:r>
            <a:r>
              <a:rPr lang="en-US" altLang="zh-CN" b="1" dirty="0">
                <a:solidFill>
                  <a:srgbClr val="F51B55"/>
                </a:solidFill>
                <a:latin typeface="TimesNewRomanPSMT"/>
              </a:rPr>
              <a:t>,</a:t>
            </a:r>
            <a:r>
              <a:rPr lang="zh-CN" altLang="en-US" sz="1800" b="1" dirty="0">
                <a:solidFill>
                  <a:srgbClr val="F51B55"/>
                </a:solidFill>
                <a:effectLst/>
                <a:latin typeface="SimSun" panose="02010600030101010101" pitchFamily="2" charset="-122"/>
                <a:ea typeface="SimSun" panose="02010600030101010101" pitchFamily="2" charset="-122"/>
              </a:rPr>
              <a:t>等待 </a:t>
            </a:r>
            <a:r>
              <a:rPr lang="en-US" altLang="zh-CN" sz="1800" b="1" dirty="0" err="1">
                <a:solidFill>
                  <a:srgbClr val="F51B55"/>
                </a:solidFill>
                <a:effectLst/>
                <a:latin typeface="TimesNewRomanPSMT"/>
              </a:rPr>
              <a:t>tju_accept</a:t>
            </a:r>
            <a:r>
              <a:rPr lang="en-US" altLang="zh-CN" sz="1800" b="1" dirty="0">
                <a:solidFill>
                  <a:srgbClr val="F51B55"/>
                </a:solidFill>
                <a:effectLst/>
                <a:latin typeface="TimesNewRomanPSMT"/>
              </a:rPr>
              <a:t> </a:t>
            </a:r>
            <a:r>
              <a:rPr lang="zh-CN" altLang="en-US" sz="1800" b="1" dirty="0">
                <a:solidFill>
                  <a:srgbClr val="F51B55"/>
                </a:solidFill>
                <a:effectLst/>
                <a:latin typeface="SimSun" panose="02010600030101010101" pitchFamily="2" charset="-122"/>
                <a:ea typeface="SimSun" panose="02010600030101010101" pitchFamily="2" charset="-122"/>
              </a:rPr>
              <a:t>调用</a:t>
            </a:r>
            <a:r>
              <a:rPr lang="zh-CN" altLang="en-US" sz="1800" b="1" dirty="0">
                <a:solidFill>
                  <a:srgbClr val="F51B55"/>
                </a:solidFill>
                <a:effectLst/>
                <a:latin typeface="TimesNewRomanPSMT"/>
              </a:rPr>
              <a:t> </a:t>
            </a:r>
            <a:endParaRPr lang="zh-CN" altLang="en-US" b="1" dirty="0">
              <a:solidFill>
                <a:srgbClr val="F51B55"/>
              </a:solidFill>
            </a:endParaRPr>
          </a:p>
        </p:txBody>
      </p:sp>
      <p:sp>
        <p:nvSpPr>
          <p:cNvPr id="23" name="文本框 22">
            <a:extLst>
              <a:ext uri="{FF2B5EF4-FFF2-40B4-BE49-F238E27FC236}">
                <a16:creationId xmlns:a16="http://schemas.microsoft.com/office/drawing/2014/main" id="{37A9F96F-A09D-F6D1-9CE9-4517480A6085}"/>
              </a:ext>
            </a:extLst>
          </p:cNvPr>
          <p:cNvSpPr txBox="1"/>
          <p:nvPr/>
        </p:nvSpPr>
        <p:spPr>
          <a:xfrm>
            <a:off x="5351149" y="1559245"/>
            <a:ext cx="5040653" cy="369332"/>
          </a:xfrm>
          <a:prstGeom prst="rect">
            <a:avLst/>
          </a:prstGeom>
          <a:noFill/>
        </p:spPr>
        <p:txBody>
          <a:bodyPr wrap="square" rtlCol="0">
            <a:spAutoFit/>
          </a:bodyPr>
          <a:lstStyle/>
          <a:p>
            <a:r>
              <a:rPr lang="zh-CN" altLang="en-US" b="1" dirty="0">
                <a:solidFill>
                  <a:srgbClr val="F51B55"/>
                </a:solidFill>
                <a:latin typeface="宋体" panose="02010600030101010101" pitchFamily="2" charset="-122"/>
                <a:ea typeface="宋体" panose="02010600030101010101" pitchFamily="2" charset="-122"/>
              </a:rPr>
              <a:t>返回</a:t>
            </a:r>
            <a:r>
              <a:rPr lang="en-US" altLang="zh-CN" b="1" dirty="0">
                <a:solidFill>
                  <a:srgbClr val="F51B55"/>
                </a:solidFill>
                <a:latin typeface="TimesNewRomanPSMT"/>
              </a:rPr>
              <a:t>ACK </a:t>
            </a:r>
            <a:r>
              <a:rPr lang="zh-CN" altLang="en-US" b="1" dirty="0">
                <a:solidFill>
                  <a:srgbClr val="F51B55"/>
                </a:solidFill>
                <a:latin typeface="宋体" panose="02010600030101010101" pitchFamily="2" charset="-122"/>
                <a:ea typeface="宋体" panose="02010600030101010101" pitchFamily="2" charset="-122"/>
              </a:rPr>
              <a:t>报文答复，</a:t>
            </a:r>
            <a:r>
              <a:rPr lang="en-US" altLang="zh-CN" b="1" dirty="0">
                <a:solidFill>
                  <a:srgbClr val="F51B55"/>
                </a:solidFill>
                <a:latin typeface="TimesNewRomanPSMT"/>
              </a:rPr>
              <a:t>client </a:t>
            </a:r>
            <a:r>
              <a:rPr lang="zh-CN" altLang="en-US" b="1" dirty="0">
                <a:solidFill>
                  <a:srgbClr val="F51B55"/>
                </a:solidFill>
                <a:latin typeface="宋体" panose="02010600030101010101" pitchFamily="2" charset="-122"/>
                <a:ea typeface="宋体" panose="02010600030101010101" pitchFamily="2" charset="-122"/>
              </a:rPr>
              <a:t>确认</a:t>
            </a:r>
            <a:r>
              <a:rPr lang="zh-CN" altLang="en-US" b="1" dirty="0">
                <a:solidFill>
                  <a:srgbClr val="F51B55"/>
                </a:solidFill>
                <a:latin typeface="TimesNewRomanPSMT"/>
              </a:rPr>
              <a:t> </a:t>
            </a:r>
            <a:r>
              <a:rPr lang="en-US" altLang="zh-CN" b="1" dirty="0">
                <a:solidFill>
                  <a:srgbClr val="F51B55"/>
                </a:solidFill>
                <a:latin typeface="TimesNewRomanPSMT"/>
              </a:rPr>
              <a:t>TCP </a:t>
            </a:r>
            <a:r>
              <a:rPr lang="zh-CN" altLang="en-US" b="1" dirty="0">
                <a:solidFill>
                  <a:srgbClr val="F51B55"/>
                </a:solidFill>
                <a:latin typeface="宋体" panose="02010600030101010101" pitchFamily="2" charset="-122"/>
                <a:ea typeface="宋体" panose="02010600030101010101" pitchFamily="2" charset="-122"/>
              </a:rPr>
              <a:t>建立成功 </a:t>
            </a:r>
          </a:p>
        </p:txBody>
      </p:sp>
      <p:sp>
        <p:nvSpPr>
          <p:cNvPr id="24" name="文本框 23">
            <a:extLst>
              <a:ext uri="{FF2B5EF4-FFF2-40B4-BE49-F238E27FC236}">
                <a16:creationId xmlns:a16="http://schemas.microsoft.com/office/drawing/2014/main" id="{828C6225-50A8-CE96-0D74-21DE2ABE544E}"/>
              </a:ext>
            </a:extLst>
          </p:cNvPr>
          <p:cNvSpPr txBox="1"/>
          <p:nvPr/>
        </p:nvSpPr>
        <p:spPr>
          <a:xfrm>
            <a:off x="4875312" y="3478911"/>
            <a:ext cx="3972154" cy="369332"/>
          </a:xfrm>
          <a:prstGeom prst="rect">
            <a:avLst/>
          </a:prstGeom>
          <a:noFill/>
        </p:spPr>
        <p:txBody>
          <a:bodyPr wrap="square" rtlCol="0">
            <a:spAutoFit/>
          </a:bodyPr>
          <a:lstStyle/>
          <a:p>
            <a:r>
              <a:rPr lang="zh-CN" altLang="en-US" sz="1800" b="1" dirty="0">
                <a:solidFill>
                  <a:srgbClr val="F51B55"/>
                </a:solidFill>
                <a:effectLst/>
                <a:latin typeface="SimSun" panose="02010600030101010101" pitchFamily="2" charset="-122"/>
                <a:ea typeface="SimSun" panose="02010600030101010101" pitchFamily="2" charset="-122"/>
              </a:rPr>
              <a:t>分配 </a:t>
            </a:r>
            <a:r>
              <a:rPr lang="en-US" altLang="zh-CN" sz="1800" b="1" dirty="0" err="1">
                <a:solidFill>
                  <a:srgbClr val="F51B55"/>
                </a:solidFill>
                <a:effectLst/>
                <a:latin typeface="TimesNewRomanPSMT"/>
              </a:rPr>
              <a:t>new_sock</a:t>
            </a:r>
            <a:r>
              <a:rPr lang="en-US" altLang="zh-CN" sz="1800" b="1" dirty="0">
                <a:solidFill>
                  <a:srgbClr val="F51B55"/>
                </a:solidFill>
                <a:effectLst/>
                <a:latin typeface="TimesNewRomanPSMT"/>
              </a:rPr>
              <a:t> </a:t>
            </a:r>
            <a:r>
              <a:rPr lang="zh-CN" altLang="en-US" sz="1800" b="1" dirty="0">
                <a:solidFill>
                  <a:srgbClr val="F51B55"/>
                </a:solidFill>
                <a:effectLst/>
                <a:latin typeface="SimSun" panose="02010600030101010101" pitchFamily="2" charset="-122"/>
                <a:ea typeface="SimSun" panose="02010600030101010101" pitchFamily="2" charset="-122"/>
              </a:rPr>
              <a:t>建立连接</a:t>
            </a:r>
            <a:endParaRPr lang="zh-CN" altLang="en-US" b="1" dirty="0">
              <a:solidFill>
                <a:srgbClr val="F51B55"/>
              </a:solidFill>
            </a:endParaRPr>
          </a:p>
        </p:txBody>
      </p:sp>
      <p:sp>
        <p:nvSpPr>
          <p:cNvPr id="27" name="文本占位符 1">
            <a:extLst>
              <a:ext uri="{FF2B5EF4-FFF2-40B4-BE49-F238E27FC236}">
                <a16:creationId xmlns:a16="http://schemas.microsoft.com/office/drawing/2014/main" id="{E2F8F4A4-B14B-E33A-9DBC-763DFCD7773F}"/>
              </a:ext>
            </a:extLst>
          </p:cNvPr>
          <p:cNvSpPr txBox="1">
            <a:spLocks/>
          </p:cNvSpPr>
          <p:nvPr/>
        </p:nvSpPr>
        <p:spPr>
          <a:xfrm>
            <a:off x="1227050" y="208847"/>
            <a:ext cx="4560696" cy="529569"/>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400" b="1" dirty="0">
                <a:solidFill>
                  <a:schemeClr val="tx1"/>
                </a:solidFill>
                <a:latin typeface="黑体" panose="02010609060101010101" pitchFamily="49" charset="-122"/>
                <a:ea typeface="黑体" panose="02010609060101010101" pitchFamily="49" charset="-122"/>
              </a:rPr>
              <a:t>1.2.1</a:t>
            </a:r>
            <a:r>
              <a:rPr kumimoji="1" lang="zh-CN" altLang="en-US" sz="2400" b="1" dirty="0">
                <a:solidFill>
                  <a:schemeClr val="tx1"/>
                </a:solidFill>
                <a:latin typeface="黑体" panose="02010609060101010101" pitchFamily="49" charset="-122"/>
                <a:ea typeface="黑体" panose="02010609060101010101" pitchFamily="49" charset="-122"/>
              </a:rPr>
              <a:t> 连接建立</a:t>
            </a:r>
          </a:p>
        </p:txBody>
      </p:sp>
    </p:spTree>
    <p:extLst>
      <p:ext uri="{BB962C8B-B14F-4D97-AF65-F5344CB8AC3E}">
        <p14:creationId xmlns:p14="http://schemas.microsoft.com/office/powerpoint/2010/main" val="2357225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09EC5B-29A4-8006-6729-5FE217E54905}"/>
            </a:ext>
          </a:extLst>
        </p:cNvPr>
        <p:cNvGrpSpPr/>
        <p:nvPr/>
      </p:nvGrpSpPr>
      <p:grpSpPr>
        <a:xfrm>
          <a:off x="0" y="0"/>
          <a:ext cx="0" cy="0"/>
          <a:chOff x="0" y="0"/>
          <a:chExt cx="0" cy="0"/>
        </a:xfrm>
      </p:grpSpPr>
      <p:sp>
        <p:nvSpPr>
          <p:cNvPr id="11" name="演示研究所 SlideLab.cc">
            <a:extLst>
              <a:ext uri="{FF2B5EF4-FFF2-40B4-BE49-F238E27FC236}">
                <a16:creationId xmlns:a16="http://schemas.microsoft.com/office/drawing/2014/main" id="{7FD2E91C-1E59-C5FF-4B6C-DA8593B1230D}"/>
              </a:ext>
            </a:extLst>
          </p:cNvPr>
          <p:cNvSpPr/>
          <p:nvPr/>
        </p:nvSpPr>
        <p:spPr bwMode="auto">
          <a:xfrm>
            <a:off x="1" y="0"/>
            <a:ext cx="1352581" cy="1086132"/>
          </a:xfrm>
          <a:custGeom>
            <a:avLst/>
            <a:gdLst>
              <a:gd name="connsiteX0" fmla="*/ 0 w 1352581"/>
              <a:gd name="connsiteY0" fmla="*/ 0 h 1086132"/>
              <a:gd name="connsiteX1" fmla="*/ 1352581 w 1352581"/>
              <a:gd name="connsiteY1" fmla="*/ 0 h 1086132"/>
              <a:gd name="connsiteX2" fmla="*/ 1341459 w 1352581"/>
              <a:gd name="connsiteY2" fmla="*/ 72870 h 1086132"/>
              <a:gd name="connsiteX3" fmla="*/ 98229 w 1352581"/>
              <a:gd name="connsiteY3" fmla="*/ 1086132 h 1086132"/>
              <a:gd name="connsiteX4" fmla="*/ 0 w 1352581"/>
              <a:gd name="connsiteY4" fmla="*/ 1081172 h 1086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581" h="1086132">
                <a:moveTo>
                  <a:pt x="0" y="0"/>
                </a:moveTo>
                <a:lnTo>
                  <a:pt x="1352581" y="0"/>
                </a:lnTo>
                <a:lnTo>
                  <a:pt x="1341459" y="72870"/>
                </a:lnTo>
                <a:cubicBezTo>
                  <a:pt x="1223129" y="651138"/>
                  <a:pt x="711478" y="1086132"/>
                  <a:pt x="98229" y="1086132"/>
                </a:cubicBezTo>
                <a:lnTo>
                  <a:pt x="0" y="1081172"/>
                </a:lnTo>
                <a:close/>
              </a:path>
            </a:pathLst>
          </a:custGeom>
          <a:solidFill>
            <a:schemeClr val="accent2"/>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pic>
        <p:nvPicPr>
          <p:cNvPr id="2" name="图片 1">
            <a:extLst>
              <a:ext uri="{FF2B5EF4-FFF2-40B4-BE49-F238E27FC236}">
                <a16:creationId xmlns:a16="http://schemas.microsoft.com/office/drawing/2014/main" id="{D4D0334D-F6FA-B145-CB1C-2D21B57E0AD9}"/>
              </a:ext>
            </a:extLst>
          </p:cNvPr>
          <p:cNvPicPr>
            <a:picLocks noChangeAspect="1"/>
          </p:cNvPicPr>
          <p:nvPr/>
        </p:nvPicPr>
        <p:blipFill rotWithShape="1">
          <a:blip r:embed="rId3"/>
          <a:srcRect l="18824" t="13650" r="27912" b="7493"/>
          <a:stretch/>
        </p:blipFill>
        <p:spPr bwMode="auto">
          <a:xfrm>
            <a:off x="0" y="1224888"/>
            <a:ext cx="4626057" cy="3690925"/>
          </a:xfrm>
          <a:prstGeom prst="rect">
            <a:avLst/>
          </a:prstGeom>
          <a:ln>
            <a:noFill/>
          </a:ln>
          <a:extLst>
            <a:ext uri="{53640926-AAD7-44D8-BBD7-CCE9431645EC}">
              <a14:shadowObscured xmlns:a14="http://schemas.microsoft.com/office/drawing/2010/main"/>
            </a:ext>
          </a:extLst>
        </p:spPr>
      </p:pic>
      <p:sp>
        <p:nvSpPr>
          <p:cNvPr id="10" name="演示研究所 SlideLab.cc">
            <a:extLst>
              <a:ext uri="{FF2B5EF4-FFF2-40B4-BE49-F238E27FC236}">
                <a16:creationId xmlns:a16="http://schemas.microsoft.com/office/drawing/2014/main" id="{EB8A434A-E6A4-0205-6E77-1B1D283CCC08}"/>
              </a:ext>
            </a:extLst>
          </p:cNvPr>
          <p:cNvSpPr/>
          <p:nvPr/>
        </p:nvSpPr>
        <p:spPr bwMode="auto">
          <a:xfrm>
            <a:off x="11447032" y="5887429"/>
            <a:ext cx="744968" cy="963720"/>
          </a:xfrm>
          <a:custGeom>
            <a:avLst/>
            <a:gdLst>
              <a:gd name="connsiteX0" fmla="*/ 744968 w 744968"/>
              <a:gd name="connsiteY0" fmla="*/ 0 h 963720"/>
              <a:gd name="connsiteX1" fmla="*/ 744968 w 744968"/>
              <a:gd name="connsiteY1" fmla="*/ 963720 h 963720"/>
              <a:gd name="connsiteX2" fmla="*/ 0 w 744968"/>
              <a:gd name="connsiteY2" fmla="*/ 963720 h 963720"/>
              <a:gd name="connsiteX3" fmla="*/ 15647 w 744968"/>
              <a:gd name="connsiteY3" fmla="*/ 808502 h 963720"/>
              <a:gd name="connsiteX4" fmla="*/ 650378 w 744968"/>
              <a:gd name="connsiteY4" fmla="*/ 34620 h 963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968" h="963720">
                <a:moveTo>
                  <a:pt x="744968" y="0"/>
                </a:moveTo>
                <a:lnTo>
                  <a:pt x="744968" y="963720"/>
                </a:lnTo>
                <a:lnTo>
                  <a:pt x="0" y="963720"/>
                </a:lnTo>
                <a:lnTo>
                  <a:pt x="15647" y="808502"/>
                </a:lnTo>
                <a:cubicBezTo>
                  <a:pt x="87248" y="458598"/>
                  <a:pt x="328845" y="170617"/>
                  <a:pt x="650378" y="34620"/>
                </a:cubicBezTo>
                <a:close/>
              </a:path>
            </a:pathLst>
          </a:custGeom>
          <a:solidFill>
            <a:schemeClr val="accent2">
              <a:alpha val="49000"/>
            </a:schemeClr>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nvGrpSpPr>
          <p:cNvPr id="12" name="演示研究所 SlideLab.cc">
            <a:extLst>
              <a:ext uri="{FF2B5EF4-FFF2-40B4-BE49-F238E27FC236}">
                <a16:creationId xmlns:a16="http://schemas.microsoft.com/office/drawing/2014/main" id="{44C16036-533A-EF53-2A6E-1ACB4E9842E9}"/>
              </a:ext>
            </a:extLst>
          </p:cNvPr>
          <p:cNvGrpSpPr/>
          <p:nvPr/>
        </p:nvGrpSpPr>
        <p:grpSpPr>
          <a:xfrm rot="5400000" flipH="1" flipV="1">
            <a:off x="11384554" y="59775"/>
            <a:ext cx="180734" cy="827714"/>
            <a:chOff x="11303000" y="2324100"/>
            <a:chExt cx="176784" cy="809625"/>
          </a:xfrm>
          <a:solidFill>
            <a:schemeClr val="accent1"/>
          </a:solidFill>
        </p:grpSpPr>
        <p:sp>
          <p:nvSpPr>
            <p:cNvPr id="13" name="演示研究所 SlideLab.cc">
              <a:extLst>
                <a:ext uri="{FF2B5EF4-FFF2-40B4-BE49-F238E27FC236}">
                  <a16:creationId xmlns:a16="http://schemas.microsoft.com/office/drawing/2014/main" id="{579AD6D4-B0FC-62FA-FDBC-3D9D4D3D72FA}"/>
                </a:ext>
              </a:extLst>
            </p:cNvPr>
            <p:cNvSpPr/>
            <p:nvPr/>
          </p:nvSpPr>
          <p:spPr>
            <a:xfrm>
              <a:off x="11303000" y="2324100"/>
              <a:ext cx="176784" cy="152400"/>
            </a:xfrm>
            <a:prstGeom prst="triangl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4" name="演示研究所 SlideLab.cc">
              <a:extLst>
                <a:ext uri="{FF2B5EF4-FFF2-40B4-BE49-F238E27FC236}">
                  <a16:creationId xmlns:a16="http://schemas.microsoft.com/office/drawing/2014/main" id="{F3C00A68-CE93-22DC-A480-7A33CFCE5F12}"/>
                </a:ext>
              </a:extLst>
            </p:cNvPr>
            <p:cNvSpPr/>
            <p:nvPr/>
          </p:nvSpPr>
          <p:spPr>
            <a:xfrm>
              <a:off x="11303000" y="2543175"/>
              <a:ext cx="176784" cy="152400"/>
            </a:xfrm>
            <a:prstGeom prst="triangl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5" name="演示研究所 SlideLab.cc">
              <a:extLst>
                <a:ext uri="{FF2B5EF4-FFF2-40B4-BE49-F238E27FC236}">
                  <a16:creationId xmlns:a16="http://schemas.microsoft.com/office/drawing/2014/main" id="{1DD0D34A-19D8-4D91-5EE8-F5053B6E8DFB}"/>
                </a:ext>
              </a:extLst>
            </p:cNvPr>
            <p:cNvSpPr/>
            <p:nvPr/>
          </p:nvSpPr>
          <p:spPr>
            <a:xfrm>
              <a:off x="11303000" y="2762250"/>
              <a:ext cx="176784" cy="152400"/>
            </a:xfrm>
            <a:prstGeom prst="triangl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6" name="演示研究所 SlideLab.cc">
              <a:extLst>
                <a:ext uri="{FF2B5EF4-FFF2-40B4-BE49-F238E27FC236}">
                  <a16:creationId xmlns:a16="http://schemas.microsoft.com/office/drawing/2014/main" id="{8D18276F-2370-602C-CADC-7659F405C183}"/>
                </a:ext>
              </a:extLst>
            </p:cNvPr>
            <p:cNvSpPr/>
            <p:nvPr/>
          </p:nvSpPr>
          <p:spPr>
            <a:xfrm>
              <a:off x="11303000" y="2981325"/>
              <a:ext cx="176784" cy="152400"/>
            </a:xfrm>
            <a:prstGeom prst="triangl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sp>
        <p:nvSpPr>
          <p:cNvPr id="17" name="演示研究所 SlideLab.cc">
            <a:extLst>
              <a:ext uri="{FF2B5EF4-FFF2-40B4-BE49-F238E27FC236}">
                <a16:creationId xmlns:a16="http://schemas.microsoft.com/office/drawing/2014/main" id="{42C3F6BE-FEA4-816C-1D39-6A083B60461E}"/>
              </a:ext>
            </a:extLst>
          </p:cNvPr>
          <p:cNvSpPr/>
          <p:nvPr/>
        </p:nvSpPr>
        <p:spPr bwMode="auto">
          <a:xfrm>
            <a:off x="335160" y="5929009"/>
            <a:ext cx="602041" cy="602041"/>
          </a:xfrm>
          <a:prstGeom prst="ellipse">
            <a:avLst/>
          </a:prstGeom>
          <a:solidFill>
            <a:schemeClr val="accent2"/>
          </a:solidFill>
          <a:ln>
            <a:noFill/>
          </a:ln>
        </p:spPr>
        <p:txBody>
          <a:bodyPr vert="horz" wrap="square" lIns="91440" tIns="45720" rIns="91440" bIns="45720" numCol="1" rtlCol="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sp>
        <p:nvSpPr>
          <p:cNvPr id="19" name="矩形 18">
            <a:extLst>
              <a:ext uri="{FF2B5EF4-FFF2-40B4-BE49-F238E27FC236}">
                <a16:creationId xmlns:a16="http://schemas.microsoft.com/office/drawing/2014/main" id="{946D570F-ADAA-BEFB-DB85-2B71884039DD}"/>
              </a:ext>
            </a:extLst>
          </p:cNvPr>
          <p:cNvSpPr/>
          <p:nvPr/>
        </p:nvSpPr>
        <p:spPr>
          <a:xfrm>
            <a:off x="4494421" y="6009717"/>
            <a:ext cx="3203157" cy="422616"/>
          </a:xfrm>
          <a:prstGeom prst="rect">
            <a:avLst/>
          </a:prstGeom>
          <a:solidFill>
            <a:schemeClr val="accent1"/>
          </a:solidFill>
        </p:spPr>
        <p:txBody>
          <a:bodyPr wrap="square">
            <a:spAutoFit/>
          </a:bodyPr>
          <a:lstStyle/>
          <a:p>
            <a:pPr defTabSz="1219170">
              <a:lnSpc>
                <a:spcPct val="130000"/>
              </a:lnSpc>
              <a:defRPr/>
            </a:pPr>
            <a:r>
              <a:rPr lang="zh-CN" altLang="en-US" b="1" kern="0" dirty="0">
                <a:solidFill>
                  <a:schemeClr val="bg1"/>
                </a:solidFill>
                <a:ea typeface="微软雅黑" charset="0"/>
              </a:rPr>
              <a:t>实现 </a:t>
            </a:r>
            <a:r>
              <a:rPr lang="en-US" altLang="zh-CN" b="1" kern="0" dirty="0">
                <a:solidFill>
                  <a:schemeClr val="bg1"/>
                </a:solidFill>
                <a:ea typeface="微软雅黑" charset="0"/>
              </a:rPr>
              <a:t>connect </a:t>
            </a:r>
            <a:r>
              <a:rPr lang="zh-CN" altLang="en-US" b="1" kern="0" dirty="0">
                <a:solidFill>
                  <a:schemeClr val="bg1"/>
                </a:solidFill>
                <a:ea typeface="微软雅黑" charset="0"/>
              </a:rPr>
              <a:t>和 </a:t>
            </a:r>
            <a:r>
              <a:rPr lang="en-US" altLang="zh-CN" b="1" kern="0" dirty="0">
                <a:solidFill>
                  <a:schemeClr val="bg1"/>
                </a:solidFill>
                <a:ea typeface="微软雅黑" charset="0"/>
              </a:rPr>
              <a:t>accept </a:t>
            </a:r>
            <a:r>
              <a:rPr lang="zh-CN" altLang="en-US" b="1" kern="0" dirty="0">
                <a:solidFill>
                  <a:schemeClr val="bg1"/>
                </a:solidFill>
                <a:ea typeface="微软雅黑" charset="0"/>
              </a:rPr>
              <a:t>接口 </a:t>
            </a:r>
            <a:endParaRPr lang="en-US" altLang="zh-CN" b="1" kern="0" dirty="0">
              <a:solidFill>
                <a:schemeClr val="bg1"/>
              </a:solidFill>
              <a:ea typeface="微软雅黑" charset="0"/>
            </a:endParaRPr>
          </a:p>
        </p:txBody>
      </p:sp>
      <p:graphicFrame>
        <p:nvGraphicFramePr>
          <p:cNvPr id="5" name="表格 4">
            <a:extLst>
              <a:ext uri="{FF2B5EF4-FFF2-40B4-BE49-F238E27FC236}">
                <a16:creationId xmlns:a16="http://schemas.microsoft.com/office/drawing/2014/main" id="{D48DE5AE-AD72-3E1A-3DDC-6EE859FD4C6D}"/>
              </a:ext>
            </a:extLst>
          </p:cNvPr>
          <p:cNvGraphicFramePr>
            <a:graphicFrameLocks noGrp="1"/>
          </p:cNvGraphicFramePr>
          <p:nvPr>
            <p:extLst>
              <p:ext uri="{D42A27DB-BD31-4B8C-83A1-F6EECF244321}">
                <p14:modId xmlns:p14="http://schemas.microsoft.com/office/powerpoint/2010/main" val="1746696876"/>
              </p:ext>
            </p:extLst>
          </p:nvPr>
        </p:nvGraphicFramePr>
        <p:xfrm>
          <a:off x="4327011" y="205556"/>
          <a:ext cx="5122926" cy="3026411"/>
        </p:xfrm>
        <a:graphic>
          <a:graphicData uri="http://schemas.openxmlformats.org/drawingml/2006/table">
            <a:tbl>
              <a:tblPr firstRow="1" firstCol="1" bandRow="1"/>
              <a:tblGrid>
                <a:gridCol w="5122926">
                  <a:extLst>
                    <a:ext uri="{9D8B030D-6E8A-4147-A177-3AD203B41FA5}">
                      <a16:colId xmlns:a16="http://schemas.microsoft.com/office/drawing/2014/main" val="1241973192"/>
                    </a:ext>
                  </a:extLst>
                </a:gridCol>
              </a:tblGrid>
              <a:tr h="265979">
                <a:tc>
                  <a:txBody>
                    <a:bodyPr/>
                    <a:lstStyle/>
                    <a:p>
                      <a:pPr algn="just"/>
                      <a:r>
                        <a:rPr lang="en-US" sz="1600" b="1" kern="0" dirty="0" err="1">
                          <a:solidFill>
                            <a:srgbClr val="4B6CB7"/>
                          </a:solidFill>
                          <a:effectLst/>
                          <a:latin typeface="Times New Roman" panose="02020603050405020304" pitchFamily="18" charset="0"/>
                          <a:ea typeface="宋体" panose="02010600030101010101" pitchFamily="2" charset="-122"/>
                          <a:cs typeface="+mn-cs"/>
                        </a:rPr>
                        <a:t>tju_accept</a:t>
                      </a:r>
                      <a:r>
                        <a:rPr lang="en-US" sz="1600" b="1" kern="0" dirty="0">
                          <a:solidFill>
                            <a:srgbClr val="4B6CB7"/>
                          </a:solidFill>
                          <a:effectLst/>
                          <a:latin typeface="Times New Roman" panose="02020603050405020304" pitchFamily="18" charset="0"/>
                          <a:ea typeface="宋体" panose="02010600030101010101" pitchFamily="2" charset="-122"/>
                          <a:cs typeface="+mn-cs"/>
                        </a:rPr>
                        <a:t>(</a:t>
                      </a:r>
                      <a:r>
                        <a:rPr lang="en-US" sz="1600" b="1" kern="0" dirty="0" err="1">
                          <a:solidFill>
                            <a:srgbClr val="4B6CB7"/>
                          </a:solidFill>
                          <a:effectLst/>
                          <a:latin typeface="Times New Roman" panose="02020603050405020304" pitchFamily="18" charset="0"/>
                          <a:ea typeface="宋体" panose="02010600030101010101" pitchFamily="2" charset="-122"/>
                          <a:cs typeface="+mn-cs"/>
                        </a:rPr>
                        <a:t>listen_sock</a:t>
                      </a:r>
                      <a:r>
                        <a:rPr lang="en-US" sz="1600" b="1" kern="0" dirty="0">
                          <a:solidFill>
                            <a:srgbClr val="4B6CB7"/>
                          </a:solidFill>
                          <a:effectLst/>
                          <a:latin typeface="Times New Roman" panose="02020603050405020304" pitchFamily="18" charset="0"/>
                          <a:ea typeface="宋体" panose="02010600030101010101" pitchFamily="2" charset="-122"/>
                          <a:cs typeface="+mn-cs"/>
                        </a:rPr>
                        <a:t>)                                                              </a:t>
                      </a:r>
                      <a:endParaRPr lang="zh-CN" altLang="en-US" sz="1600" b="1" kern="0" dirty="0">
                        <a:solidFill>
                          <a:srgbClr val="4B6CB7"/>
                        </a:solidFill>
                        <a:effectLst/>
                        <a:latin typeface="Times New Roman" panose="02020603050405020304" pitchFamily="18" charset="0"/>
                        <a:ea typeface="宋体" panose="02010600030101010101" pitchFamily="2" charset="-122"/>
                        <a:cs typeface="+mn-cs"/>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15238104"/>
                  </a:ext>
                </a:extLst>
              </a:tr>
              <a:tr h="2760432">
                <a:tc>
                  <a:txBody>
                    <a:bodyPr/>
                    <a:lstStyle/>
                    <a:p>
                      <a:pPr indent="304800" algn="just"/>
                      <a:r>
                        <a:rPr lang="en-US" sz="1600" kern="0" dirty="0">
                          <a:effectLst/>
                          <a:latin typeface="Times New Roman" panose="02020603050405020304" pitchFamily="18" charset="0"/>
                          <a:ea typeface="宋体" panose="02010600030101010101" pitchFamily="2" charset="-122"/>
                        </a:rPr>
                        <a:t>if</a:t>
                      </a:r>
                      <a:r>
                        <a:rPr lang="zh-CN" sz="1600" kern="0" dirty="0">
                          <a:effectLst/>
                          <a:latin typeface="Times New Roman" panose="02020603050405020304" pitchFamily="18" charset="0"/>
                          <a:ea typeface="宋体" panose="02010600030101010101" pitchFamily="2" charset="-122"/>
                        </a:rPr>
                        <a:t>全连接队列中无</a:t>
                      </a:r>
                      <a:r>
                        <a:rPr lang="en-US" sz="1600" kern="0" dirty="0">
                          <a:effectLst/>
                          <a:latin typeface="Times New Roman" panose="02020603050405020304" pitchFamily="18" charset="0"/>
                          <a:ea typeface="宋体" panose="02010600030101010101" pitchFamily="2" charset="-122"/>
                        </a:rPr>
                        <a:t>sock</a:t>
                      </a:r>
                      <a:r>
                        <a:rPr lang="zh-CN" sz="1600" kern="0" dirty="0">
                          <a:effectLst/>
                          <a:latin typeface="Times New Roman" panose="02020603050405020304" pitchFamily="18" charset="0"/>
                          <a:ea typeface="宋体" panose="02010600030101010101" pitchFamily="2" charset="-122"/>
                        </a:rPr>
                        <a:t>，则阻塞；</a:t>
                      </a:r>
                      <a:endParaRPr lang="zh-CN" sz="1600" kern="100" dirty="0">
                        <a:effectLst/>
                        <a:latin typeface="Times New Roman" panose="02020603050405020304" pitchFamily="18" charset="0"/>
                        <a:ea typeface="宋体" panose="02010600030101010101" pitchFamily="2" charset="-122"/>
                      </a:endParaRPr>
                    </a:p>
                    <a:p>
                      <a:pPr indent="304800" algn="just"/>
                      <a:r>
                        <a:rPr lang="en-US" sz="1600" kern="0" dirty="0">
                          <a:effectLst/>
                          <a:latin typeface="Times New Roman" panose="02020603050405020304" pitchFamily="18" charset="0"/>
                          <a:ea typeface="宋体" panose="02010600030101010101" pitchFamily="2" charset="-122"/>
                        </a:rPr>
                        <a:t>else</a:t>
                      </a:r>
                      <a:endParaRPr lang="zh-CN" sz="1600" kern="100" dirty="0">
                        <a:effectLst/>
                        <a:latin typeface="Times New Roman" panose="02020603050405020304" pitchFamily="18" charset="0"/>
                        <a:ea typeface="宋体" panose="02010600030101010101" pitchFamily="2" charset="-122"/>
                      </a:endParaRPr>
                    </a:p>
                    <a:p>
                      <a:pPr indent="304800" algn="just"/>
                      <a:r>
                        <a:rPr lang="en-US" sz="1600" kern="0" dirty="0">
                          <a:effectLst/>
                          <a:latin typeface="Times New Roman" panose="02020603050405020304" pitchFamily="18" charset="0"/>
                          <a:ea typeface="宋体" panose="02010600030101010101" pitchFamily="2" charset="-122"/>
                        </a:rPr>
                        <a:t>    </a:t>
                      </a:r>
                      <a:r>
                        <a:rPr lang="zh-CN" sz="1600" kern="0" dirty="0">
                          <a:effectLst/>
                          <a:latin typeface="Times New Roman" panose="02020603050405020304" pitchFamily="18" charset="0"/>
                          <a:ea typeface="宋体" panose="02010600030101010101" pitchFamily="2" charset="-122"/>
                        </a:rPr>
                        <a:t>队列变更</a:t>
                      </a:r>
                      <a:r>
                        <a:rPr lang="en-US" sz="1600" kern="0" dirty="0">
                          <a:effectLst/>
                          <a:latin typeface="Times New Roman" panose="02020603050405020304" pitchFamily="18" charset="0"/>
                          <a:ea typeface="宋体" panose="02010600030101010101" pitchFamily="2" charset="-122"/>
                        </a:rPr>
                        <a:t>(-1)</a:t>
                      </a:r>
                      <a:r>
                        <a:rPr lang="zh-CN" sz="1600" kern="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p>
                      <a:pPr algn="just"/>
                      <a:r>
                        <a:rPr lang="en-US" sz="1600" kern="0" dirty="0">
                          <a:effectLst/>
                          <a:latin typeface="Times New Roman" panose="02020603050405020304" pitchFamily="18" charset="0"/>
                          <a:ea typeface="宋体" panose="02010600030101010101" pitchFamily="2" charset="-122"/>
                        </a:rPr>
                        <a:t>        for(int </a:t>
                      </a:r>
                      <a:r>
                        <a:rPr lang="en-US" sz="1600" kern="0" dirty="0" err="1">
                          <a:effectLst/>
                          <a:latin typeface="Times New Roman" panose="02020603050405020304" pitchFamily="18" charset="0"/>
                          <a:ea typeface="宋体" panose="02010600030101010101" pitchFamily="2" charset="-122"/>
                        </a:rPr>
                        <a:t>i</a:t>
                      </a:r>
                      <a:r>
                        <a:rPr lang="en-US" sz="1600" kern="0" dirty="0">
                          <a:effectLst/>
                          <a:latin typeface="Times New Roman" panose="02020603050405020304" pitchFamily="18" charset="0"/>
                          <a:ea typeface="宋体" panose="02010600030101010101" pitchFamily="2" charset="-122"/>
                        </a:rPr>
                        <a:t>=0;i&lt;</a:t>
                      </a:r>
                      <a:r>
                        <a:rPr lang="en-US" sz="1600" kern="0" dirty="0" err="1">
                          <a:effectLst/>
                          <a:latin typeface="Times New Roman" panose="02020603050405020304" pitchFamily="18" charset="0"/>
                          <a:ea typeface="宋体" panose="02010600030101010101" pitchFamily="2" charset="-122"/>
                        </a:rPr>
                        <a:t>MAX_SOCK;i</a:t>
                      </a:r>
                      <a:r>
                        <a:rPr lang="en-US" sz="1600" kern="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p>
                      <a:pPr algn="just"/>
                      <a:r>
                        <a:rPr lang="en-US" sz="1600" kern="0" dirty="0">
                          <a:effectLst/>
                          <a:latin typeface="Times New Roman" panose="02020603050405020304" pitchFamily="18" charset="0"/>
                          <a:ea typeface="宋体" panose="02010600030101010101" pitchFamily="2" charset="-122"/>
                        </a:rPr>
                        <a:t>              if(</a:t>
                      </a:r>
                      <a:r>
                        <a:rPr lang="en-US" sz="1600" kern="0" dirty="0" err="1">
                          <a:effectLst/>
                          <a:latin typeface="Times New Roman" panose="02020603050405020304" pitchFamily="18" charset="0"/>
                          <a:ea typeface="宋体" panose="02010600030101010101" pitchFamily="2" charset="-122"/>
                        </a:rPr>
                        <a:t>acceptqueue</a:t>
                      </a:r>
                      <a:r>
                        <a:rPr lang="en-US" sz="1600" kern="0" dirty="0">
                          <a:effectLst/>
                          <a:latin typeface="Times New Roman" panose="02020603050405020304" pitchFamily="18" charset="0"/>
                          <a:ea typeface="宋体" panose="02010600030101010101" pitchFamily="2" charset="-122"/>
                        </a:rPr>
                        <a:t>[</a:t>
                      </a:r>
                      <a:r>
                        <a:rPr lang="en-US" sz="1600" kern="0" dirty="0" err="1">
                          <a:effectLst/>
                          <a:latin typeface="Times New Roman" panose="02020603050405020304" pitchFamily="18" charset="0"/>
                          <a:ea typeface="宋体" panose="02010600030101010101" pitchFamily="2" charset="-122"/>
                        </a:rPr>
                        <a:t>i</a:t>
                      </a:r>
                      <a:r>
                        <a:rPr lang="en-US" sz="1600" kern="0" dirty="0">
                          <a:effectLst/>
                          <a:latin typeface="Times New Roman" panose="02020603050405020304" pitchFamily="18" charset="0"/>
                          <a:ea typeface="宋体" panose="02010600030101010101" pitchFamily="2" charset="-122"/>
                        </a:rPr>
                        <a:t>]!=NULL)</a:t>
                      </a:r>
                      <a:endParaRPr lang="zh-CN" sz="1600" kern="100" dirty="0">
                        <a:effectLst/>
                        <a:latin typeface="Times New Roman" panose="02020603050405020304" pitchFamily="18" charset="0"/>
                        <a:ea typeface="宋体" panose="02010600030101010101" pitchFamily="2" charset="-122"/>
                      </a:endParaRPr>
                    </a:p>
                    <a:p>
                      <a:pPr algn="just"/>
                      <a:r>
                        <a:rPr lang="en-US" sz="1600" kern="0" dirty="0">
                          <a:effectLst/>
                          <a:latin typeface="Times New Roman" panose="02020603050405020304" pitchFamily="18" charset="0"/>
                          <a:ea typeface="宋体" panose="02010600030101010101" pitchFamily="2" charset="-122"/>
                        </a:rPr>
                        <a:t>                     </a:t>
                      </a:r>
                      <a:r>
                        <a:rPr lang="en-US" sz="1600" b="1" kern="0" dirty="0">
                          <a:solidFill>
                            <a:srgbClr val="FF0000"/>
                          </a:solidFill>
                          <a:effectLst/>
                          <a:latin typeface="Times New Roman" panose="02020603050405020304" pitchFamily="18" charset="0"/>
                          <a:ea typeface="宋体" panose="02010600030101010101" pitchFamily="2" charset="-122"/>
                        </a:rPr>
                        <a:t>// </a:t>
                      </a:r>
                      <a:r>
                        <a:rPr lang="zh-CN" sz="1600" b="1" kern="0" dirty="0">
                          <a:solidFill>
                            <a:srgbClr val="FF0000"/>
                          </a:solidFill>
                          <a:effectLst/>
                          <a:latin typeface="Times New Roman" panose="02020603050405020304" pitchFamily="18" charset="0"/>
                          <a:ea typeface="宋体" panose="02010600030101010101" pitchFamily="2" charset="-122"/>
                        </a:rPr>
                        <a:t>将接受的连接放入已建立的连接表中</a:t>
                      </a:r>
                      <a:endParaRPr lang="zh-CN" sz="1600" b="1" kern="100" dirty="0">
                        <a:solidFill>
                          <a:srgbClr val="FF0000"/>
                        </a:solidFill>
                        <a:effectLst/>
                        <a:latin typeface="Times New Roman" panose="02020603050405020304" pitchFamily="18" charset="0"/>
                        <a:ea typeface="宋体" panose="02010600030101010101" pitchFamily="2" charset="-122"/>
                      </a:endParaRPr>
                    </a:p>
                    <a:p>
                      <a:pPr indent="1066800" algn="just"/>
                      <a:r>
                        <a:rPr lang="en-US" sz="1600" kern="0" dirty="0" err="1">
                          <a:effectLst/>
                          <a:latin typeface="Times New Roman" panose="02020603050405020304" pitchFamily="18" charset="0"/>
                          <a:ea typeface="宋体" panose="02010600030101010101" pitchFamily="2" charset="-122"/>
                        </a:rPr>
                        <a:t>established_socks</a:t>
                      </a:r>
                      <a:r>
                        <a:rPr lang="en-US" sz="1600" kern="0" dirty="0">
                          <a:effectLst/>
                          <a:latin typeface="Times New Roman" panose="02020603050405020304" pitchFamily="18" charset="0"/>
                          <a:ea typeface="宋体" panose="02010600030101010101" pitchFamily="2" charset="-122"/>
                        </a:rPr>
                        <a:t>[</a:t>
                      </a:r>
                      <a:r>
                        <a:rPr lang="en-US" sz="1600" kern="0" dirty="0" err="1">
                          <a:effectLst/>
                          <a:latin typeface="Times New Roman" panose="02020603050405020304" pitchFamily="18" charset="0"/>
                          <a:ea typeface="宋体" panose="02010600030101010101" pitchFamily="2" charset="-122"/>
                        </a:rPr>
                        <a:t>i</a:t>
                      </a:r>
                      <a:r>
                        <a:rPr lang="en-US" sz="1600" kern="0" dirty="0">
                          <a:effectLst/>
                          <a:latin typeface="Times New Roman" panose="02020603050405020304" pitchFamily="18" charset="0"/>
                          <a:ea typeface="宋体" panose="02010600030101010101" pitchFamily="2" charset="-122"/>
                        </a:rPr>
                        <a:t>] = </a:t>
                      </a:r>
                      <a:r>
                        <a:rPr lang="en-US" sz="1600" kern="0" dirty="0" err="1">
                          <a:effectLst/>
                          <a:latin typeface="Times New Roman" panose="02020603050405020304" pitchFamily="18" charset="0"/>
                          <a:ea typeface="宋体" panose="02010600030101010101" pitchFamily="2" charset="-122"/>
                        </a:rPr>
                        <a:t>acceptqueue</a:t>
                      </a:r>
                      <a:r>
                        <a:rPr lang="en-US" sz="1600" kern="0" dirty="0">
                          <a:effectLst/>
                          <a:latin typeface="Times New Roman" panose="02020603050405020304" pitchFamily="18" charset="0"/>
                          <a:ea typeface="宋体" panose="02010600030101010101" pitchFamily="2" charset="-122"/>
                        </a:rPr>
                        <a:t>[</a:t>
                      </a:r>
                      <a:r>
                        <a:rPr lang="en-US" sz="1600" kern="0" dirty="0" err="1">
                          <a:effectLst/>
                          <a:latin typeface="Times New Roman" panose="02020603050405020304" pitchFamily="18" charset="0"/>
                          <a:ea typeface="宋体" panose="02010600030101010101" pitchFamily="2" charset="-122"/>
                        </a:rPr>
                        <a:t>i</a:t>
                      </a:r>
                      <a:r>
                        <a:rPr lang="en-US" sz="1600" kern="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p>
                      <a:pPr algn="just"/>
                      <a:r>
                        <a:rPr lang="en-US" sz="1600" kern="0" dirty="0">
                          <a:effectLst/>
                          <a:latin typeface="Times New Roman" panose="02020603050405020304" pitchFamily="18" charset="0"/>
                          <a:ea typeface="宋体" panose="02010600030101010101" pitchFamily="2" charset="-122"/>
                        </a:rPr>
                        <a:t>                     </a:t>
                      </a:r>
                      <a:r>
                        <a:rPr lang="en-US" sz="1600" kern="0" dirty="0" err="1">
                          <a:effectLst/>
                          <a:latin typeface="Times New Roman" panose="02020603050405020304" pitchFamily="18" charset="0"/>
                          <a:ea typeface="宋体" panose="02010600030101010101" pitchFamily="2" charset="-122"/>
                        </a:rPr>
                        <a:t>acceptqueue</a:t>
                      </a:r>
                      <a:r>
                        <a:rPr lang="en-US" sz="1600" kern="0" dirty="0">
                          <a:effectLst/>
                          <a:latin typeface="Times New Roman" panose="02020603050405020304" pitchFamily="18" charset="0"/>
                          <a:ea typeface="宋体" panose="02010600030101010101" pitchFamily="2" charset="-122"/>
                        </a:rPr>
                        <a:t>[</a:t>
                      </a:r>
                      <a:r>
                        <a:rPr lang="en-US" sz="1600" kern="0" dirty="0" err="1">
                          <a:effectLst/>
                          <a:latin typeface="Times New Roman" panose="02020603050405020304" pitchFamily="18" charset="0"/>
                          <a:ea typeface="宋体" panose="02010600030101010101" pitchFamily="2" charset="-122"/>
                        </a:rPr>
                        <a:t>i</a:t>
                      </a:r>
                      <a:r>
                        <a:rPr lang="en-US" sz="1600" kern="0" dirty="0">
                          <a:effectLst/>
                          <a:latin typeface="Times New Roman" panose="02020603050405020304" pitchFamily="18" charset="0"/>
                          <a:ea typeface="宋体" panose="02010600030101010101" pitchFamily="2" charset="-122"/>
                        </a:rPr>
                        <a:t>]=NULL;</a:t>
                      </a:r>
                      <a:endParaRPr lang="zh-CN" sz="1600" kern="100" dirty="0">
                        <a:effectLst/>
                        <a:latin typeface="Times New Roman" panose="02020603050405020304" pitchFamily="18" charset="0"/>
                        <a:ea typeface="宋体" panose="02010600030101010101" pitchFamily="2" charset="-122"/>
                      </a:endParaRPr>
                    </a:p>
                    <a:p>
                      <a:pPr marL="0" algn="just" defTabSz="914400" rtl="0" eaLnBrk="1" latinLnBrk="0" hangingPunct="1"/>
                      <a:r>
                        <a:rPr lang="en-US" sz="1600" kern="0" dirty="0">
                          <a:effectLst/>
                          <a:latin typeface="Times New Roman" panose="02020603050405020304" pitchFamily="18" charset="0"/>
                          <a:ea typeface="宋体" panose="02010600030101010101" pitchFamily="2" charset="-122"/>
                        </a:rPr>
                        <a:t>                     </a:t>
                      </a:r>
                      <a:r>
                        <a:rPr lang="en-US" sz="1600" b="1" kern="0" dirty="0">
                          <a:solidFill>
                            <a:srgbClr val="FF0000"/>
                          </a:solidFill>
                          <a:effectLst/>
                          <a:latin typeface="Times New Roman" panose="02020603050405020304" pitchFamily="18" charset="0"/>
                          <a:ea typeface="宋体" panose="02010600030101010101" pitchFamily="2" charset="-122"/>
                          <a:cs typeface="+mn-cs"/>
                        </a:rPr>
                        <a:t>// </a:t>
                      </a:r>
                      <a:r>
                        <a:rPr lang="zh-CN" altLang="en-US" sz="1600" b="1" kern="0" dirty="0">
                          <a:solidFill>
                            <a:srgbClr val="FF0000"/>
                          </a:solidFill>
                          <a:effectLst/>
                          <a:latin typeface="Times New Roman" panose="02020603050405020304" pitchFamily="18" charset="0"/>
                          <a:ea typeface="宋体" panose="02010600030101010101" pitchFamily="2" charset="-122"/>
                          <a:cs typeface="+mn-cs"/>
                        </a:rPr>
                        <a:t>设置新连接为当前连接</a:t>
                      </a:r>
                    </a:p>
                    <a:p>
                      <a:pPr algn="just"/>
                      <a:r>
                        <a:rPr lang="en-US" sz="1600" kern="0" dirty="0">
                          <a:effectLst/>
                          <a:latin typeface="Times New Roman" panose="02020603050405020304" pitchFamily="18" charset="0"/>
                          <a:ea typeface="宋体" panose="02010600030101010101" pitchFamily="2" charset="-122"/>
                        </a:rPr>
                        <a:t>                     </a:t>
                      </a:r>
                      <a:r>
                        <a:rPr lang="en-US" sz="1600" kern="0" dirty="0" err="1">
                          <a:effectLst/>
                          <a:latin typeface="Times New Roman" panose="02020603050405020304" pitchFamily="18" charset="0"/>
                          <a:ea typeface="宋体" panose="02010600030101010101" pitchFamily="2" charset="-122"/>
                        </a:rPr>
                        <a:t>new_conn</a:t>
                      </a:r>
                      <a:r>
                        <a:rPr lang="en-US" sz="1600" kern="0" dirty="0">
                          <a:effectLst/>
                          <a:latin typeface="Times New Roman" panose="02020603050405020304" pitchFamily="18" charset="0"/>
                          <a:ea typeface="宋体" panose="02010600030101010101" pitchFamily="2" charset="-122"/>
                        </a:rPr>
                        <a:t> = </a:t>
                      </a:r>
                      <a:r>
                        <a:rPr lang="en-US" sz="1600" kern="0" dirty="0" err="1">
                          <a:effectLst/>
                          <a:latin typeface="Times New Roman" panose="02020603050405020304" pitchFamily="18" charset="0"/>
                          <a:ea typeface="宋体" panose="02010600030101010101" pitchFamily="2" charset="-122"/>
                        </a:rPr>
                        <a:t>established_socks</a:t>
                      </a:r>
                      <a:r>
                        <a:rPr lang="en-US" sz="1600" kern="0" dirty="0">
                          <a:effectLst/>
                          <a:latin typeface="Times New Roman" panose="02020603050405020304" pitchFamily="18" charset="0"/>
                          <a:ea typeface="宋体" panose="02010600030101010101" pitchFamily="2" charset="-122"/>
                        </a:rPr>
                        <a:t>[</a:t>
                      </a:r>
                      <a:r>
                        <a:rPr lang="en-US" sz="1600" kern="0" dirty="0" err="1">
                          <a:effectLst/>
                          <a:latin typeface="Times New Roman" panose="02020603050405020304" pitchFamily="18" charset="0"/>
                          <a:ea typeface="宋体" panose="02010600030101010101" pitchFamily="2" charset="-122"/>
                        </a:rPr>
                        <a:t>i</a:t>
                      </a:r>
                      <a:r>
                        <a:rPr lang="en-US" sz="1600" kern="0" dirty="0">
                          <a:effectLst/>
                          <a:latin typeface="Times New Roman" panose="02020603050405020304" pitchFamily="18" charset="0"/>
                          <a:ea typeface="宋体" panose="02010600030101010101" pitchFamily="2" charset="-122"/>
                        </a:rPr>
                        <a:t>];</a:t>
                      </a:r>
                      <a:endParaRPr lang="zh-CN" sz="1600" kern="100" dirty="0">
                        <a:effectLst/>
                        <a:latin typeface="Times New Roman" panose="02020603050405020304" pitchFamily="18" charset="0"/>
                        <a:ea typeface="宋体" panose="02010600030101010101" pitchFamily="2" charset="-122"/>
                      </a:endParaRPr>
                    </a:p>
                    <a:p>
                      <a:pPr algn="just"/>
                      <a:r>
                        <a:rPr lang="en-US" sz="1600" kern="0" dirty="0">
                          <a:effectLst/>
                          <a:latin typeface="Times New Roman" panose="02020603050405020304" pitchFamily="18" charset="0"/>
                          <a:ea typeface="宋体" panose="02010600030101010101" pitchFamily="2" charset="-122"/>
                        </a:rPr>
                        <a:t>                     break;</a:t>
                      </a:r>
                      <a:endParaRPr lang="zh-CN" sz="16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68281416"/>
                  </a:ext>
                </a:extLst>
              </a:tr>
            </a:tbl>
          </a:graphicData>
        </a:graphic>
      </p:graphicFrame>
      <p:graphicFrame>
        <p:nvGraphicFramePr>
          <p:cNvPr id="18" name="表格 17">
            <a:extLst>
              <a:ext uri="{FF2B5EF4-FFF2-40B4-BE49-F238E27FC236}">
                <a16:creationId xmlns:a16="http://schemas.microsoft.com/office/drawing/2014/main" id="{6DB016ED-133F-D073-3E80-826F4B5A5285}"/>
              </a:ext>
            </a:extLst>
          </p:cNvPr>
          <p:cNvGraphicFramePr>
            <a:graphicFrameLocks noGrp="1"/>
          </p:cNvGraphicFramePr>
          <p:nvPr>
            <p:extLst>
              <p:ext uri="{D42A27DB-BD31-4B8C-83A1-F6EECF244321}">
                <p14:modId xmlns:p14="http://schemas.microsoft.com/office/powerpoint/2010/main" val="2323053197"/>
              </p:ext>
            </p:extLst>
          </p:nvPr>
        </p:nvGraphicFramePr>
        <p:xfrm>
          <a:off x="4328311" y="3626034"/>
          <a:ext cx="5122927" cy="2008201"/>
        </p:xfrm>
        <a:graphic>
          <a:graphicData uri="http://schemas.openxmlformats.org/drawingml/2006/table">
            <a:tbl>
              <a:tblPr firstRow="1" firstCol="1" bandRow="1"/>
              <a:tblGrid>
                <a:gridCol w="5122927">
                  <a:extLst>
                    <a:ext uri="{9D8B030D-6E8A-4147-A177-3AD203B41FA5}">
                      <a16:colId xmlns:a16="http://schemas.microsoft.com/office/drawing/2014/main" val="258009028"/>
                    </a:ext>
                  </a:extLst>
                </a:gridCol>
              </a:tblGrid>
              <a:tr h="301321">
                <a:tc>
                  <a:txBody>
                    <a:bodyPr/>
                    <a:lstStyle/>
                    <a:p>
                      <a:pPr marL="0" algn="just" defTabSz="914400" rtl="0" eaLnBrk="1" latinLnBrk="0" hangingPunct="1"/>
                      <a:r>
                        <a:rPr lang="en-US" sz="1600" b="1" kern="0" dirty="0" err="1">
                          <a:solidFill>
                            <a:srgbClr val="4B6CB7"/>
                          </a:solidFill>
                          <a:effectLst/>
                          <a:latin typeface="Times New Roman" panose="02020603050405020304" pitchFamily="18" charset="0"/>
                          <a:ea typeface="宋体" panose="02010600030101010101" pitchFamily="2" charset="-122"/>
                          <a:cs typeface="+mn-cs"/>
                        </a:rPr>
                        <a:t>tju_connect</a:t>
                      </a:r>
                      <a:r>
                        <a:rPr lang="en-US" sz="1600" b="1" kern="0" dirty="0">
                          <a:solidFill>
                            <a:srgbClr val="4B6CB7"/>
                          </a:solidFill>
                          <a:effectLst/>
                          <a:latin typeface="Times New Roman" panose="02020603050405020304" pitchFamily="18" charset="0"/>
                          <a:ea typeface="宋体" panose="02010600030101010101" pitchFamily="2" charset="-122"/>
                          <a:cs typeface="+mn-cs"/>
                        </a:rPr>
                        <a:t>(sock, </a:t>
                      </a:r>
                      <a:r>
                        <a:rPr lang="en-US" sz="1600" b="1" kern="0" dirty="0" err="1">
                          <a:solidFill>
                            <a:srgbClr val="4B6CB7"/>
                          </a:solidFill>
                          <a:effectLst/>
                          <a:latin typeface="Times New Roman" panose="02020603050405020304" pitchFamily="18" charset="0"/>
                          <a:ea typeface="宋体" panose="02010600030101010101" pitchFamily="2" charset="-122"/>
                          <a:cs typeface="+mn-cs"/>
                        </a:rPr>
                        <a:t>target_addr</a:t>
                      </a:r>
                      <a:r>
                        <a:rPr lang="en-US" sz="1600" b="1" kern="0" dirty="0">
                          <a:solidFill>
                            <a:srgbClr val="4B6CB7"/>
                          </a:solidFill>
                          <a:effectLst/>
                          <a:latin typeface="Times New Roman" panose="02020603050405020304" pitchFamily="18" charset="0"/>
                          <a:ea typeface="宋体" panose="02010600030101010101" pitchFamily="2" charset="-122"/>
                          <a:cs typeface="+mn-cs"/>
                        </a:rPr>
                        <a:t>)                                                              </a:t>
                      </a:r>
                      <a:endParaRPr lang="zh-CN" altLang="en-US" sz="1600" b="1" kern="0" dirty="0">
                        <a:solidFill>
                          <a:srgbClr val="4B6CB7"/>
                        </a:solidFill>
                        <a:effectLst/>
                        <a:latin typeface="Times New Roman" panose="02020603050405020304" pitchFamily="18" charset="0"/>
                        <a:ea typeface="宋体" panose="02010600030101010101" pitchFamily="2" charset="-122"/>
                        <a:cs typeface="+mn-cs"/>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85761602"/>
                  </a:ext>
                </a:extLst>
              </a:tr>
              <a:tr h="1705756">
                <a:tc>
                  <a:txBody>
                    <a:bodyPr/>
                    <a:lstStyle/>
                    <a:p>
                      <a:pPr marL="0" indent="304800" algn="just" defTabSz="914400" rtl="0" eaLnBrk="1" latinLnBrk="0" hangingPunct="1"/>
                      <a:r>
                        <a:rPr lang="zh-CN" altLang="en-US" sz="1600" b="1" kern="0" dirty="0">
                          <a:solidFill>
                            <a:srgbClr val="FF0000"/>
                          </a:solidFill>
                          <a:effectLst/>
                          <a:latin typeface="Times New Roman" panose="02020603050405020304" pitchFamily="18" charset="0"/>
                          <a:ea typeface="宋体" panose="02010600030101010101" pitchFamily="2" charset="-122"/>
                          <a:cs typeface="+mn-cs"/>
                        </a:rPr>
                        <a:t>给</a:t>
                      </a:r>
                      <a:r>
                        <a:rPr lang="en-US" sz="1600" b="1" kern="0" dirty="0">
                          <a:solidFill>
                            <a:srgbClr val="FF0000"/>
                          </a:solidFill>
                          <a:effectLst/>
                          <a:latin typeface="Times New Roman" panose="02020603050405020304" pitchFamily="18" charset="0"/>
                          <a:ea typeface="宋体" panose="02010600030101010101" pitchFamily="2" charset="-122"/>
                          <a:cs typeface="+mn-cs"/>
                        </a:rPr>
                        <a:t>sock</a:t>
                      </a:r>
                      <a:r>
                        <a:rPr lang="zh-CN" altLang="en-US" sz="1600" b="1" kern="0" dirty="0">
                          <a:solidFill>
                            <a:srgbClr val="FF0000"/>
                          </a:solidFill>
                          <a:effectLst/>
                          <a:latin typeface="Times New Roman" panose="02020603050405020304" pitchFamily="18" charset="0"/>
                          <a:ea typeface="宋体" panose="02010600030101010101" pitchFamily="2" charset="-122"/>
                          <a:cs typeface="+mn-cs"/>
                        </a:rPr>
                        <a:t>绑定本地和目标</a:t>
                      </a:r>
                      <a:r>
                        <a:rPr lang="en-US" sz="1600" b="1" kern="0" dirty="0" err="1">
                          <a:solidFill>
                            <a:srgbClr val="FF0000"/>
                          </a:solidFill>
                          <a:effectLst/>
                          <a:latin typeface="Times New Roman" panose="02020603050405020304" pitchFamily="18" charset="0"/>
                          <a:ea typeface="宋体" panose="02010600030101010101" pitchFamily="2" charset="-122"/>
                          <a:cs typeface="+mn-cs"/>
                        </a:rPr>
                        <a:t>ip</a:t>
                      </a:r>
                      <a:r>
                        <a:rPr lang="zh-CN" altLang="en-US" sz="1600" b="1" kern="0" dirty="0">
                          <a:solidFill>
                            <a:srgbClr val="FF0000"/>
                          </a:solidFill>
                          <a:effectLst/>
                          <a:latin typeface="Times New Roman" panose="02020603050405020304" pitchFamily="18" charset="0"/>
                          <a:ea typeface="宋体" panose="02010600030101010101" pitchFamily="2" charset="-122"/>
                          <a:cs typeface="+mn-cs"/>
                        </a:rPr>
                        <a:t>址及端口</a:t>
                      </a:r>
                    </a:p>
                    <a:p>
                      <a:pPr marL="0" indent="304800" algn="just" defTabSz="914400" rtl="0" eaLnBrk="1" latinLnBrk="0" hangingPunct="1"/>
                      <a:r>
                        <a:rPr lang="zh-CN" altLang="en-US" sz="1600" b="1" kern="0" dirty="0">
                          <a:solidFill>
                            <a:srgbClr val="FF0000"/>
                          </a:solidFill>
                          <a:effectLst/>
                          <a:latin typeface="Times New Roman" panose="02020603050405020304" pitchFamily="18" charset="0"/>
                          <a:ea typeface="宋体" panose="02010600030101010101" pitchFamily="2" charset="-122"/>
                          <a:cs typeface="+mn-cs"/>
                        </a:rPr>
                        <a:t>将建立了连接的</a:t>
                      </a:r>
                      <a:r>
                        <a:rPr lang="en-US" sz="1600" b="1" kern="0" dirty="0">
                          <a:solidFill>
                            <a:srgbClr val="FF0000"/>
                          </a:solidFill>
                          <a:effectLst/>
                          <a:latin typeface="Times New Roman" panose="02020603050405020304" pitchFamily="18" charset="0"/>
                          <a:ea typeface="宋体" panose="02010600030101010101" pitchFamily="2" charset="-122"/>
                          <a:cs typeface="+mn-cs"/>
                        </a:rPr>
                        <a:t>socket</a:t>
                      </a:r>
                      <a:r>
                        <a:rPr lang="zh-CN" altLang="en-US" sz="1600" b="1" kern="0" dirty="0">
                          <a:solidFill>
                            <a:srgbClr val="FF0000"/>
                          </a:solidFill>
                          <a:effectLst/>
                          <a:latin typeface="Times New Roman" panose="02020603050405020304" pitchFamily="18" charset="0"/>
                          <a:ea typeface="宋体" panose="02010600030101010101" pitchFamily="2" charset="-122"/>
                          <a:cs typeface="+mn-cs"/>
                        </a:rPr>
                        <a:t>放入内核已建立连接哈希表中</a:t>
                      </a:r>
                    </a:p>
                    <a:p>
                      <a:pPr marL="0" algn="just" defTabSz="914400" rtl="0" eaLnBrk="1" latinLnBrk="0" hangingPunct="1"/>
                      <a:r>
                        <a:rPr lang="en-US" sz="1600" b="1" kern="0" dirty="0">
                          <a:solidFill>
                            <a:srgbClr val="FF0000"/>
                          </a:solidFill>
                          <a:effectLst/>
                          <a:latin typeface="Times New Roman" panose="02020603050405020304" pitchFamily="18" charset="0"/>
                          <a:ea typeface="宋体" panose="02010600030101010101" pitchFamily="2" charset="-122"/>
                          <a:cs typeface="+mn-cs"/>
                        </a:rPr>
                        <a:t>      // </a:t>
                      </a:r>
                      <a:r>
                        <a:rPr lang="zh-CN" altLang="en-US" sz="1600" b="1" kern="0" dirty="0">
                          <a:solidFill>
                            <a:srgbClr val="FF0000"/>
                          </a:solidFill>
                          <a:effectLst/>
                          <a:latin typeface="Times New Roman" panose="02020603050405020304" pitchFamily="18" charset="0"/>
                          <a:ea typeface="宋体" panose="02010600030101010101" pitchFamily="2" charset="-122"/>
                          <a:cs typeface="+mn-cs"/>
                        </a:rPr>
                        <a:t>发送</a:t>
                      </a:r>
                      <a:r>
                        <a:rPr lang="en-US" sz="1600" b="1" kern="0" dirty="0">
                          <a:solidFill>
                            <a:srgbClr val="FF0000"/>
                          </a:solidFill>
                          <a:effectLst/>
                          <a:latin typeface="Times New Roman" panose="02020603050405020304" pitchFamily="18" charset="0"/>
                          <a:ea typeface="宋体" panose="02010600030101010101" pitchFamily="2" charset="-122"/>
                          <a:cs typeface="+mn-cs"/>
                        </a:rPr>
                        <a:t>SYN</a:t>
                      </a:r>
                    </a:p>
                    <a:p>
                      <a:pPr marL="0" algn="just" defTabSz="914400" rtl="0" eaLnBrk="1" latinLnBrk="0" hangingPunct="1"/>
                      <a:r>
                        <a:rPr lang="en-US" sz="1600" kern="0" dirty="0">
                          <a:solidFill>
                            <a:schemeClr val="tx1"/>
                          </a:solidFill>
                          <a:effectLst/>
                          <a:latin typeface="Times New Roman" panose="02020603050405020304" pitchFamily="18" charset="0"/>
                          <a:ea typeface="宋体" panose="02010600030101010101" pitchFamily="2" charset="-122"/>
                          <a:cs typeface="+mn-cs"/>
                        </a:rPr>
                        <a:t>      Create packet; </a:t>
                      </a:r>
                      <a:endParaRPr lang="zh-CN" altLang="en-US" sz="1600" kern="0" dirty="0">
                        <a:solidFill>
                          <a:schemeClr val="tx1"/>
                        </a:solidFill>
                        <a:effectLst/>
                        <a:latin typeface="Times New Roman" panose="02020603050405020304" pitchFamily="18" charset="0"/>
                        <a:ea typeface="宋体" panose="02010600030101010101" pitchFamily="2" charset="-122"/>
                        <a:cs typeface="+mn-cs"/>
                      </a:endParaRPr>
                    </a:p>
                    <a:p>
                      <a:pPr marL="0" indent="304800" algn="just" defTabSz="914400" rtl="0" eaLnBrk="1" latinLnBrk="0" hangingPunct="1"/>
                      <a:r>
                        <a:rPr lang="en-US" sz="1600" kern="0" dirty="0">
                          <a:solidFill>
                            <a:schemeClr val="tx1"/>
                          </a:solidFill>
                          <a:effectLst/>
                          <a:latin typeface="Times New Roman" panose="02020603050405020304" pitchFamily="18" charset="0"/>
                          <a:ea typeface="宋体" panose="02010600030101010101" pitchFamily="2" charset="-122"/>
                          <a:cs typeface="+mn-cs"/>
                        </a:rPr>
                        <a:t>sendToLayer3(syn, LEN);</a:t>
                      </a:r>
                      <a:endParaRPr lang="zh-CN" altLang="en-US" sz="1600" kern="0" dirty="0">
                        <a:solidFill>
                          <a:schemeClr val="tx1"/>
                        </a:solidFill>
                        <a:effectLst/>
                        <a:latin typeface="Times New Roman" panose="02020603050405020304" pitchFamily="18" charset="0"/>
                        <a:ea typeface="宋体" panose="02010600030101010101" pitchFamily="2" charset="-122"/>
                        <a:cs typeface="+mn-cs"/>
                      </a:endParaRPr>
                    </a:p>
                    <a:p>
                      <a:pPr marL="0" algn="just" defTabSz="914400" rtl="0" eaLnBrk="1" latinLnBrk="0" hangingPunct="1"/>
                      <a:r>
                        <a:rPr lang="en-US" sz="1600" kern="0" dirty="0">
                          <a:solidFill>
                            <a:schemeClr val="tx1"/>
                          </a:solidFill>
                          <a:effectLst/>
                          <a:latin typeface="Times New Roman" panose="02020603050405020304" pitchFamily="18" charset="0"/>
                          <a:ea typeface="宋体" panose="02010600030101010101" pitchFamily="2" charset="-122"/>
                          <a:cs typeface="+mn-cs"/>
                        </a:rPr>
                        <a:t>      sock-&gt;state = SYN_SENT;</a:t>
                      </a:r>
                      <a:endParaRPr lang="zh-CN" altLang="en-US" sz="1600" kern="0" dirty="0">
                        <a:solidFill>
                          <a:schemeClr val="tx1"/>
                        </a:solidFill>
                        <a:effectLst/>
                        <a:latin typeface="Times New Roman" panose="02020603050405020304" pitchFamily="18" charset="0"/>
                        <a:ea typeface="宋体" panose="02010600030101010101" pitchFamily="2" charset="-122"/>
                        <a:cs typeface="+mn-cs"/>
                      </a:endParaRPr>
                    </a:p>
                    <a:p>
                      <a:pPr marL="0" algn="just" defTabSz="914400" rtl="0" eaLnBrk="1" latinLnBrk="0" hangingPunct="1"/>
                      <a:r>
                        <a:rPr lang="en-US" sz="1600" kern="0" dirty="0">
                          <a:solidFill>
                            <a:schemeClr val="tx1"/>
                          </a:solidFill>
                          <a:effectLst/>
                          <a:latin typeface="Times New Roman" panose="02020603050405020304" pitchFamily="18" charset="0"/>
                          <a:ea typeface="宋体" panose="02010600030101010101" pitchFamily="2" charset="-122"/>
                          <a:cs typeface="+mn-cs"/>
                        </a:rPr>
                        <a:t>      </a:t>
                      </a:r>
                      <a:r>
                        <a:rPr lang="zh-CN" altLang="en-US" sz="1600" b="1" kern="0" dirty="0">
                          <a:solidFill>
                            <a:srgbClr val="FF0000"/>
                          </a:solidFill>
                          <a:effectLst/>
                          <a:latin typeface="Times New Roman" panose="02020603050405020304" pitchFamily="18" charset="0"/>
                          <a:ea typeface="宋体" panose="02010600030101010101" pitchFamily="2" charset="-122"/>
                          <a:cs typeface="+mn-cs"/>
                        </a:rPr>
                        <a:t>阻塞等待直到</a:t>
                      </a:r>
                      <a:r>
                        <a:rPr lang="en-US" sz="1600" b="1" kern="0" dirty="0">
                          <a:solidFill>
                            <a:srgbClr val="FF0000"/>
                          </a:solidFill>
                          <a:effectLst/>
                          <a:latin typeface="Times New Roman" panose="02020603050405020304" pitchFamily="18" charset="0"/>
                          <a:ea typeface="宋体" panose="02010600030101010101" pitchFamily="2" charset="-122"/>
                          <a:cs typeface="+mn-cs"/>
                        </a:rPr>
                        <a:t> socket </a:t>
                      </a:r>
                      <a:r>
                        <a:rPr lang="zh-CN" altLang="en-US" sz="1600" b="1" kern="0" dirty="0">
                          <a:solidFill>
                            <a:srgbClr val="FF0000"/>
                          </a:solidFill>
                          <a:effectLst/>
                          <a:latin typeface="Times New Roman" panose="02020603050405020304" pitchFamily="18" charset="0"/>
                          <a:ea typeface="宋体" panose="02010600030101010101" pitchFamily="2" charset="-122"/>
                          <a:cs typeface="+mn-cs"/>
                        </a:rPr>
                        <a:t>状态变为</a:t>
                      </a:r>
                      <a:r>
                        <a:rPr lang="en-US" sz="1600" b="1" kern="0" dirty="0">
                          <a:solidFill>
                            <a:srgbClr val="FF0000"/>
                          </a:solidFill>
                          <a:effectLst/>
                          <a:latin typeface="Times New Roman" panose="02020603050405020304" pitchFamily="18" charset="0"/>
                          <a:ea typeface="宋体" panose="02010600030101010101" pitchFamily="2" charset="-122"/>
                          <a:cs typeface="+mn-cs"/>
                        </a:rPr>
                        <a:t>ESTABLISHED</a:t>
                      </a:r>
                      <a:endParaRPr lang="zh-CN" altLang="en-US" sz="1600" b="1" kern="0" dirty="0">
                        <a:solidFill>
                          <a:srgbClr val="FF0000"/>
                        </a:solidFill>
                        <a:effectLst/>
                        <a:latin typeface="Times New Roman" panose="02020603050405020304" pitchFamily="18" charset="0"/>
                        <a:ea typeface="宋体" panose="02010600030101010101" pitchFamily="2" charset="-122"/>
                        <a:cs typeface="+mn-cs"/>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26863832"/>
                  </a:ext>
                </a:extLst>
              </a:tr>
            </a:tbl>
          </a:graphicData>
        </a:graphic>
      </p:graphicFrame>
      <p:sp>
        <p:nvSpPr>
          <p:cNvPr id="20" name="文本占位符 1">
            <a:extLst>
              <a:ext uri="{FF2B5EF4-FFF2-40B4-BE49-F238E27FC236}">
                <a16:creationId xmlns:a16="http://schemas.microsoft.com/office/drawing/2014/main" id="{23FE1C8B-C816-4925-AE78-9855AD4D1230}"/>
              </a:ext>
            </a:extLst>
          </p:cNvPr>
          <p:cNvSpPr txBox="1">
            <a:spLocks/>
          </p:cNvSpPr>
          <p:nvPr/>
        </p:nvSpPr>
        <p:spPr>
          <a:xfrm>
            <a:off x="1227050" y="208847"/>
            <a:ext cx="4560696" cy="529569"/>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400" b="1" dirty="0">
                <a:solidFill>
                  <a:schemeClr val="tx1"/>
                </a:solidFill>
                <a:latin typeface="黑体" panose="02010609060101010101" pitchFamily="49" charset="-122"/>
                <a:ea typeface="黑体" panose="02010609060101010101" pitchFamily="49" charset="-122"/>
              </a:rPr>
              <a:t>1.2.1</a:t>
            </a:r>
            <a:r>
              <a:rPr kumimoji="1" lang="zh-CN" altLang="en-US" sz="2400" b="1" dirty="0">
                <a:solidFill>
                  <a:schemeClr val="tx1"/>
                </a:solidFill>
                <a:latin typeface="黑体" panose="02010609060101010101" pitchFamily="49" charset="-122"/>
                <a:ea typeface="黑体" panose="02010609060101010101" pitchFamily="49" charset="-122"/>
              </a:rPr>
              <a:t> 连接建立</a:t>
            </a:r>
          </a:p>
        </p:txBody>
      </p:sp>
    </p:spTree>
    <p:extLst>
      <p:ext uri="{BB962C8B-B14F-4D97-AF65-F5344CB8AC3E}">
        <p14:creationId xmlns:p14="http://schemas.microsoft.com/office/powerpoint/2010/main" val="7546633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5.2.9"/>
  <p:tag name="RESOURCELIBID_ANIM" val="553752"/>
</p:tagLst>
</file>

<file path=ppt/tags/tag10.xml><?xml version="1.0" encoding="utf-8"?>
<p:tagLst xmlns:a="http://schemas.openxmlformats.org/drawingml/2006/main" xmlns:r="http://schemas.openxmlformats.org/officeDocument/2006/relationships" xmlns:p="http://schemas.openxmlformats.org/presentationml/2006/main">
  <p:tag name="PA" val="v5.2.9"/>
  <p:tag name="RESOURCELIBID_ANIM" val="553752"/>
</p:tagLst>
</file>

<file path=ppt/tags/tag11.xml><?xml version="1.0" encoding="utf-8"?>
<p:tagLst xmlns:a="http://schemas.openxmlformats.org/drawingml/2006/main" xmlns:r="http://schemas.openxmlformats.org/officeDocument/2006/relationships" xmlns:p="http://schemas.openxmlformats.org/presentationml/2006/main">
  <p:tag name="PA" val="v5.2.9"/>
  <p:tag name="RESOURCELIBID_ANIM" val="553752"/>
</p:tagLst>
</file>

<file path=ppt/tags/tag12.xml><?xml version="1.0" encoding="utf-8"?>
<p:tagLst xmlns:a="http://schemas.openxmlformats.org/drawingml/2006/main" xmlns:r="http://schemas.openxmlformats.org/officeDocument/2006/relationships" xmlns:p="http://schemas.openxmlformats.org/presentationml/2006/main">
  <p:tag name="PA" val="v5.2.9"/>
  <p:tag name="RESOURCELIBID_ANIM" val="553752"/>
</p:tagLst>
</file>

<file path=ppt/tags/tag13.xml><?xml version="1.0" encoding="utf-8"?>
<p:tagLst xmlns:a="http://schemas.openxmlformats.org/drawingml/2006/main" xmlns:r="http://schemas.openxmlformats.org/officeDocument/2006/relationships" xmlns:p="http://schemas.openxmlformats.org/presentationml/2006/main">
  <p:tag name="PA" val="v5.2.9"/>
  <p:tag name="RESOURCELIBID_ANIM" val="553752"/>
</p:tagLst>
</file>

<file path=ppt/tags/tag14.xml><?xml version="1.0" encoding="utf-8"?>
<p:tagLst xmlns:a="http://schemas.openxmlformats.org/drawingml/2006/main" xmlns:r="http://schemas.openxmlformats.org/officeDocument/2006/relationships" xmlns:p="http://schemas.openxmlformats.org/presentationml/2006/main">
  <p:tag name="PA" val="v5.2.9"/>
  <p:tag name="RESOURCELIBID_ANIM" val="553752"/>
</p:tagLst>
</file>

<file path=ppt/tags/tag15.xml><?xml version="1.0" encoding="utf-8"?>
<p:tagLst xmlns:a="http://schemas.openxmlformats.org/drawingml/2006/main" xmlns:r="http://schemas.openxmlformats.org/officeDocument/2006/relationships" xmlns:p="http://schemas.openxmlformats.org/presentationml/2006/main">
  <p:tag name="PA" val="v5.2.9"/>
  <p:tag name="RESOURCELIBID_ANIM" val="553752"/>
</p:tagLst>
</file>

<file path=ppt/tags/tag16.xml><?xml version="1.0" encoding="utf-8"?>
<p:tagLst xmlns:a="http://schemas.openxmlformats.org/drawingml/2006/main" xmlns:r="http://schemas.openxmlformats.org/officeDocument/2006/relationships" xmlns:p="http://schemas.openxmlformats.org/presentationml/2006/main">
  <p:tag name="PA" val="v5.2.9"/>
  <p:tag name="RESOURCELIBID_ANIM" val="553752"/>
</p:tagLst>
</file>

<file path=ppt/tags/tag17.xml><?xml version="1.0" encoding="utf-8"?>
<p:tagLst xmlns:a="http://schemas.openxmlformats.org/drawingml/2006/main" xmlns:r="http://schemas.openxmlformats.org/officeDocument/2006/relationships" xmlns:p="http://schemas.openxmlformats.org/presentationml/2006/main">
  <p:tag name="PA" val="v5.2.9"/>
  <p:tag name="RESOURCELIBID_ANIM" val="553752"/>
</p:tagLst>
</file>

<file path=ppt/tags/tag18.xml><?xml version="1.0" encoding="utf-8"?>
<p:tagLst xmlns:a="http://schemas.openxmlformats.org/drawingml/2006/main" xmlns:r="http://schemas.openxmlformats.org/officeDocument/2006/relationships" xmlns:p="http://schemas.openxmlformats.org/presentationml/2006/main">
  <p:tag name="PA" val="v5.2.9"/>
  <p:tag name="RESOURCELIBID_ANIM" val="553752"/>
</p:tagLst>
</file>

<file path=ppt/tags/tag19.xml><?xml version="1.0" encoding="utf-8"?>
<p:tagLst xmlns:a="http://schemas.openxmlformats.org/drawingml/2006/main" xmlns:r="http://schemas.openxmlformats.org/officeDocument/2006/relationships" xmlns:p="http://schemas.openxmlformats.org/presentationml/2006/main">
  <p:tag name="PA" val="v5.2.9"/>
  <p:tag name="RESOURCELIBID_ANIM" val="553752"/>
</p:tagLst>
</file>

<file path=ppt/tags/tag2.xml><?xml version="1.0" encoding="utf-8"?>
<p:tagLst xmlns:a="http://schemas.openxmlformats.org/drawingml/2006/main" xmlns:r="http://schemas.openxmlformats.org/officeDocument/2006/relationships" xmlns:p="http://schemas.openxmlformats.org/presentationml/2006/main">
  <p:tag name="PA" val="v5.2.9"/>
  <p:tag name="RESOURCELIBID_ANIM" val="553752"/>
</p:tagLst>
</file>

<file path=ppt/tags/tag20.xml><?xml version="1.0" encoding="utf-8"?>
<p:tagLst xmlns:a="http://schemas.openxmlformats.org/drawingml/2006/main" xmlns:r="http://schemas.openxmlformats.org/officeDocument/2006/relationships" xmlns:p="http://schemas.openxmlformats.org/presentationml/2006/main">
  <p:tag name="PA" val="v5.2.9"/>
  <p:tag name="RESOURCELIBID_ANIM" val="553752"/>
</p:tagLst>
</file>

<file path=ppt/tags/tag21.xml><?xml version="1.0" encoding="utf-8"?>
<p:tagLst xmlns:a="http://schemas.openxmlformats.org/drawingml/2006/main" xmlns:r="http://schemas.openxmlformats.org/officeDocument/2006/relationships" xmlns:p="http://schemas.openxmlformats.org/presentationml/2006/main">
  <p:tag name="PA" val="v5.2.9"/>
  <p:tag name="RESOURCELIBID_ANIM" val="553752"/>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28069_4*l_i*1_1"/>
  <p:tag name="KSO_WM_TEMPLATE_CATEGORY" val="diagram"/>
  <p:tag name="KSO_WM_TEMPLATE_INDEX" val="20228069"/>
  <p:tag name="KSO_WM_UNIT_LAYERLEVEL" val="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2"/>
  <p:tag name="KSO_WM_UNIT_ID" val="diagram20228069_4*l_i*1_2"/>
  <p:tag name="KSO_WM_TEMPLATE_CATEGORY" val="diagram"/>
  <p:tag name="KSO_WM_TEMPLATE_INDEX" val="20228069"/>
  <p:tag name="KSO_WM_UNIT_LAYERLEVEL" val="1_1"/>
  <p:tag name="KSO_WM_TAG_VERSION" val="1.0"/>
  <p:tag name="KSO_WM_BEAUTIFY_FLAG" val="#wm#"/>
  <p:tag name="KSO_WM_UNIT_LINE_FORE_SCHEMECOLOR_INDEX" val="6"/>
  <p:tag name="KSO_WM_UNIT_LINE_FILL_TYPE" val="2"/>
  <p:tag name="KSO_WM_UNIT_TEXT_FILL_FORE_SCHEMECOLOR_INDEX" val="13"/>
  <p:tag name="KSO_WM_UNIT_TEXT_FILL_TYPE" val="1"/>
  <p:tag name="KSO_WM_UNIT_USESOURCEFORMAT_APPLY" val="1"/>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3"/>
  <p:tag name="KSO_WM_UNIT_ID" val="diagram20228069_4*l_i*1_3"/>
  <p:tag name="KSO_WM_TEMPLATE_CATEGORY" val="diagram"/>
  <p:tag name="KSO_WM_TEMPLATE_INDEX" val="20228069"/>
  <p:tag name="KSO_WM_UNIT_LAYERLEVEL" val="1_1"/>
  <p:tag name="KSO_WM_TAG_VERSION" val="1.0"/>
  <p:tag name="KSO_WM_BEAUTIFY_FLAG" val="#wm#"/>
  <p:tag name="KSO_WM_UNIT_LINE_FORE_SCHEMECOLOR_INDEX" val="6"/>
  <p:tag name="KSO_WM_UNIT_LINE_FILL_TYPE" val="2"/>
  <p:tag name="KSO_WM_UNIT_TEXT_FILL_FORE_SCHEMECOLOR_INDEX" val="13"/>
  <p:tag name="KSO_WM_UNIT_TEXT_FILL_TYPE" val="1"/>
  <p:tag name="KSO_WM_UNIT_USESOURCEFORMAT_APPLY" val="1"/>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4"/>
  <p:tag name="KSO_WM_UNIT_ID" val="diagram20228069_4*l_i*1_4"/>
  <p:tag name="KSO_WM_TEMPLATE_CATEGORY" val="diagram"/>
  <p:tag name="KSO_WM_TEMPLATE_INDEX" val="20228069"/>
  <p:tag name="KSO_WM_UNIT_LAYERLEVEL" val="1_1"/>
  <p:tag name="KSO_WM_TAG_VERSION" val="1.0"/>
  <p:tag name="KSO_WM_BEAUTIFY_FLAG" val="#wm#"/>
  <p:tag name="KSO_WM_UNIT_FILL_FORE_SCHEMECOLOR_INDEX" val="6"/>
  <p:tag name="KSO_WM_UNIT_FILL_TYPE" val="1"/>
  <p:tag name="KSO_WM_UNIT_TEXT_FILL_FORE_SCHEMECOLOR_INDEX" val="13"/>
  <p:tag name="KSO_WM_UNIT_TEXT_FILL_TYPE" val="1"/>
  <p:tag name="KSO_WM_UNIT_USESOURCEFORMAT_APPLY" val="1"/>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5"/>
  <p:tag name="KSO_WM_UNIT_ID" val="diagram20228069_4*l_i*1_5"/>
  <p:tag name="KSO_WM_TEMPLATE_CATEGORY" val="diagram"/>
  <p:tag name="KSO_WM_TEMPLATE_INDEX" val="20228069"/>
  <p:tag name="KSO_WM_UNIT_LAYERLEVEL" val="1_1"/>
  <p:tag name="KSO_WM_TAG_VERSION" val="1.0"/>
  <p:tag name="KSO_WM_BEAUTIFY_FLAG" val="#wm#"/>
  <p:tag name="KSO_WM_UNIT_FILL_FORE_SCHEMECOLOR_INDEX" val="9"/>
  <p:tag name="KSO_WM_UNIT_FILL_TYPE" val="1"/>
  <p:tag name="KSO_WM_UNIT_TEXT_FILL_FORE_SCHEMECOLOR_INDEX" val="13"/>
  <p:tag name="KSO_WM_UNIT_TEXT_FILL_TYPE" val="1"/>
  <p:tag name="KSO_WM_UNIT_USESOURCEFORMAT_APPLY" val="1"/>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6"/>
  <p:tag name="KSO_WM_UNIT_ID" val="diagram20228069_4*l_i*1_6"/>
  <p:tag name="KSO_WM_TEMPLATE_CATEGORY" val="diagram"/>
  <p:tag name="KSO_WM_TEMPLATE_INDEX" val="20228069"/>
  <p:tag name="KSO_WM_UNIT_LAYERLEVEL" val="1_1"/>
  <p:tag name="KSO_WM_TAG_VERSION" val="1.0"/>
  <p:tag name="KSO_WM_BEAUTIFY_FLAG" val="#wm#"/>
  <p:tag name="KSO_WM_UNIT_LINE_FORE_SCHEMECOLOR_INDEX" val="6"/>
  <p:tag name="KSO_WM_UNIT_LINE_FILL_TYPE" val="2"/>
  <p:tag name="KSO_WM_UNIT_TEXT_FILL_FORE_SCHEMECOLOR_INDEX" val="13"/>
  <p:tag name="KSO_WM_UNIT_TEXT_FILL_TYPE" val="1"/>
  <p:tag name="KSO_WM_UNIT_USESOURCEFORMAT_APPLY" val="1"/>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7"/>
  <p:tag name="KSO_WM_UNIT_ID" val="diagram20228069_4*l_i*1_7"/>
  <p:tag name="KSO_WM_TEMPLATE_CATEGORY" val="diagram"/>
  <p:tag name="KSO_WM_TEMPLATE_INDEX" val="20228069"/>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8"/>
  <p:tag name="KSO_WM_UNIT_ID" val="diagram20228069_4*l_i*1_8"/>
  <p:tag name="KSO_WM_TEMPLATE_CATEGORY" val="diagram"/>
  <p:tag name="KSO_WM_TEMPLATE_INDEX" val="20228069"/>
  <p:tag name="KSO_WM_UNIT_LAYERLEVEL" val="1_1"/>
  <p:tag name="KSO_WM_TAG_VERSION" val="1.0"/>
  <p:tag name="KSO_WM_BEAUTIFY_FLAG" val="#wm#"/>
  <p:tag name="KSO_WM_UNIT_FILL_FORE_SCHEMECOLOR_INDEX" val="14"/>
  <p:tag name="KSO_WM_UNIT_FILL_TYPE" val="1"/>
  <p:tag name="KSO_WM_UNIT_SHADOW_SCHEMECOLOR_INDEX" val="13"/>
  <p:tag name="KSO_WM_UNIT_TEXT_FILL_FORE_SCHEMECOLOR_INDEX" val="2"/>
  <p:tag name="KSO_WM_UNIT_TEXT_FILL_TYPE" val="1"/>
  <p:tag name="KSO_WM_UNIT_USESOURCEFORMAT_APPLY" val="1"/>
</p:tagLst>
</file>

<file path=ppt/tags/tag3.xml><?xml version="1.0" encoding="utf-8"?>
<p:tagLst xmlns:a="http://schemas.openxmlformats.org/drawingml/2006/main" xmlns:r="http://schemas.openxmlformats.org/officeDocument/2006/relationships" xmlns:p="http://schemas.openxmlformats.org/presentationml/2006/main">
  <p:tag name="PA" val="v5.2.9"/>
  <p:tag name="RESOURCELIBID_ANIM" val="553752"/>
</p:tagLst>
</file>

<file path=ppt/tags/tag30.xml><?xml version="1.0" encoding="utf-8"?>
<p:tagLst xmlns:a="http://schemas.openxmlformats.org/drawingml/2006/main" xmlns:r="http://schemas.openxmlformats.org/officeDocument/2006/relationships" xmlns:p="http://schemas.openxmlformats.org/presentationml/2006/main">
  <p:tag name="KSO_WM_UNIT_VALUE" val="114*114"/>
  <p:tag name="KSO_WM_UNIT_HIGHLIGHT" val="0"/>
  <p:tag name="KSO_WM_UNIT_COMPATIBLE" val="0"/>
  <p:tag name="KSO_WM_UNIT_DIAGRAM_ISNUMVISUAL" val="0"/>
  <p:tag name="KSO_WM_UNIT_DIAGRAM_ISREFERUNIT" val="0"/>
  <p:tag name="KSO_WM_DIAGRAM_GROUP_CODE" val="l1-1"/>
  <p:tag name="KSO_WM_UNIT_TYPE" val="l_x"/>
  <p:tag name="KSO_WM_UNIT_INDEX" val="1_1"/>
  <p:tag name="KSO_WM_UNIT_ID" val="diagram20228069_4*l_x*1_1"/>
  <p:tag name="KSO_WM_TEMPLATE_CATEGORY" val="diagram"/>
  <p:tag name="KSO_WM_TEMPLATE_INDEX" val="20228069"/>
  <p:tag name="KSO_WM_UNIT_LAYERLEVEL" val="1_1"/>
  <p:tag name="KSO_WM_TAG_VERSION" val="1.0"/>
  <p:tag name="KSO_WM_BEAUTIFY_FLAG" val="#wm#"/>
  <p:tag name="KSO_WM_UNIT_USESOURCEFORMAT_APPLY" val="1"/>
</p:tagLst>
</file>

<file path=ppt/tags/tag31.xml><?xml version="1.0" encoding="utf-8"?>
<p:tagLst xmlns:a="http://schemas.openxmlformats.org/drawingml/2006/main" xmlns:r="http://schemas.openxmlformats.org/officeDocument/2006/relationships" xmlns:p="http://schemas.openxmlformats.org/presentationml/2006/main">
  <p:tag name="PA" val="v5.2.9"/>
  <p:tag name="RESOURCELIBID_ANIM" val="553752"/>
</p:tagLst>
</file>

<file path=ppt/tags/tag4.xml><?xml version="1.0" encoding="utf-8"?>
<p:tagLst xmlns:a="http://schemas.openxmlformats.org/drawingml/2006/main" xmlns:r="http://schemas.openxmlformats.org/officeDocument/2006/relationships" xmlns:p="http://schemas.openxmlformats.org/presentationml/2006/main">
  <p:tag name="PA" val="v5.2.9"/>
  <p:tag name="RESOURCELIBID_ANIM" val="553752"/>
</p:tagLst>
</file>

<file path=ppt/tags/tag5.xml><?xml version="1.0" encoding="utf-8"?>
<p:tagLst xmlns:a="http://schemas.openxmlformats.org/drawingml/2006/main" xmlns:r="http://schemas.openxmlformats.org/officeDocument/2006/relationships" xmlns:p="http://schemas.openxmlformats.org/presentationml/2006/main">
  <p:tag name="PA" val="v5.2.9"/>
  <p:tag name="RESOURCELIBID_ANIM" val="553752"/>
</p:tagLst>
</file>

<file path=ppt/tags/tag6.xml><?xml version="1.0" encoding="utf-8"?>
<p:tagLst xmlns:a="http://schemas.openxmlformats.org/drawingml/2006/main" xmlns:r="http://schemas.openxmlformats.org/officeDocument/2006/relationships" xmlns:p="http://schemas.openxmlformats.org/presentationml/2006/main">
  <p:tag name="PA" val="v5.2.9"/>
  <p:tag name="RESOURCELIBID_ANIM" val="553752"/>
</p:tagLst>
</file>

<file path=ppt/tags/tag7.xml><?xml version="1.0" encoding="utf-8"?>
<p:tagLst xmlns:a="http://schemas.openxmlformats.org/drawingml/2006/main" xmlns:r="http://schemas.openxmlformats.org/officeDocument/2006/relationships" xmlns:p="http://schemas.openxmlformats.org/presentationml/2006/main">
  <p:tag name="PA" val="v5.2.9"/>
  <p:tag name="RESOURCELIBID_ANIM" val="553752"/>
</p:tagLst>
</file>

<file path=ppt/tags/tag8.xml><?xml version="1.0" encoding="utf-8"?>
<p:tagLst xmlns:a="http://schemas.openxmlformats.org/drawingml/2006/main" xmlns:r="http://schemas.openxmlformats.org/officeDocument/2006/relationships" xmlns:p="http://schemas.openxmlformats.org/presentationml/2006/main">
  <p:tag name="PA" val="v5.2.9"/>
  <p:tag name="RESOURCELIBID_ANIM" val="553752"/>
</p:tagLst>
</file>

<file path=ppt/tags/tag9.xml><?xml version="1.0" encoding="utf-8"?>
<p:tagLst xmlns:a="http://schemas.openxmlformats.org/drawingml/2006/main" xmlns:r="http://schemas.openxmlformats.org/officeDocument/2006/relationships" xmlns:p="http://schemas.openxmlformats.org/presentationml/2006/main">
  <p:tag name="PA" val="v5.2.9"/>
  <p:tag name="RESOURCELIBID_ANIM" val="553752"/>
</p:tagLst>
</file>

<file path=ppt/theme/theme1.xml><?xml version="1.0" encoding="utf-8"?>
<a:theme xmlns:a="http://schemas.openxmlformats.org/drawingml/2006/main" name="Office 主题​​">
  <a:themeElements>
    <a:clrScheme name="Corden">
      <a:dk1>
        <a:srgbClr val="000000"/>
      </a:dk1>
      <a:lt1>
        <a:srgbClr val="FFFFFF"/>
      </a:lt1>
      <a:dk2>
        <a:srgbClr val="44546A"/>
      </a:dk2>
      <a:lt2>
        <a:srgbClr val="E7E6E6"/>
      </a:lt2>
      <a:accent1>
        <a:srgbClr val="4B6CB7"/>
      </a:accent1>
      <a:accent2>
        <a:srgbClr val="182848"/>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ith Footer">
  <a:themeElements>
    <a:clrScheme name="Nimbuz Orange Dark">
      <a:dk1>
        <a:srgbClr val="000000"/>
      </a:dk1>
      <a:lt1>
        <a:srgbClr val="FFFFFF"/>
      </a:lt1>
      <a:dk2>
        <a:srgbClr val="778495"/>
      </a:dk2>
      <a:lt2>
        <a:srgbClr val="F0F0F0"/>
      </a:lt2>
      <a:accent1>
        <a:srgbClr val="7F6AA0"/>
      </a:accent1>
      <a:accent2>
        <a:srgbClr val="B4ACE2"/>
      </a:accent2>
      <a:accent3>
        <a:srgbClr val="CCCBE5"/>
      </a:accent3>
      <a:accent4>
        <a:srgbClr val="91A1DC"/>
      </a:accent4>
      <a:accent5>
        <a:srgbClr val="5F7BD3"/>
      </a:accent5>
      <a:accent6>
        <a:srgbClr val="3A58B2"/>
      </a:accent6>
      <a:hlink>
        <a:srgbClr val="7F6AA0"/>
      </a:hlink>
      <a:folHlink>
        <a:srgbClr val="BFBFBF"/>
      </a:folHlink>
    </a:clrScheme>
    <a:fontScheme name="Custom 21">
      <a:majorFont>
        <a:latin typeface="oxygen"/>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Nimbuz Orange Dark">
    <a:dk1>
      <a:srgbClr val="000000"/>
    </a:dk1>
    <a:lt1>
      <a:srgbClr val="FFFFFF"/>
    </a:lt1>
    <a:dk2>
      <a:srgbClr val="778495"/>
    </a:dk2>
    <a:lt2>
      <a:srgbClr val="F0F0F0"/>
    </a:lt2>
    <a:accent1>
      <a:srgbClr val="7F6AA0"/>
    </a:accent1>
    <a:accent2>
      <a:srgbClr val="B4ACE2"/>
    </a:accent2>
    <a:accent3>
      <a:srgbClr val="CCCBE5"/>
    </a:accent3>
    <a:accent4>
      <a:srgbClr val="91A1DC"/>
    </a:accent4>
    <a:accent5>
      <a:srgbClr val="5F7BD3"/>
    </a:accent5>
    <a:accent6>
      <a:srgbClr val="3A58B2"/>
    </a:accent6>
    <a:hlink>
      <a:srgbClr val="7F6AA0"/>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1243</TotalTime>
  <Words>3300</Words>
  <Application>Microsoft Office PowerPoint</Application>
  <PresentationFormat>宽屏</PresentationFormat>
  <Paragraphs>228</Paragraphs>
  <Slides>30</Slides>
  <Notes>7</Notes>
  <HiddenSlides>0</HiddenSlides>
  <MMClips>0</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30</vt:i4>
      </vt:variant>
    </vt:vector>
  </HeadingPairs>
  <TitlesOfParts>
    <vt:vector size="50" baseType="lpstr">
      <vt:lpstr>Aa楷体</vt:lpstr>
      <vt:lpstr>MiSans</vt:lpstr>
      <vt:lpstr>MiSans Medium</vt:lpstr>
      <vt:lpstr>MiSans Normal</vt:lpstr>
      <vt:lpstr>OPPOSans M</vt:lpstr>
      <vt:lpstr>OPPOSans R</vt:lpstr>
      <vt:lpstr>TimesNewRomanPSMT</vt:lpstr>
      <vt:lpstr>等线</vt:lpstr>
      <vt:lpstr>等线 Light</vt:lpstr>
      <vt:lpstr>黑体</vt:lpstr>
      <vt:lpstr>SimSun</vt:lpstr>
      <vt:lpstr>SimSun</vt:lpstr>
      <vt:lpstr>微软雅黑</vt:lpstr>
      <vt:lpstr>新宋体</vt:lpstr>
      <vt:lpstr>Arial</vt:lpstr>
      <vt:lpstr>Calibri</vt:lpstr>
      <vt:lpstr>Calibri</vt:lpstr>
      <vt:lpstr>Times New Roman</vt:lpstr>
      <vt:lpstr>Office 主题​​</vt:lpstr>
      <vt:lpstr>with Footer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yi1971 wang</cp:lastModifiedBy>
  <cp:revision>79</cp:revision>
  <dcterms:created xsi:type="dcterms:W3CDTF">2022-06-27T18:03:44Z</dcterms:created>
  <dcterms:modified xsi:type="dcterms:W3CDTF">2024-10-13T07:54:48Z</dcterms:modified>
</cp:coreProperties>
</file>